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0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D96C-97F6-DBC2-CEEE-3225DBC9D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47B0B-D6B9-BE77-2B4B-11B7E8C7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C43BC-A243-0282-1943-F51676C0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C1161-8D5A-3FB4-94BD-F9DF9D9C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36352-FD60-5A0B-FB6B-F8900B7D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16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3B41-891B-68C2-E994-925E473B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7E43D-7601-354C-CE14-B191A37D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1861A-548B-248A-F0AA-CB4F80EA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75B05-507C-3EC4-F41D-06C6AA1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4F59B-EDAF-0BAF-1378-B3518800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4F4B39-87EF-64CA-E906-1D321FF4D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E2BA3B-0039-71DB-954C-AE9CD446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00F73-8322-2D4E-83FF-94C40D8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5016E-E36D-2E67-A8AA-C8F5071F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9F8C4-9C56-B328-71D1-A2A9BB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8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31478-19BE-B0F7-574D-F5EB6F32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9EEB0-571B-EA82-3AF1-3A0B7659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1DA22-B969-FDDD-1457-6B20A1F2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6CB01-1603-0896-98D5-E2134610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998F2-3247-1ED7-D28D-FB5CC35E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45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9ED2-289E-FBA4-06B4-4D8861EE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62D3B-D315-6AF2-A578-4A22C1B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A4E1E-7685-FD73-EE81-63ECBF3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3953C-E80A-1904-40D8-4C07847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11EA6-F605-45AB-FE3C-4E34A453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49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F8B9F-732E-7CCD-BEA2-B81448EB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D9193-9982-73F3-24FF-561DCDD3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9FD0A-3661-64A1-B538-B29AA98A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6EFA5-C7AB-B94C-5C61-D503755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54F0C-5D66-3CC6-27A8-C3DB7F20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0AAE4-4C91-2351-6964-E7ED71EB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3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D67F-A4A1-0594-3B17-F7EFF8D1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1A353-A935-97B1-2778-9BD4DB35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D0091-E78A-2F70-6A27-F7B26756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40B7B1-4B8C-F400-44B5-0B801D87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4B3A52-BEC9-CBC5-A461-A1707080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FD653D-A7B9-A84A-DCDF-2D4384D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771334-D585-BA91-BB4E-FDBE0EAC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93BE60-9776-27C9-9E91-9784665E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00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9F5BD-B45A-1634-3CCB-CFC45E1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3219CF-ECCB-BA25-B1F1-ED715F08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B4550D-4262-F34E-F225-8293784B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A46A0-6786-0F80-9403-6BA8EF0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71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59CD8D-D834-9207-A39E-958F0E3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C5377-C973-78ED-0564-35F0C5F0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FD9D6-0137-AADA-3465-084E4A2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7AD29-BB1A-25A8-21A3-82380911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8AB5-2A9A-58A7-AA9C-C6482247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26F25-E267-920D-BAE4-6C5ECEF0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296D8-BF9F-1B42-6DB5-45D87214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B16B9-EFBF-8A0F-208F-F6146CF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1CDB9-9596-4115-E38E-00D7940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0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2981-26F7-0340-87E4-88B072C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9CBA28-1411-C298-F526-BFD5AFCE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6A2D2-2A24-81C0-6A5C-6F0B92D0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73F8E0-F80D-84A5-4F9D-6D61AD4B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DE2082-E675-966F-DE1D-D65CE19A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34EEB-CB31-3711-D30B-E2A3958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74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DCB7F-C9DF-E0BC-1AD2-AB9E384F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BF143-58A0-C8A6-26DE-71E4F062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ED4B-F78A-2C8C-96F0-D9695206B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7323-5A0F-4697-8D98-86C38E937182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5B0AD-661D-2EFF-A34A-E89C809C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06AC3-803C-908A-8462-1B62B7C4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AA5C-E14E-4752-900A-D6810ADE6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02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localhost:4200/inic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95556DB-439F-7EEB-DF3C-57ECE16E468D}"/>
              </a:ext>
            </a:extLst>
          </p:cNvPr>
          <p:cNvGrpSpPr/>
          <p:nvPr/>
        </p:nvGrpSpPr>
        <p:grpSpPr>
          <a:xfrm>
            <a:off x="-33338" y="0"/>
            <a:ext cx="12258675" cy="6849111"/>
            <a:chOff x="-66676" y="-1"/>
            <a:chExt cx="12258675" cy="6849111"/>
          </a:xfrm>
        </p:grpSpPr>
        <p:pic>
          <p:nvPicPr>
            <p:cNvPr id="1030" name="Picture 6" descr="Internet background Vectors &amp; Illustrations for Free Download | Freepik">
              <a:extLst>
                <a:ext uri="{FF2B5EF4-FFF2-40B4-BE49-F238E27FC236}">
                  <a16:creationId xmlns:a16="http://schemas.microsoft.com/office/drawing/2014/main" id="{41540AE7-088C-268A-12FF-3E86B67D1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676" y="-1"/>
              <a:ext cx="12258675" cy="6849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5F44A67-BD11-9495-7FCE-E20A1DB9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18" y="136854"/>
              <a:ext cx="1650711" cy="1878944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3D1F657-8F39-EE2F-B5B7-2DDAFC2B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345" y="868362"/>
            <a:ext cx="6077527" cy="238760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sz="13300" b="1" dirty="0" err="1">
                <a:solidFill>
                  <a:srgbClr val="66CCFF"/>
                </a:solidFill>
                <a:effectLst>
                  <a:glow rad="5588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GaliDev</a:t>
            </a:r>
            <a:endParaRPr lang="es-ES" sz="13300" b="1" dirty="0">
              <a:solidFill>
                <a:srgbClr val="66CCFF"/>
              </a:solidFill>
              <a:effectLst>
                <a:glow rad="5588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36BE65-EA87-ABB3-C793-B43EDA7BB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Software and </a:t>
            </a:r>
            <a:r>
              <a:rPr lang="es-ES" b="1" dirty="0" err="1">
                <a:solidFill>
                  <a:schemeClr val="bg1">
                    <a:lumMod val="85000"/>
                  </a:schemeClr>
                </a:solidFill>
              </a:rPr>
              <a:t>Telco</a:t>
            </a:r>
            <a:endParaRPr lang="es-E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sz="4400" b="1" dirty="0" err="1">
                <a:solidFill>
                  <a:schemeClr val="bg1">
                    <a:lumMod val="85000"/>
                  </a:schemeClr>
                </a:solidFill>
              </a:rPr>
              <a:t>GaliPhone</a:t>
            </a:r>
            <a:endParaRPr lang="es-ES" sz="4400" b="1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Miguel Correa						Autónomo</a:t>
            </a:r>
          </a:p>
        </p:txBody>
      </p:sp>
    </p:spTree>
    <p:extLst>
      <p:ext uri="{BB962C8B-B14F-4D97-AF65-F5344CB8AC3E}">
        <p14:creationId xmlns:p14="http://schemas.microsoft.com/office/powerpoint/2010/main" val="37018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7FB21-A656-546A-98B0-F22200A4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2C472-712A-5994-8A36-EB529CD6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BB93F1B2-E502-BABA-4298-DEB39383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6" y="-1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1CDC3B-496C-4A31-D5E8-D5BED65B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BA9646-B08F-DAFC-5C44-02E0BA7893EA}"/>
              </a:ext>
            </a:extLst>
          </p:cNvPr>
          <p:cNvSpPr txBox="1"/>
          <p:nvPr/>
        </p:nvSpPr>
        <p:spPr>
          <a:xfrm>
            <a:off x="4407594" y="491366"/>
            <a:ext cx="376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288EC9"/>
                </a:solidFill>
                <a:latin typeface="Montserrat-Regular"/>
              </a:rPr>
              <a:t>A</a:t>
            </a:r>
            <a:r>
              <a:rPr lang="es-ES" sz="3200" b="0" i="0" u="none" strike="noStrike" baseline="0" dirty="0">
                <a:solidFill>
                  <a:srgbClr val="288EC9"/>
                </a:solidFill>
                <a:latin typeface="Montserrat-Regular"/>
              </a:rPr>
              <a:t>rquitectura OSS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C83167-4FB5-7D92-1A97-9EAC8C7C7F17}"/>
              </a:ext>
            </a:extLst>
          </p:cNvPr>
          <p:cNvSpPr txBox="1"/>
          <p:nvPr/>
        </p:nvSpPr>
        <p:spPr>
          <a:xfrm>
            <a:off x="3224530" y="1348691"/>
            <a:ext cx="6132538" cy="1077218"/>
          </a:xfrm>
          <a:prstGeom prst="rect">
            <a:avLst/>
          </a:prstGeom>
          <a:solidFill>
            <a:srgbClr val="66CCFF">
              <a:alpha val="69804"/>
            </a:srgb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600" b="1" dirty="0"/>
              <a:t>¿Qué es un OSS? </a:t>
            </a:r>
            <a:r>
              <a:rPr lang="es-ES" sz="1600" dirty="0"/>
              <a:t>(</a:t>
            </a:r>
            <a:r>
              <a:rPr lang="es-ES" sz="1600" dirty="0" err="1"/>
              <a:t>Operational</a:t>
            </a:r>
            <a:r>
              <a:rPr lang="es-ES" sz="1600" dirty="0"/>
              <a:t> </a:t>
            </a:r>
            <a:r>
              <a:rPr lang="es-ES" sz="1600" dirty="0" err="1"/>
              <a:t>Support</a:t>
            </a:r>
            <a:r>
              <a:rPr lang="es-ES" sz="1600" dirty="0"/>
              <a:t> </a:t>
            </a:r>
            <a:r>
              <a:rPr lang="es-ES" sz="1600" dirty="0" err="1"/>
              <a:t>System</a:t>
            </a:r>
            <a:r>
              <a:rPr lang="es-ES" sz="1600" dirty="0"/>
              <a:t>) </a:t>
            </a:r>
          </a:p>
          <a:p>
            <a:r>
              <a:rPr lang="es-ES" sz="1600" dirty="0"/>
              <a:t>Es la infraestructura de software que permite a los proveedores de servicios de telecomunicaciones administrar eficientemente sus redes y ofrecer servicios a sus clientes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1B45A06-8023-8F6B-EE11-CCCDD0A53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143" y="2560846"/>
            <a:ext cx="6216925" cy="385784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78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AC37B-48AB-B0ED-A8BD-D431442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3B0F0-F55F-F4E1-8D64-B3A4C501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EE16AB53-1610-AF8F-1E06-F1C3C385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6" y="-1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2A4D36-7C17-08DD-8969-A60497F2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pic>
        <p:nvPicPr>
          <p:cNvPr id="2050" name="Picture 2" descr="¿Monolito o microservicios? Ventajas y desventajas">
            <a:extLst>
              <a:ext uri="{FF2B5EF4-FFF2-40B4-BE49-F238E27FC236}">
                <a16:creationId xmlns:a16="http://schemas.microsoft.com/office/drawing/2014/main" id="{6DA4B375-645D-B9DD-CB3E-BD98F0116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9394"/>
          <a:stretch/>
        </p:blipFill>
        <p:spPr bwMode="auto">
          <a:xfrm>
            <a:off x="3337651" y="599504"/>
            <a:ext cx="5252747" cy="160972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E8E315-BF12-8C6E-2BDA-68C22C1BBA21}"/>
              </a:ext>
            </a:extLst>
          </p:cNvPr>
          <p:cNvSpPr txBox="1"/>
          <p:nvPr/>
        </p:nvSpPr>
        <p:spPr>
          <a:xfrm>
            <a:off x="522434" y="3077781"/>
            <a:ext cx="5126181" cy="2062103"/>
          </a:xfrm>
          <a:prstGeom prst="rect">
            <a:avLst/>
          </a:prstGeom>
          <a:solidFill>
            <a:srgbClr val="66CCFF">
              <a:alpha val="63137"/>
            </a:srgb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dirty="0"/>
              <a:t>		</a:t>
            </a:r>
            <a:r>
              <a:rPr lang="es-ES" b="1" dirty="0"/>
              <a:t>Monolito</a:t>
            </a:r>
            <a:endParaRPr lang="es-ES" dirty="0"/>
          </a:p>
          <a:p>
            <a:pPr algn="ctr"/>
            <a:endParaRPr lang="es-ES" dirty="0"/>
          </a:p>
          <a:p>
            <a:r>
              <a:rPr lang="es-ES" b="1" dirty="0"/>
              <a:t>Ventajas</a:t>
            </a:r>
            <a:r>
              <a:rPr lang="es-ES" dirty="0"/>
              <a:t>			</a:t>
            </a:r>
            <a:r>
              <a:rPr lang="es-ES" b="1" dirty="0"/>
              <a:t>Desventajas</a:t>
            </a:r>
          </a:p>
          <a:p>
            <a:endParaRPr lang="es-ES" dirty="0"/>
          </a:p>
          <a:p>
            <a:r>
              <a:rPr lang="es-ES" sz="1400" dirty="0"/>
              <a:t>Facilidad de despliegue		Compleja de mantener</a:t>
            </a:r>
          </a:p>
          <a:p>
            <a:r>
              <a:rPr lang="es-ES" sz="1400" dirty="0"/>
              <a:t>Fácil de someter a pruebas	Escalabilidad</a:t>
            </a:r>
          </a:p>
          <a:p>
            <a:r>
              <a:rPr lang="es-ES" sz="1400" dirty="0"/>
              <a:t>Menor latencia		Atada a la tecnología</a:t>
            </a:r>
          </a:p>
          <a:p>
            <a:r>
              <a:rPr lang="es-ES" sz="1400" dirty="0"/>
              <a:t>Agilidad en desarrollo		Punto único de fallo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0DC9E1-4DA9-29F0-1AA8-3271B222E1E4}"/>
              </a:ext>
            </a:extLst>
          </p:cNvPr>
          <p:cNvSpPr txBox="1"/>
          <p:nvPr/>
        </p:nvSpPr>
        <p:spPr>
          <a:xfrm>
            <a:off x="6101053" y="3077781"/>
            <a:ext cx="5252747" cy="2062103"/>
          </a:xfrm>
          <a:prstGeom prst="rect">
            <a:avLst/>
          </a:prstGeom>
          <a:solidFill>
            <a:srgbClr val="66CCFF">
              <a:alpha val="69804"/>
            </a:srgb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dirty="0"/>
              <a:t>		</a:t>
            </a:r>
            <a:r>
              <a:rPr lang="es-ES" b="1" dirty="0"/>
              <a:t>Microservicios</a:t>
            </a:r>
            <a:endParaRPr lang="es-ES" dirty="0"/>
          </a:p>
          <a:p>
            <a:pPr algn="ctr"/>
            <a:endParaRPr lang="es-ES" dirty="0"/>
          </a:p>
          <a:p>
            <a:r>
              <a:rPr lang="es-ES" b="1" dirty="0"/>
              <a:t>Ventajas</a:t>
            </a:r>
            <a:r>
              <a:rPr lang="es-ES" dirty="0"/>
              <a:t>			</a:t>
            </a:r>
            <a:r>
              <a:rPr lang="es-ES" b="1" dirty="0"/>
              <a:t>Desventajas</a:t>
            </a:r>
          </a:p>
          <a:p>
            <a:endParaRPr lang="es-ES" dirty="0"/>
          </a:p>
          <a:p>
            <a:r>
              <a:rPr lang="es-ES" sz="1400" dirty="0"/>
              <a:t>Libertad tecnológica		Complejidad</a:t>
            </a:r>
          </a:p>
          <a:p>
            <a:r>
              <a:rPr lang="es-ES" sz="1400" dirty="0"/>
              <a:t>Desacoplamiento		Pruebas y Trazabilidad</a:t>
            </a:r>
          </a:p>
          <a:p>
            <a:r>
              <a:rPr lang="es-ES" sz="1400" dirty="0"/>
              <a:t>Escalabilidad		Consistencia eventual de datos</a:t>
            </a:r>
          </a:p>
          <a:p>
            <a:r>
              <a:rPr lang="es-ES" sz="1400" dirty="0"/>
              <a:t>Mantenibilidad		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137443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9E9A-1BB2-DFD7-F728-C3B1647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DCF1A-D77B-7E99-8450-E5C5796A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EF946987-5A96-1416-C362-878191F5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-40367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833A2-E1F9-FC22-159A-E1A6DBD7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0FF0B-C5B8-50D4-3226-81881B80C1ED}"/>
              </a:ext>
            </a:extLst>
          </p:cNvPr>
          <p:cNvSpPr txBox="1"/>
          <p:nvPr/>
        </p:nvSpPr>
        <p:spPr>
          <a:xfrm>
            <a:off x="3237345" y="559719"/>
            <a:ext cx="5717309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err="1">
                <a:solidFill>
                  <a:srgbClr val="66CCFF"/>
                </a:solidFill>
              </a:rPr>
              <a:t>GaliPhone</a:t>
            </a:r>
            <a:endParaRPr lang="es-ES" sz="7200" b="1" dirty="0">
              <a:solidFill>
                <a:srgbClr val="66CCFF"/>
              </a:solidFill>
            </a:endParaRPr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466B8CB1-B170-852F-1CDE-48280EFC2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85" y="2647914"/>
            <a:ext cx="10399923" cy="28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9E9A-1BB2-DFD7-F728-C3B1647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DCF1A-D77B-7E99-8450-E5C5796A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EF946987-5A96-1416-C362-878191F5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-40367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833A2-E1F9-FC22-159A-E1A6DBD7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0FF0B-C5B8-50D4-3226-81881B80C1ED}"/>
              </a:ext>
            </a:extLst>
          </p:cNvPr>
          <p:cNvSpPr txBox="1"/>
          <p:nvPr/>
        </p:nvSpPr>
        <p:spPr>
          <a:xfrm>
            <a:off x="4328776" y="351372"/>
            <a:ext cx="3934691" cy="13234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8000" b="1" dirty="0">
                <a:solidFill>
                  <a:srgbClr val="66CCFF"/>
                </a:solidFill>
              </a:rPr>
              <a:t>API REST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A1A74F-5452-2A0C-187B-36243715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51" y="1870981"/>
            <a:ext cx="5342149" cy="45178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1535BAB-A747-0A26-9A00-2CDC35704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38" y="4129911"/>
            <a:ext cx="5659538" cy="177606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11F413A-A945-F170-0612-997C938828D0}"/>
              </a:ext>
            </a:extLst>
          </p:cNvPr>
          <p:cNvSpPr txBox="1"/>
          <p:nvPr/>
        </p:nvSpPr>
        <p:spPr>
          <a:xfrm>
            <a:off x="587022" y="2325511"/>
            <a:ext cx="542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66CCFF"/>
                </a:solidFill>
              </a:rPr>
              <a:t>Una API REST es un estilo para construir servicios web que utilizan HTTP para la creación, lectura, actualización y eliminación de recursos. Utiliza </a:t>
            </a:r>
            <a:r>
              <a:rPr lang="es-ES" b="1" dirty="0" err="1">
                <a:solidFill>
                  <a:srgbClr val="66CCFF"/>
                </a:solidFill>
              </a:rPr>
              <a:t>URLs</a:t>
            </a:r>
            <a:r>
              <a:rPr lang="es-ES" b="1" dirty="0">
                <a:solidFill>
                  <a:srgbClr val="66CCFF"/>
                </a:solidFill>
              </a:rPr>
              <a:t> únicas para identificar recursos y provee una interfaz uniforme para la comunicación entre sistemas distribuidos.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E5F211-DE12-3760-00FE-7958C5332FD4}"/>
              </a:ext>
            </a:extLst>
          </p:cNvPr>
          <p:cNvSpPr txBox="1"/>
          <p:nvPr/>
        </p:nvSpPr>
        <p:spPr>
          <a:xfrm>
            <a:off x="603838" y="6073422"/>
            <a:ext cx="5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66CCFF"/>
                </a:solidFill>
              </a:rPr>
              <a:t>Pruebas realizadas con </a:t>
            </a:r>
            <a:r>
              <a:rPr lang="es-ES" b="1" dirty="0" err="1">
                <a:solidFill>
                  <a:srgbClr val="66CCFF"/>
                </a:solidFill>
              </a:rPr>
              <a:t>Postman</a:t>
            </a:r>
            <a:r>
              <a:rPr lang="es-ES" b="1" dirty="0">
                <a:solidFill>
                  <a:srgbClr val="66CC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9E9A-1BB2-DFD7-F728-C3B1647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DCF1A-D77B-7E99-8450-E5C5796A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EF946987-5A96-1416-C362-878191F5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-40367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833A2-E1F9-FC22-159A-E1A6DBD7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0FF0B-C5B8-50D4-3226-81881B80C1ED}"/>
              </a:ext>
            </a:extLst>
          </p:cNvPr>
          <p:cNvSpPr txBox="1"/>
          <p:nvPr/>
        </p:nvSpPr>
        <p:spPr>
          <a:xfrm>
            <a:off x="3154603" y="424403"/>
            <a:ext cx="7603707" cy="76944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66CCFF"/>
                </a:solidFill>
              </a:rPr>
              <a:t>Estructura de un Microservicio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E69EF2-171D-D240-9B89-6F4F14E4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596" y="1604476"/>
            <a:ext cx="3410426" cy="443927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063ACD-2193-FA3F-992E-AFD89387660C}"/>
              </a:ext>
            </a:extLst>
          </p:cNvPr>
          <p:cNvSpPr txBox="1"/>
          <p:nvPr/>
        </p:nvSpPr>
        <p:spPr>
          <a:xfrm>
            <a:off x="739135" y="4028257"/>
            <a:ext cx="7247467" cy="923330"/>
          </a:xfrm>
          <a:prstGeom prst="rect">
            <a:avLst/>
          </a:prstGeom>
          <a:solidFill>
            <a:srgbClr val="3399FF">
              <a:alpha val="69804"/>
            </a:srgb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MobileRest</a:t>
            </a:r>
            <a:r>
              <a:rPr lang="es-ES" b="1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</a:rPr>
              <a:t>Gestiona las peticiones HTTP relacionadas en este ejemplo con 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/, con @RestController y @RequestMapping  para mapear las peticiones a este controlador.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631AED-8C78-DAFE-A9C0-EED497E9C966}"/>
              </a:ext>
            </a:extLst>
          </p:cNvPr>
          <p:cNvSpPr txBox="1"/>
          <p:nvPr/>
        </p:nvSpPr>
        <p:spPr>
          <a:xfrm>
            <a:off x="739135" y="5249977"/>
            <a:ext cx="7247467" cy="646331"/>
          </a:xfrm>
          <a:prstGeom prst="rect">
            <a:avLst/>
          </a:prstGeom>
          <a:solidFill>
            <a:srgbClr val="3399FF">
              <a:alpha val="69804"/>
            </a:srgb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MobileService</a:t>
            </a:r>
            <a:r>
              <a:rPr lang="es-ES" b="1" dirty="0">
                <a:solidFill>
                  <a:schemeClr val="bg1"/>
                </a:solidFill>
              </a:rPr>
              <a:t>:  </a:t>
            </a:r>
            <a:r>
              <a:rPr lang="es-ES" dirty="0">
                <a:solidFill>
                  <a:schemeClr val="bg1"/>
                </a:solidFill>
              </a:rPr>
              <a:t>Contine la lógica de negocio y  utiliza </a:t>
            </a:r>
            <a:r>
              <a:rPr lang="es-ES" dirty="0" err="1">
                <a:solidFill>
                  <a:schemeClr val="bg1"/>
                </a:solidFill>
              </a:rPr>
              <a:t>MobilRepository</a:t>
            </a:r>
            <a:r>
              <a:rPr lang="es-ES" dirty="0">
                <a:solidFill>
                  <a:schemeClr val="bg1"/>
                </a:solidFill>
              </a:rPr>
              <a:t> para interactuar con la Base de datos y tiene los métodos para CRUD.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2EE576-8ABA-D7F8-51E0-005C749D7A20}"/>
              </a:ext>
            </a:extLst>
          </p:cNvPr>
          <p:cNvSpPr txBox="1"/>
          <p:nvPr/>
        </p:nvSpPr>
        <p:spPr>
          <a:xfrm>
            <a:off x="739135" y="3056816"/>
            <a:ext cx="7247467" cy="646331"/>
          </a:xfrm>
          <a:prstGeom prst="rect">
            <a:avLst/>
          </a:prstGeom>
          <a:solidFill>
            <a:srgbClr val="3399FF">
              <a:alpha val="69804"/>
            </a:srgb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MobileRepository</a:t>
            </a:r>
            <a:r>
              <a:rPr lang="es-ES" b="1" dirty="0">
                <a:solidFill>
                  <a:schemeClr val="bg1"/>
                </a:solidFill>
              </a:rPr>
              <a:t>:  </a:t>
            </a:r>
            <a:r>
              <a:rPr lang="es-ES" dirty="0">
                <a:solidFill>
                  <a:schemeClr val="bg1"/>
                </a:solidFill>
              </a:rPr>
              <a:t>Extiende </a:t>
            </a:r>
            <a:r>
              <a:rPr lang="es-ES" dirty="0" err="1">
                <a:solidFill>
                  <a:schemeClr val="bg1"/>
                </a:solidFill>
              </a:rPr>
              <a:t>JpaRepository</a:t>
            </a:r>
            <a:r>
              <a:rPr lang="es-ES" dirty="0">
                <a:solidFill>
                  <a:schemeClr val="bg1"/>
                </a:solidFill>
              </a:rPr>
              <a:t> para heredar métodos CRUD estándar y consultas personalizadas. Gestiona la persistencia de los objetos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74ADC5C-736D-FC25-1ACB-19EF72C80AC3}"/>
              </a:ext>
            </a:extLst>
          </p:cNvPr>
          <p:cNvSpPr txBox="1"/>
          <p:nvPr/>
        </p:nvSpPr>
        <p:spPr>
          <a:xfrm>
            <a:off x="739135" y="2117907"/>
            <a:ext cx="7247467" cy="646331"/>
          </a:xfrm>
          <a:prstGeom prst="rect">
            <a:avLst/>
          </a:prstGeom>
          <a:solidFill>
            <a:srgbClr val="3399FF">
              <a:alpha val="69804"/>
            </a:srgb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Mobile:  </a:t>
            </a:r>
            <a:r>
              <a:rPr lang="es-ES" dirty="0">
                <a:solidFill>
                  <a:schemeClr val="bg1"/>
                </a:solidFill>
              </a:rPr>
              <a:t>Define la estructura de datos. @Entity: indica que es una entidad JPA</a:t>
            </a:r>
          </a:p>
        </p:txBody>
      </p:sp>
    </p:spTree>
    <p:extLst>
      <p:ext uri="{BB962C8B-B14F-4D97-AF65-F5344CB8AC3E}">
        <p14:creationId xmlns:p14="http://schemas.microsoft.com/office/powerpoint/2010/main" val="224270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9E9A-1BB2-DFD7-F728-C3B1647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DCF1A-D77B-7E99-8450-E5C5796A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 descr="Internet background Vectors &amp; Illustrations for Free Download | Freepik">
            <a:extLst>
              <a:ext uri="{FF2B5EF4-FFF2-40B4-BE49-F238E27FC236}">
                <a16:creationId xmlns:a16="http://schemas.microsoft.com/office/drawing/2014/main" id="{EF946987-5A96-1416-C362-878191F5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-40367"/>
            <a:ext cx="12258675" cy="68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833A2-E1F9-FC22-159A-E1A6DBD7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36854"/>
            <a:ext cx="1650711" cy="1878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0B60ED-3A4A-9266-AF20-DFD6EABB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00" y="2792488"/>
            <a:ext cx="1790963" cy="5525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0FF0B-C5B8-50D4-3226-81881B80C1ED}"/>
              </a:ext>
            </a:extLst>
          </p:cNvPr>
          <p:cNvSpPr txBox="1"/>
          <p:nvPr/>
        </p:nvSpPr>
        <p:spPr>
          <a:xfrm>
            <a:off x="3278909" y="526473"/>
            <a:ext cx="5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Tecnologias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42BCC9-CF4B-A267-1978-B788EF5F89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r="4417"/>
          <a:stretch/>
        </p:blipFill>
        <p:spPr>
          <a:xfrm>
            <a:off x="696896" y="3626816"/>
            <a:ext cx="977353" cy="9801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6CBA555-F8A8-E3F1-460D-B63FF5B5C9A8}"/>
              </a:ext>
            </a:extLst>
          </p:cNvPr>
          <p:cNvSpPr txBox="1"/>
          <p:nvPr/>
        </p:nvSpPr>
        <p:spPr>
          <a:xfrm>
            <a:off x="2724727" y="2792488"/>
            <a:ext cx="855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b="0" i="0" u="none" strike="noStrike" baseline="0" dirty="0">
                <a:latin typeface="OpenSans-Light"/>
              </a:rPr>
              <a:t>Framework </a:t>
            </a:r>
            <a:r>
              <a:rPr lang="es-ES" sz="1800" b="0" i="0" u="none" strike="noStrike" baseline="0" dirty="0" err="1">
                <a:latin typeface="OpenSans-Light"/>
              </a:rPr>
              <a:t>SpringBoot</a:t>
            </a:r>
            <a:r>
              <a:rPr lang="es-ES" sz="1800" b="0" i="0" u="none" strike="noStrike" baseline="0" dirty="0">
                <a:latin typeface="OpenSans-Light"/>
              </a:rPr>
              <a:t> simplifica el desarrollo de aplicaciones, sobre todo a la hora de definir microservicios que exponen una API </a:t>
            </a:r>
            <a:r>
              <a:rPr lang="es-ES" sz="1800" b="0" i="0" u="none" strike="noStrike" baseline="0" dirty="0" err="1">
                <a:latin typeface="OpenSans-Light"/>
              </a:rPr>
              <a:t>RESTfull</a:t>
            </a:r>
            <a:r>
              <a:rPr lang="es-ES" sz="1800" b="0" i="0" u="none" strike="noStrike" baseline="0" dirty="0">
                <a:latin typeface="OpenSans-Light"/>
              </a:rPr>
              <a:t>. 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868ACD-FD95-56AC-5A5A-9B4E3FDBEC9D}"/>
              </a:ext>
            </a:extLst>
          </p:cNvPr>
          <p:cNvSpPr txBox="1"/>
          <p:nvPr/>
        </p:nvSpPr>
        <p:spPr>
          <a:xfrm>
            <a:off x="2826326" y="3669802"/>
            <a:ext cx="69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de datos Relacional en PostgreSQL</a:t>
            </a:r>
          </a:p>
        </p:txBody>
      </p:sp>
    </p:spTree>
    <p:extLst>
      <p:ext uri="{BB962C8B-B14F-4D97-AF65-F5344CB8AC3E}">
        <p14:creationId xmlns:p14="http://schemas.microsoft.com/office/powerpoint/2010/main" val="308578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293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Montserrat-Regular</vt:lpstr>
      <vt:lpstr>OpenSans-Light</vt:lpstr>
      <vt:lpstr>Tema de Office</vt:lpstr>
      <vt:lpstr>GaliDev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CORREA</dc:creator>
  <cp:lastModifiedBy>MIGUEL CORREA</cp:lastModifiedBy>
  <cp:revision>8</cp:revision>
  <dcterms:created xsi:type="dcterms:W3CDTF">2024-06-17T20:24:47Z</dcterms:created>
  <dcterms:modified xsi:type="dcterms:W3CDTF">2024-06-18T15:44:59Z</dcterms:modified>
</cp:coreProperties>
</file>