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D41B0D-E73A-48CC-9318-0AAA95A89616}">
  <a:tblStyle styleId="{96D41B0D-E73A-48CC-9318-0AAA95A896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f38ba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f38ba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f38ba70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f38ba70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Danceablity and other 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f38ba7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f38ba7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f38ba70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f38ba70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3d546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3d546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f38ba7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f38ba7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f38ba7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f38ba7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f38ba7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f38ba7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f38ba70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f38ba70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f38ba70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df38ba70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f38ba7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df38ba7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f38ba7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f38ba7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feature is not in Spotify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f38ba7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df38ba7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43310337_2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43310337_2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5f67d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5f67d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5f67dd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5f67dd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df38ba7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df38ba7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TUMP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df38ba7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df38ba7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df38ba70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df38ba70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f38ba70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f38ba70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df38ba7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df38ba7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f38ba7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f38ba7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5f67dd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5f67dd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5f67dd3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5f67dd3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https://open.spotify.com/playlist/5Is7WWieaLqwfJ8H7CkcOh?si=a6PNhxDLTqmA22-LooolqQ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f38ba7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f38ba7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f38ba7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f38ba7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f38ba7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f38ba7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f38ba7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f38ba7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s://www.spotifyplaylistrecommender.m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445025"/>
            <a:ext cx="84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222000" y="2235000"/>
            <a:ext cx="8520600" cy="1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CMPE-256 Summer 2019 - Group 10</a:t>
            </a:r>
            <a:endParaRPr sz="2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Mario Yepez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Zaid Laffta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Kunj Parikh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Srinivasa Prasad Sunnapu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Miguel Covarrubias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22"/>
            <a:ext cx="9144000" cy="1726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Data’s Characteristic </a:t>
            </a:r>
            <a:endParaRPr/>
          </a:p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i="1" lang="en">
                <a:solidFill>
                  <a:srgbClr val="B6D7A8"/>
                </a:solidFill>
              </a:rPr>
              <a:t>Unique</a:t>
            </a:r>
            <a:r>
              <a:rPr lang="en">
                <a:solidFill>
                  <a:srgbClr val="B6D7A8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playlists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Relatively </a:t>
            </a:r>
            <a:r>
              <a:rPr i="1" lang="en">
                <a:solidFill>
                  <a:srgbClr val="B6D7A8"/>
                </a:solidFill>
              </a:rPr>
              <a:t>recent</a:t>
            </a:r>
            <a:r>
              <a:rPr lang="en">
                <a:solidFill>
                  <a:srgbClr val="FFFFFF"/>
                </a:solidFill>
              </a:rPr>
              <a:t> playlists and tracks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Clean out </a:t>
            </a:r>
            <a:r>
              <a:rPr lang="en">
                <a:solidFill>
                  <a:srgbClr val="B6D7A8"/>
                </a:solidFill>
              </a:rPr>
              <a:t>invalid</a:t>
            </a:r>
            <a:r>
              <a:rPr lang="en">
                <a:solidFill>
                  <a:srgbClr val="FFFFFF"/>
                </a:solidFill>
              </a:rPr>
              <a:t> (broken or non-spotify) playlist links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Remove </a:t>
            </a:r>
            <a:r>
              <a:rPr lang="en">
                <a:solidFill>
                  <a:srgbClr val="B6D7A8"/>
                </a:solidFill>
              </a:rPr>
              <a:t>irrelevant </a:t>
            </a:r>
            <a:r>
              <a:rPr lang="en">
                <a:solidFill>
                  <a:schemeClr val="dk1"/>
                </a:solidFill>
              </a:rPr>
              <a:t>album, podcast, etc.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Split the data in slice of 1000 playlists and store as </a:t>
            </a:r>
            <a:r>
              <a:rPr lang="en">
                <a:solidFill>
                  <a:srgbClr val="B6D7A8"/>
                </a:solidFill>
              </a:rPr>
              <a:t>accessible</a:t>
            </a:r>
            <a:r>
              <a:rPr lang="en">
                <a:solidFill>
                  <a:schemeClr val="dk1"/>
                </a:solidFill>
              </a:rPr>
              <a:t> json.zip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Acquiring Data</a:t>
            </a:r>
            <a:endParaRPr/>
          </a:p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We first formulate the problem we need to solve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Identify ways to collect data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B6D7A8"/>
                </a:solidFill>
              </a:rPr>
              <a:t>In-Person</a:t>
            </a:r>
            <a:r>
              <a:rPr lang="en">
                <a:solidFill>
                  <a:srgbClr val="FFFFFF"/>
                </a:solidFill>
              </a:rPr>
              <a:t> survey - Ask friends for playlists.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B6D7A8"/>
                </a:solidFill>
              </a:rPr>
              <a:t>Survey Monkey</a:t>
            </a:r>
            <a:r>
              <a:rPr lang="en">
                <a:solidFill>
                  <a:srgbClr val="FFFFFF"/>
                </a:solidFill>
              </a:rPr>
              <a:t> - Get a list of playlist IDs. 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Link for our survey “https://www.surveymonkey.com/r/CY7DL9D”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Use our own Data - </a:t>
            </a:r>
            <a:r>
              <a:rPr lang="en">
                <a:solidFill>
                  <a:srgbClr val="B6D7A8"/>
                </a:solidFill>
              </a:rPr>
              <a:t>Create</a:t>
            </a:r>
            <a:r>
              <a:rPr lang="en">
                <a:solidFill>
                  <a:schemeClr val="dk1"/>
                </a:solidFill>
              </a:rPr>
              <a:t> our own playlists.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B6D7A8"/>
                </a:solidFill>
              </a:rPr>
              <a:t>Scrape</a:t>
            </a:r>
            <a:r>
              <a:rPr lang="en">
                <a:solidFill>
                  <a:srgbClr val="FFFFFF"/>
                </a:solidFill>
              </a:rPr>
              <a:t> publicly available Data - </a:t>
            </a:r>
            <a:r>
              <a:rPr lang="en">
                <a:solidFill>
                  <a:schemeClr val="dk1"/>
                </a:solidFill>
              </a:rPr>
              <a:t>Twitter and Reddit posts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4k mpd + 5.4k Reddit + 1.8k User = </a:t>
            </a:r>
            <a:r>
              <a:rPr lang="en">
                <a:solidFill>
                  <a:srgbClr val="B6D7A8"/>
                </a:solidFill>
              </a:rPr>
              <a:t>11,000+ playlists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Extract </a:t>
            </a:r>
            <a:r>
              <a:rPr lang="en">
                <a:solidFill>
                  <a:srgbClr val="B6D7A8"/>
                </a:solidFill>
              </a:rPr>
              <a:t>features</a:t>
            </a:r>
            <a:r>
              <a:rPr lang="en">
                <a:solidFill>
                  <a:srgbClr val="FFFFFF"/>
                </a:solidFill>
              </a:rPr>
              <a:t> - </a:t>
            </a:r>
            <a:r>
              <a:rPr lang="en" sz="1400">
                <a:solidFill>
                  <a:schemeClr val="dk1"/>
                </a:solidFill>
              </a:rPr>
              <a:t>Use Spotify API to get specific playlist tracks, and track details.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Move to the next step, integration and storing data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Collect all playlists and associated tracks in json format and store compressed</a:t>
            </a:r>
            <a:r>
              <a:rPr lang="en">
                <a:solidFill>
                  <a:srgbClr val="B6D7A8"/>
                </a:solidFill>
              </a:rPr>
              <a:t> json.zip</a:t>
            </a:r>
            <a:r>
              <a:rPr lang="en">
                <a:solidFill>
                  <a:schemeClr val="dk1"/>
                </a:solidFill>
              </a:rPr>
              <a:t> file.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Playlist Features</a:t>
            </a:r>
            <a:endParaRPr/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311700" y="1107350"/>
            <a:ext cx="48204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Playlist Level Info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Owner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Creation Date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Number of tracks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Track Level Info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Title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Artists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Album Info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Acoustic</a:t>
            </a:r>
            <a:r>
              <a:rPr lang="en">
                <a:solidFill>
                  <a:srgbClr val="FFFFFF"/>
                </a:solidFill>
              </a:rPr>
              <a:t> Features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Spotify’s REST API allows for more metadata/insights</a:t>
            </a:r>
            <a:endParaRPr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" sz="1200">
                <a:solidFill>
                  <a:srgbClr val="FFFFFF"/>
                </a:solidFill>
              </a:rPr>
              <a:t>GET https://api.spotify.com/v1/audio-features/{id}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849" y="857650"/>
            <a:ext cx="3647449" cy="40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Acoustic </a:t>
            </a:r>
            <a:r>
              <a:rPr lang="en"/>
              <a:t>Features</a:t>
            </a:r>
            <a:endParaRPr/>
          </a:p>
        </p:txBody>
      </p:sp>
      <p:graphicFrame>
        <p:nvGraphicFramePr>
          <p:cNvPr id="175" name="Google Shape;175;p37"/>
          <p:cNvGraphicFramePr/>
          <p:nvPr/>
        </p:nvGraphicFramePr>
        <p:xfrm>
          <a:off x="311700" y="1017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{96D41B0D-E73A-48CC-9318-0AAA95A89616}</a:tableStyleId>
              </a:tblPr>
              <a:tblGrid>
                <a:gridCol w="1698775"/>
                <a:gridCol w="853750"/>
                <a:gridCol w="6102475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duration_ms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Duration of tracks in ms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key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Overall track : Pitch -&gt; Int mapping eg. C# = 1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mode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0,1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Modality : Major or minor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time_signature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Meter of track : #beats in each bar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acousticness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[0.0,1.0]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Confidence measure whether track is acoustic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danceability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[0.0,1.0]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Combination of tempo, rhythm stability, beat strength, overall regularity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energy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[0.0,1.0]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Perceptual measure of intensity and activity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instrumentalness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[0.0,1.0]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Predicts whether track contains vocals or not.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37"/>
          <p:cNvSpPr txBox="1"/>
          <p:nvPr/>
        </p:nvSpPr>
        <p:spPr>
          <a:xfrm>
            <a:off x="323300" y="4158400"/>
            <a:ext cx="86550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Others : </a:t>
            </a:r>
            <a:r>
              <a:rPr lang="en">
                <a:solidFill>
                  <a:srgbClr val="B6D7A8"/>
                </a:solidFill>
              </a:rPr>
              <a:t>Liveliness</a:t>
            </a:r>
            <a:r>
              <a:rPr lang="en">
                <a:solidFill>
                  <a:srgbClr val="FFFFFF"/>
                </a:solidFill>
              </a:rPr>
              <a:t> (audience), </a:t>
            </a:r>
            <a:r>
              <a:rPr lang="en">
                <a:solidFill>
                  <a:srgbClr val="B6D7A8"/>
                </a:solidFill>
              </a:rPr>
              <a:t>loudness</a:t>
            </a:r>
            <a:r>
              <a:rPr lang="en">
                <a:solidFill>
                  <a:srgbClr val="FFFFFF"/>
                </a:solidFill>
              </a:rPr>
              <a:t> (dB), </a:t>
            </a:r>
            <a:r>
              <a:rPr lang="en">
                <a:solidFill>
                  <a:srgbClr val="B6D7A8"/>
                </a:solidFill>
              </a:rPr>
              <a:t>speechiness</a:t>
            </a:r>
            <a:r>
              <a:rPr lang="en">
                <a:solidFill>
                  <a:srgbClr val="FFFFFF"/>
                </a:solidFill>
              </a:rPr>
              <a:t>. </a:t>
            </a:r>
            <a:r>
              <a:rPr lang="en">
                <a:solidFill>
                  <a:srgbClr val="B6D7A8"/>
                </a:solidFill>
              </a:rPr>
              <a:t>valence</a:t>
            </a:r>
            <a:r>
              <a:rPr lang="en">
                <a:solidFill>
                  <a:srgbClr val="FFFFFF"/>
                </a:solidFill>
              </a:rPr>
              <a:t> (positiveness), </a:t>
            </a:r>
            <a:r>
              <a:rPr lang="en">
                <a:solidFill>
                  <a:srgbClr val="B6D7A8"/>
                </a:solidFill>
              </a:rPr>
              <a:t>tempo</a:t>
            </a:r>
            <a:r>
              <a:rPr lang="en">
                <a:solidFill>
                  <a:srgbClr val="FFFFFF"/>
                </a:solidFill>
              </a:rPr>
              <a:t>(bpm)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Also available is </a:t>
            </a:r>
            <a:r>
              <a:rPr lang="en">
                <a:solidFill>
                  <a:srgbClr val="B6D7A8"/>
                </a:solidFill>
              </a:rPr>
              <a:t>auto analysis</a:t>
            </a:r>
            <a:r>
              <a:rPr lang="en">
                <a:solidFill>
                  <a:srgbClr val="FFFFFF"/>
                </a:solidFill>
              </a:rPr>
              <a:t> - pitches, timbre, bars, beats, tactum - at the start, overall, end of the track - We didn’t consider this.. Too heavy.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311700" y="3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this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50" y="1044275"/>
            <a:ext cx="7326700" cy="39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this problem</a:t>
            </a:r>
            <a:endParaRPr/>
          </a:p>
        </p:txBody>
      </p:sp>
      <p:sp>
        <p:nvSpPr>
          <p:cNvPr id="188" name="Google Shape;18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Users have manually created millions of playlists.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We will collect public playlists and its tracks using Spotify API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Collect acoustic features of each track to use while computing playlist similarity.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Use a hybrid of Collaborative (tracks present together in another playlist) and Content based (track feature similarity) Recommendation.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Given a playlist, predict the most similar playlists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Data</a:t>
            </a:r>
            <a:endParaRPr/>
          </a:p>
        </p:txBody>
      </p:sp>
      <p:sp>
        <p:nvSpPr>
          <p:cNvPr id="194" name="Google Shape;194;p4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People like sharing what they’re listening to on social sites like Twitter/Reddit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Used Twitter and Reddit’s REST Api to fetch instances of Spotify Playlist URLs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The pattern to look for is ‘</a:t>
            </a:r>
            <a:r>
              <a:rPr lang="en" sz="1700">
                <a:solidFill>
                  <a:srgbClr val="FFFFFF"/>
                </a:solidFill>
              </a:rPr>
              <a:t>open.spotify.com/playlist/&lt;playlist id&gt;’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Scraped ~11k playlists after filtering dupes amounting to 2.2GB worth of data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825" y="790725"/>
            <a:ext cx="4267199" cy="356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311700" y="199000"/>
            <a:ext cx="8520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Scraped Data Sample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</a:t>
            </a:r>
            <a:endParaRPr sz="3600"/>
          </a:p>
        </p:txBody>
      </p:sp>
      <p:pic>
        <p:nvPicPr>
          <p:cNvPr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25" y="1093575"/>
            <a:ext cx="6138550" cy="39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Data	</a:t>
            </a:r>
            <a:endParaRPr/>
          </a:p>
        </p:txBody>
      </p:sp>
      <p:sp>
        <p:nvSpPr>
          <p:cNvPr id="207" name="Google Shape;20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Explore Data: Perform preliminary analysis to get insights in the the dataset and identify any issues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Preprocess data: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Data Cleaning (remove duplicates, empty playlists, empty track details.)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Feature extraction or selection (use Spotify API for acoustic features of tracks)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 and Report/Act</a:t>
            </a:r>
            <a:endParaRPr/>
          </a:p>
        </p:txBody>
      </p:sp>
      <p:sp>
        <p:nvSpPr>
          <p:cNvPr id="213" name="Google Shape;21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Analyze Data: </a:t>
            </a:r>
            <a:endParaRPr b="1" u="sng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Select appropriate algorithms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Train/Build our model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Evaluate our model, algorithm, and parameter selection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Report :</a:t>
            </a:r>
            <a:endParaRPr b="1" u="sng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Generate reports and visualization result like plots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Share the result - Most similar playlists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267300" y="255900"/>
            <a:ext cx="8520600" cy="8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Motivation: Why Spotify? Why Playlists?</a:t>
            </a:r>
            <a:endParaRPr sz="3000"/>
          </a:p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311700" y="1521425"/>
            <a:ext cx="85206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project falls under “An App or Website to perform brainstorming, ranking or proposed solutions”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Spotify has 140 million active users, 30 million tracks, 2 billion playlists.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Motivation:</a:t>
            </a:r>
            <a:endParaRPr b="1" sz="18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Two stage recommendation, Recommendation and Ranking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This feature is not in Spotify!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Complexity in terms of analyzing data, songs first then playlist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Integration with AWS using big data set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&amp; Implementation Methodology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13" y="1017725"/>
            <a:ext cx="7939174" cy="3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Implementation Diagram</a:t>
            </a:r>
            <a:endParaRPr/>
          </a:p>
        </p:txBody>
      </p:sp>
      <p:pic>
        <p:nvPicPr>
          <p:cNvPr id="225" name="Google Shape;2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298925"/>
            <a:ext cx="74390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Playlist based Nearest-Neighbor</a:t>
            </a:r>
            <a:endParaRPr/>
          </a:p>
        </p:txBody>
      </p:sp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.playlist_features = 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'danceability'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'energy'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'loudness'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'speechiness'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'acousticness'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'liveness'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'valence'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'tempo'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  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.model_knn = NearestNeighbors(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metric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'cosine'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algorithm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'brute'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n_neighbors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10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n_jobs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=-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.model_knn.fit(df_data,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axis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distances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indices = </a:t>
            </a: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.model_knn.kneighbors(df_user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10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</a:rPr>
              <a:t>Song’s features are averaged 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pic>
        <p:nvPicPr>
          <p:cNvPr id="232" name="Google Shape;2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650" y="2068125"/>
            <a:ext cx="3430476" cy="27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6"/>
          <p:cNvSpPr txBox="1"/>
          <p:nvPr/>
        </p:nvSpPr>
        <p:spPr>
          <a:xfrm>
            <a:off x="5760375" y="3149475"/>
            <a:ext cx="854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Playlist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Playlist based </a:t>
            </a:r>
            <a:r>
              <a:rPr lang="en"/>
              <a:t>Cosine Similarity </a:t>
            </a:r>
            <a:endParaRPr/>
          </a:p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from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sklearn.metrics.pairwise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import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cosine_similarity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4558D"/>
                </a:solidFill>
                <a:highlight>
                  <a:srgbClr val="2B2B2B"/>
                </a:highlight>
              </a:rPr>
              <a:t>self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.playlist_features = [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'danceability'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'energy'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'loudness'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'speechiness'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'acousticness'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'liveness'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'valence'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</a:rPr>
              <a:t>'tempo'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  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rec_matrix = cosine_similarity(df_user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df_data,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200">
                <a:solidFill>
                  <a:srgbClr val="AA4926"/>
                </a:solidFill>
                <a:highlight>
                  <a:srgbClr val="2B2B2B"/>
                </a:highlight>
              </a:rPr>
              <a:t>axis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=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</a:rPr>
              <a:t># sort list descending (top similar first)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rec_index_list = (-rec_matrix[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</a:rPr>
              <a:t>]).argsort()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94558D"/>
              </a:solidFill>
              <a:highlight>
                <a:srgbClr val="2B2B2B"/>
              </a:highlight>
            </a:endParaRPr>
          </a:p>
        </p:txBody>
      </p:sp>
      <p:pic>
        <p:nvPicPr>
          <p:cNvPr id="240" name="Google Shape;2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600" y="2796725"/>
            <a:ext cx="6497925" cy="1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next?</a:t>
            </a:r>
            <a:endParaRPr/>
          </a:p>
        </p:txBody>
      </p:sp>
      <p:sp>
        <p:nvSpPr>
          <p:cNvPr id="246" name="Google Shape;24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Develop more complex algorithms!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Store the model and data move efficiently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More diverse dataset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Add better filters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/>
          <p:nvPr>
            <p:ph type="title"/>
          </p:nvPr>
        </p:nvSpPr>
        <p:spPr>
          <a:xfrm>
            <a:off x="311700" y="25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Evaluation </a:t>
            </a:r>
            <a:endParaRPr/>
          </a:p>
        </p:txBody>
      </p:sp>
      <p:pic>
        <p:nvPicPr>
          <p:cNvPr id="252" name="Google Shape;2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00" y="1147925"/>
            <a:ext cx="79525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Evaluation </a:t>
            </a:r>
            <a:endParaRPr/>
          </a:p>
        </p:txBody>
      </p:sp>
      <p:sp>
        <p:nvSpPr>
          <p:cNvPr id="258" name="Google Shape;25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Compute score for a playlist based on assigned weights for a song category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Compute score for each playlist returned by recsys is within +/- threshold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Decrement score by weight for songs repeated in input playlist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Repeat the process for few multiple playlists of diverse in nature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Feedback collection system to improve recsys as per users likes / dislikes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Impact </a:t>
            </a:r>
            <a:endParaRPr/>
          </a:p>
        </p:txBody>
      </p:sp>
      <p:sp>
        <p:nvSpPr>
          <p:cNvPr id="264" name="Google Shape;26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Recommendations to improve as user engagement with platform grow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 users in the platform grows, possibility to implement hybrid recsys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Evaluate the performance of recsys by changing parameters considered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Determine the right parameters to be considered for optimal match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Determine the size of dataset to be considered for optimal match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type="title"/>
          </p:nvPr>
        </p:nvSpPr>
        <p:spPr>
          <a:xfrm>
            <a:off x="311700" y="2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70" name="Google Shape;2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75" y="1162725"/>
            <a:ext cx="645345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Overview</a:t>
            </a: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07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245100" y="1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Implementation </a:t>
            </a:r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25" y="910575"/>
            <a:ext cx="8167976" cy="40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2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Deployment </a:t>
            </a:r>
            <a:endParaRPr/>
          </a:p>
        </p:txBody>
      </p:sp>
      <p:pic>
        <p:nvPicPr>
          <p:cNvPr id="125" name="Google Shape;1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0" y="832700"/>
            <a:ext cx="8028900" cy="41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 txBox="1"/>
          <p:nvPr/>
        </p:nvSpPr>
        <p:spPr>
          <a:xfrm>
            <a:off x="8348000" y="3119600"/>
            <a:ext cx="6366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https://www.spotifyplaylistrecommender.ml/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2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3" y="1007300"/>
            <a:ext cx="8982775" cy="40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3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152475"/>
            <a:ext cx="85206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Given the time constraint and data collection methodology, we have the following challenges: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Data collection: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Survey Monkey?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 Person survey?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 sz="1400">
                <a:solidFill>
                  <a:schemeClr val="dk1"/>
                </a:solidFill>
              </a:rPr>
              <a:t>- Cold start Problem: how to deal with data without history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- AWS security, Palo Alto Firewall?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- Data Sparsity: Some data is not rated by the users,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-  Feature extraction where some songs doesn’t have features to extract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- Synonymy: songs with the same names with different features!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- Evaluation system, direct feedback!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Characteristics and Processing </a:t>
            </a:r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900" y="1170125"/>
            <a:ext cx="69122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and processing </a:t>
            </a:r>
            <a:endParaRPr/>
          </a:p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Steps we follow to process data: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1- Acquiring Data - List of Playlists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2- Preparing Data - For each playlist query track details - Feature Extraction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3- Analyze - Apply RS models.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4- Report and Act - Create App and collect user feedback.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