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797675" cy="9926625"/>
  <p:embeddedFontLst>
    <p:embeddedFont>
      <p:font typeface="Poppi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oppins-regular.fntdata"/><Relationship Id="rId21" Type="http://schemas.openxmlformats.org/officeDocument/2006/relationships/slide" Target="slides/slide17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6ab3c02b6_8_28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6ab3c02b6_8_28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70ff4adaa_1_10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70ff4adaa_1_10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6ab3c02b6_12_4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6ab3c02b6_12_4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6ab3c02b6_7_9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6ab3c02b6_7_9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70ff4adaa_8_3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f70ff4adaa_8_3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70ff4adaa_8_10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f70ff4adaa_8_10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70ff4adaa_8_19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70ff4adaa_8_19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42bce6f01_3_5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242bce6f01_3_5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438193964_1_50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2438193964_1_50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42bce6f01_10_5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42bce6f01_10_5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42bce6f01_10_92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42bce6f01_10_92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42bce6f01_10_175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42bce6f01_10_175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8.png"/><Relationship Id="rId11" Type="http://schemas.openxmlformats.org/officeDocument/2006/relationships/image" Target="../media/image9.png"/><Relationship Id="rId10" Type="http://schemas.openxmlformats.org/officeDocument/2006/relationships/image" Target="../media/image13.png"/><Relationship Id="rId9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1686805"/>
            <a:ext cx="9144000" cy="4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s-ES" sz="30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PROYECTO FINAL BOOTCAMP</a:t>
            </a:r>
            <a:endParaRPr b="1" sz="300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t/>
            </a:r>
            <a:endParaRPr b="1" sz="300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t/>
            </a:r>
            <a:endParaRPr b="1" sz="280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2C1E"/>
              </a:buClr>
              <a:buSzPts val="1800"/>
              <a:buNone/>
            </a:pPr>
            <a:r>
              <a:rPr b="1" lang="es-ES" sz="2800">
                <a:solidFill>
                  <a:srgbClr val="3E2C1E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b="1" lang="es-ES" sz="2800">
                <a:solidFill>
                  <a:srgbClr val="3E2C1E"/>
                </a:solidFill>
                <a:latin typeface="Poppins"/>
                <a:ea typeface="Poppins"/>
                <a:cs typeface="Poppins"/>
                <a:sym typeface="Poppins"/>
              </a:rPr>
              <a:t>Modelo Predictivo para la Estimación de Precios 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2C1E"/>
              </a:buClr>
              <a:buSzPts val="1800"/>
              <a:buNone/>
            </a:pPr>
            <a:r>
              <a:rPr b="1" lang="es-ES" sz="2800">
                <a:solidFill>
                  <a:srgbClr val="3E2C1E"/>
                </a:solidFill>
                <a:latin typeface="Poppins"/>
                <a:ea typeface="Poppins"/>
                <a:cs typeface="Poppins"/>
                <a:sym typeface="Poppins"/>
              </a:rPr>
              <a:t>por Noche en Alquileres Turístico de Airbnb”</a:t>
            </a:r>
            <a:endParaRPr b="1" sz="2800">
              <a:solidFill>
                <a:srgbClr val="3E2C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2C1E"/>
              </a:buClr>
              <a:buSzPts val="1800"/>
              <a:buNone/>
            </a:pPr>
            <a:r>
              <a:t/>
            </a:r>
            <a:endParaRPr b="1" sz="1800">
              <a:solidFill>
                <a:srgbClr val="3E2C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700"/>
              <a:buNone/>
            </a:pPr>
            <a:r>
              <a:rPr b="1" lang="es-ES" sz="1700">
                <a:solidFill>
                  <a:srgbClr val="757070"/>
                </a:solidFill>
                <a:latin typeface="Poppins"/>
                <a:ea typeface="Poppins"/>
                <a:cs typeface="Poppins"/>
                <a:sym typeface="Poppins"/>
              </a:rPr>
              <a:t>Análisis</a:t>
            </a:r>
            <a:r>
              <a:rPr b="1" lang="es-ES" sz="1700">
                <a:solidFill>
                  <a:srgbClr val="757070"/>
                </a:solidFill>
                <a:latin typeface="Poppins"/>
                <a:ea typeface="Poppins"/>
                <a:cs typeface="Poppins"/>
                <a:sym typeface="Poppins"/>
              </a:rPr>
              <a:t> aplicado a la Ciudad de </a:t>
            </a:r>
            <a:r>
              <a:rPr b="1" lang="es-ES" sz="1700">
                <a:solidFill>
                  <a:srgbClr val="757070"/>
                </a:solidFill>
                <a:latin typeface="Poppins"/>
                <a:ea typeface="Poppins"/>
                <a:cs typeface="Poppins"/>
                <a:sym typeface="Poppins"/>
              </a:rPr>
              <a:t>Barcelona, España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3E2C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3E2C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3E2C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3E2C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2C1E"/>
              </a:buClr>
              <a:buSzPts val="1200"/>
              <a:buNone/>
            </a:pPr>
            <a:r>
              <a:rPr b="1" lang="es-ES" sz="1200">
                <a:solidFill>
                  <a:srgbClr val="3E2C1E"/>
                </a:solidFill>
                <a:latin typeface="Poppins"/>
                <a:ea typeface="Poppins"/>
                <a:cs typeface="Poppins"/>
                <a:sym typeface="Poppins"/>
              </a:rPr>
              <a:t>Agosto 2024</a:t>
            </a:r>
            <a:endParaRPr b="1"/>
          </a:p>
        </p:txBody>
      </p:sp>
      <p:grpSp>
        <p:nvGrpSpPr>
          <p:cNvPr id="85" name="Google Shape;85;p13"/>
          <p:cNvGrpSpPr/>
          <p:nvPr/>
        </p:nvGrpSpPr>
        <p:grpSpPr>
          <a:xfrm>
            <a:off x="392625" y="315575"/>
            <a:ext cx="1284558" cy="1243262"/>
            <a:chOff x="9662431" y="429188"/>
            <a:chExt cx="356762" cy="868200"/>
          </a:xfrm>
        </p:grpSpPr>
        <p:sp>
          <p:nvSpPr>
            <p:cNvPr id="86" name="Google Shape;86;p13"/>
            <p:cNvSpPr/>
            <p:nvPr/>
          </p:nvSpPr>
          <p:spPr>
            <a:xfrm>
              <a:off x="9662431" y="429188"/>
              <a:ext cx="346500" cy="868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9672694" y="1039384"/>
              <a:ext cx="3465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NEOLAND</a:t>
              </a:r>
              <a:endParaRPr sz="1800"/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9497550" y="5058125"/>
            <a:ext cx="24072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Poppins"/>
              <a:buChar char="●"/>
            </a:pPr>
            <a:r>
              <a:rPr b="1" lang="es-E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Miguel Da Costa</a:t>
            </a:r>
            <a:endParaRPr b="1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Poppins"/>
              <a:buChar char="●"/>
            </a:pPr>
            <a:r>
              <a:rPr b="1" lang="es-E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Fátima Remmal</a:t>
            </a:r>
            <a:endParaRPr b="1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Poppins"/>
              <a:buChar char="●"/>
            </a:pPr>
            <a:r>
              <a:rPr b="1" lang="es-E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Ismael Trujillo</a:t>
            </a:r>
            <a:endParaRPr b="1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Poppins"/>
              <a:buChar char="●"/>
            </a:pPr>
            <a:r>
              <a:rPr b="1" lang="es-E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Pau Solernou</a:t>
            </a:r>
            <a:endParaRPr b="1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Poppins"/>
              <a:buChar char="●"/>
            </a:pPr>
            <a:r>
              <a:rPr b="1" lang="es-E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Alejandro Corral</a:t>
            </a:r>
            <a:endParaRPr b="1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375" y="315575"/>
            <a:ext cx="2519574" cy="787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/>
          <p:nvPr/>
        </p:nvSpPr>
        <p:spPr>
          <a:xfrm>
            <a:off x="-225" y="1172225"/>
            <a:ext cx="12192000" cy="5722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872084" y="5696457"/>
            <a:ext cx="4678004" cy="1386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sz="105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>
            <p:ph type="title"/>
          </p:nvPr>
        </p:nvSpPr>
        <p:spPr>
          <a:xfrm>
            <a:off x="794511" y="524430"/>
            <a:ext cx="6438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1" lang="es-ES" sz="25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Modelo de Regresion Lineal Multiple</a:t>
            </a:r>
            <a:endParaRPr sz="2500">
              <a:solidFill>
                <a:srgbClr val="C00000"/>
              </a:solidFill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000" y="3612763"/>
            <a:ext cx="10191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825" y="4796288"/>
            <a:ext cx="31051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6700" y="5696438"/>
            <a:ext cx="825776" cy="1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7075" y="1578350"/>
            <a:ext cx="4448175" cy="47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749825" y="1338400"/>
            <a:ext cx="66975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Dataset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Variables Categóricas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Matriz de Correlación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Factor de Inflación de la Varianza (VIF)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9653" y="5228550"/>
            <a:ext cx="923575" cy="8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700" y="4482675"/>
            <a:ext cx="2577375" cy="22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/>
          <p:nvPr/>
        </p:nvSpPr>
        <p:spPr>
          <a:xfrm>
            <a:off x="0" y="1283000"/>
            <a:ext cx="12192000" cy="5722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3"/>
          <p:cNvSpPr txBox="1"/>
          <p:nvPr>
            <p:ph type="title"/>
          </p:nvPr>
        </p:nvSpPr>
        <p:spPr>
          <a:xfrm>
            <a:off x="794511" y="524430"/>
            <a:ext cx="6438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1" lang="es-ES" sz="25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Modelo de Regresion Lineal Multiple</a:t>
            </a:r>
            <a:endParaRPr sz="2500">
              <a:solidFill>
                <a:srgbClr val="C00000"/>
              </a:solidFill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0" y="1591700"/>
            <a:ext cx="66294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794500" y="1319925"/>
            <a:ext cx="66975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División datos (train/test)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Escalar las variables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Entrenar el modelo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Evaluación</a:t>
            </a:r>
            <a:r>
              <a:rPr lang="es-ES" sz="1800">
                <a:solidFill>
                  <a:schemeClr val="dk1"/>
                </a:solidFill>
              </a:rPr>
              <a:t> del modelo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475" y="3978225"/>
            <a:ext cx="19812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3000" y="5339750"/>
            <a:ext cx="2884325" cy="4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700" y="4644700"/>
            <a:ext cx="28765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425" y="6031725"/>
            <a:ext cx="2304775" cy="5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/>
          <p:nvPr/>
        </p:nvSpPr>
        <p:spPr>
          <a:xfrm>
            <a:off x="0" y="1283000"/>
            <a:ext cx="12192000" cy="5722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>
            <p:ph type="title"/>
          </p:nvPr>
        </p:nvSpPr>
        <p:spPr>
          <a:xfrm>
            <a:off x="794501" y="524425"/>
            <a:ext cx="10805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1" lang="es-ES" sz="25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Análisis de las variables influyentes de Price</a:t>
            </a:r>
            <a:endParaRPr sz="2500">
              <a:solidFill>
                <a:srgbClr val="C00000"/>
              </a:solidFill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794500" y="2305400"/>
            <a:ext cx="50172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La </a:t>
            </a:r>
            <a:r>
              <a:rPr b="1" lang="es-ES" sz="1800">
                <a:solidFill>
                  <a:schemeClr val="dk1"/>
                </a:solidFill>
              </a:rPr>
              <a:t>ubicación </a:t>
            </a:r>
            <a:r>
              <a:rPr lang="es-ES" sz="1800">
                <a:solidFill>
                  <a:schemeClr val="dk1"/>
                </a:solidFill>
              </a:rPr>
              <a:t>del alojamiento.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Disponibilidad de </a:t>
            </a:r>
            <a:r>
              <a:rPr b="1" lang="es-ES" sz="1800">
                <a:solidFill>
                  <a:schemeClr val="dk1"/>
                </a:solidFill>
              </a:rPr>
              <a:t>licencia</a:t>
            </a:r>
            <a:r>
              <a:rPr lang="es-E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Tipo de </a:t>
            </a:r>
            <a:r>
              <a:rPr b="1" lang="es-ES" sz="1800">
                <a:solidFill>
                  <a:schemeClr val="dk1"/>
                </a:solidFill>
              </a:rPr>
              <a:t>alojamiento</a:t>
            </a:r>
            <a:r>
              <a:rPr lang="es-E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ES" sz="1800">
                <a:solidFill>
                  <a:schemeClr val="dk1"/>
                </a:solidFill>
              </a:rPr>
              <a:t>Capacidad</a:t>
            </a:r>
            <a:r>
              <a:rPr lang="es-ES" sz="1800">
                <a:solidFill>
                  <a:schemeClr val="dk1"/>
                </a:solidFill>
              </a:rPr>
              <a:t> de alojamiento.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Posibilidad de </a:t>
            </a:r>
            <a:r>
              <a:rPr b="1" lang="es-ES" sz="1800">
                <a:solidFill>
                  <a:schemeClr val="dk1"/>
                </a:solidFill>
              </a:rPr>
              <a:t>reserva inmediata</a:t>
            </a:r>
            <a:r>
              <a:rPr lang="es-E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ES" sz="1800">
                <a:solidFill>
                  <a:schemeClr val="dk1"/>
                </a:solidFill>
              </a:rPr>
              <a:t>Mínimo de noches</a:t>
            </a:r>
            <a:r>
              <a:rPr lang="es-ES" sz="1800">
                <a:solidFill>
                  <a:schemeClr val="dk1"/>
                </a:solidFill>
              </a:rPr>
              <a:t> por reserva.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6582500" y="2253800"/>
            <a:ext cx="5017200" cy="3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ES" sz="1800">
                <a:solidFill>
                  <a:schemeClr val="dk1"/>
                </a:solidFill>
              </a:rPr>
              <a:t>Tiempo como anfitrión</a:t>
            </a:r>
            <a:r>
              <a:rPr lang="es-ES" sz="1800">
                <a:solidFill>
                  <a:schemeClr val="dk1"/>
                </a:solidFill>
              </a:rPr>
              <a:t> en Airbnb.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Cantidad de </a:t>
            </a:r>
            <a:r>
              <a:rPr b="1" lang="es-ES" sz="1800">
                <a:solidFill>
                  <a:schemeClr val="dk1"/>
                </a:solidFill>
              </a:rPr>
              <a:t>baños</a:t>
            </a:r>
            <a:r>
              <a:rPr lang="es-ES" sz="1800">
                <a:solidFill>
                  <a:schemeClr val="dk1"/>
                </a:solidFill>
              </a:rPr>
              <a:t> del alojamiento.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ES" sz="1800">
                <a:solidFill>
                  <a:schemeClr val="dk1"/>
                </a:solidFill>
              </a:rPr>
              <a:t>Tipo de baño</a:t>
            </a:r>
            <a:r>
              <a:rPr lang="es-ES" sz="1800">
                <a:solidFill>
                  <a:schemeClr val="dk1"/>
                </a:solidFill>
              </a:rPr>
              <a:t>: compartido o privado.</a:t>
            </a:r>
            <a:endParaRPr sz="18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ES" sz="1700">
                <a:solidFill>
                  <a:schemeClr val="dk1"/>
                </a:solidFill>
              </a:rPr>
              <a:t>Cantidad de </a:t>
            </a:r>
            <a:r>
              <a:rPr b="1" lang="es-ES" sz="1700">
                <a:solidFill>
                  <a:schemeClr val="dk1"/>
                </a:solidFill>
              </a:rPr>
              <a:t>dormitorios </a:t>
            </a:r>
            <a:r>
              <a:rPr lang="es-ES" sz="1700">
                <a:solidFill>
                  <a:schemeClr val="dk1"/>
                </a:solidFill>
              </a:rPr>
              <a:t>en el alojamiento.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Cantidad de </a:t>
            </a:r>
            <a:r>
              <a:rPr b="1" lang="es-ES" sz="1800">
                <a:solidFill>
                  <a:schemeClr val="dk1"/>
                </a:solidFill>
              </a:rPr>
              <a:t>camas </a:t>
            </a:r>
            <a:r>
              <a:rPr lang="es-ES" sz="1800">
                <a:solidFill>
                  <a:schemeClr val="dk1"/>
                </a:solidFill>
              </a:rPr>
              <a:t>en el alojamiento.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Disponibilidad de</a:t>
            </a:r>
            <a:r>
              <a:rPr b="1" lang="es-ES" sz="1800">
                <a:solidFill>
                  <a:schemeClr val="dk1"/>
                </a:solidFill>
              </a:rPr>
              <a:t> a</a:t>
            </a:r>
            <a:r>
              <a:rPr b="1" lang="es-ES" sz="1800">
                <a:solidFill>
                  <a:schemeClr val="dk1"/>
                </a:solidFill>
              </a:rPr>
              <a:t>ire acondicionado</a:t>
            </a:r>
            <a:r>
              <a:rPr lang="es-E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7" y="0"/>
            <a:ext cx="118624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838200" y="667350"/>
            <a:ext cx="10515600" cy="550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7" y="0"/>
            <a:ext cx="1186248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/>
          </a:blip>
          <a:srcRect b="9302" l="35069" r="35069" t="54848"/>
          <a:stretch/>
        </p:blipFill>
        <p:spPr>
          <a:xfrm>
            <a:off x="428625" y="1408350"/>
            <a:ext cx="3542226" cy="245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46241" l="3216" r="68590" t="22809"/>
          <a:stretch/>
        </p:blipFill>
        <p:spPr>
          <a:xfrm>
            <a:off x="4423825" y="3866875"/>
            <a:ext cx="3344348" cy="21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1283000"/>
            <a:ext cx="12192000" cy="5722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838200" y="1603925"/>
            <a:ext cx="10515600" cy="19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300"/>
              <a:t>Reflexiones posteriores a la </a:t>
            </a:r>
            <a:r>
              <a:rPr lang="es-ES" sz="2300"/>
              <a:t>finalización</a:t>
            </a:r>
            <a:r>
              <a:rPr lang="es-ES" sz="2300"/>
              <a:t> del trabajo:</a:t>
            </a:r>
            <a:r>
              <a:rPr lang="es-ES" sz="2500"/>
              <a:t> 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s-ES" sz="2300"/>
              <a:t>Aspectos a mejorar en la fase de transformación</a:t>
            </a:r>
            <a:endParaRPr sz="2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300"/>
              <a:t>Importancia de escoger correctamente los </a:t>
            </a:r>
            <a:r>
              <a:rPr lang="es-ES" sz="2300"/>
              <a:t>métodos</a:t>
            </a:r>
            <a:r>
              <a:rPr lang="es-ES" sz="2300"/>
              <a:t> de selección</a:t>
            </a:r>
            <a:r>
              <a:rPr lang="es-ES"/>
              <a:t> </a:t>
            </a:r>
            <a:endParaRPr/>
          </a:p>
        </p:txBody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838201" y="755175"/>
            <a:ext cx="10805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1" lang="es-ES" sz="25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Conclusiones y próximos pasos</a:t>
            </a:r>
            <a:endParaRPr sz="2500">
              <a:solidFill>
                <a:srgbClr val="C00000"/>
              </a:solidFill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925" y="3738125"/>
            <a:ext cx="6320625" cy="29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/>
          <p:nvPr/>
        </p:nvSpPr>
        <p:spPr>
          <a:xfrm>
            <a:off x="0" y="1283000"/>
            <a:ext cx="12192000" cy="5722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1" lang="es-ES" sz="25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Conclusiones y próximos pasos</a:t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Confiabilidad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Optimización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Comprensión del Mercado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Precisión</a:t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275" y="1345675"/>
            <a:ext cx="5536525" cy="5025250"/>
          </a:xfrm>
          <a:prstGeom prst="rect">
            <a:avLst/>
          </a:prstGeom>
          <a:solidFill>
            <a:srgbClr val="F9F9F9"/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/>
          <p:nvPr/>
        </p:nvSpPr>
        <p:spPr>
          <a:xfrm>
            <a:off x="-64600" y="-36925"/>
            <a:ext cx="12192000" cy="70059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 txBox="1"/>
          <p:nvPr>
            <p:ph type="title"/>
          </p:nvPr>
        </p:nvSpPr>
        <p:spPr>
          <a:xfrm>
            <a:off x="2067550" y="2448725"/>
            <a:ext cx="8002500" cy="35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Poppins"/>
                <a:ea typeface="Poppins"/>
                <a:cs typeface="Poppins"/>
                <a:sym typeface="Poppins"/>
              </a:rPr>
              <a:t>Gracias por acompañarnos en este viaje de descubrimiento de datos.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375" y="315575"/>
            <a:ext cx="2519574" cy="7873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9"/>
          <p:cNvGrpSpPr/>
          <p:nvPr/>
        </p:nvGrpSpPr>
        <p:grpSpPr>
          <a:xfrm>
            <a:off x="392625" y="315575"/>
            <a:ext cx="1284558" cy="1243262"/>
            <a:chOff x="9662431" y="429188"/>
            <a:chExt cx="356762" cy="868200"/>
          </a:xfrm>
        </p:grpSpPr>
        <p:sp>
          <p:nvSpPr>
            <p:cNvPr id="277" name="Google Shape;277;p29"/>
            <p:cNvSpPr/>
            <p:nvPr/>
          </p:nvSpPr>
          <p:spPr>
            <a:xfrm>
              <a:off x="9662431" y="429188"/>
              <a:ext cx="346500" cy="868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9"/>
            <p:cNvSpPr txBox="1"/>
            <p:nvPr/>
          </p:nvSpPr>
          <p:spPr>
            <a:xfrm>
              <a:off x="9672694" y="1039384"/>
              <a:ext cx="3465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NEOLAND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1872284" y="0"/>
            <a:ext cx="103197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-2625" y="0"/>
            <a:ext cx="2227200" cy="6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INTRODUCCIÓN</a:t>
            </a:r>
            <a:endParaRPr b="1"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Objetivo del Proyecto</a:t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Importancia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Enfoque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Área</a:t>
            </a: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 de Estudio</a:t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Beneficios</a:t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t/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DESARROLLO DEL PROYECTO</a:t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Limpieza de datos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Transformación</a:t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t/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b="1"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ANÁLISIS</a:t>
            </a:r>
            <a:r>
              <a:rPr b="1"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 PREDICTIVO</a:t>
            </a:r>
            <a:endParaRPr b="1"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Random Forest Regression</a:t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Regresion Lineal Multiple</a:t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t/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b="1"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  <a:endParaRPr b="1"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Variables influyentes</a:t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rPr lang="es-ES" sz="10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Conclusión</a:t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Poppins"/>
              <a:buNone/>
            </a:pPr>
            <a:r>
              <a:t/>
            </a:r>
            <a:endParaRPr sz="10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849" y="0"/>
            <a:ext cx="3252325" cy="37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2975" y="120250"/>
            <a:ext cx="3540250" cy="45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000" y="1036125"/>
            <a:ext cx="2993125" cy="38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06147" y="3101522"/>
            <a:ext cx="2928400" cy="3756482"/>
          </a:xfrm>
          <a:prstGeom prst="rect">
            <a:avLst/>
          </a:prstGeom>
          <a:solidFill>
            <a:srgbClr val="F9F9F9"/>
          </a:solidFill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3023" y="3001917"/>
            <a:ext cx="2993125" cy="380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0450" y="5016475"/>
            <a:ext cx="35814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6150" y="4892313"/>
            <a:ext cx="36099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23000" y="5517950"/>
            <a:ext cx="35814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6138" y="240313"/>
            <a:ext cx="36099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2825" y="757113"/>
            <a:ext cx="12954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872084" y="5696457"/>
            <a:ext cx="4678004" cy="1386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sz="105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231801" y="1033800"/>
            <a:ext cx="3405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 EL PROYECTO</a:t>
            </a:r>
            <a:endParaRPr sz="2500">
              <a:solidFill>
                <a:srgbClr val="C00000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0" y="2381375"/>
            <a:ext cx="39966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ES" sz="1700">
                <a:solidFill>
                  <a:schemeClr val="dk1"/>
                </a:solidFill>
              </a:rPr>
              <a:t>Objetivo del Proyecto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ES" sz="1700">
                <a:solidFill>
                  <a:schemeClr val="dk1"/>
                </a:solidFill>
              </a:rPr>
              <a:t>Área de Estudio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ES" sz="1700">
                <a:solidFill>
                  <a:schemeClr val="dk1"/>
                </a:solidFill>
              </a:rPr>
              <a:t>Beneficios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ES" sz="1700">
                <a:solidFill>
                  <a:schemeClr val="dk1"/>
                </a:solidFill>
              </a:rPr>
              <a:t>Origen BBDD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800" y="664550"/>
            <a:ext cx="7930801" cy="52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800" y="2132175"/>
            <a:ext cx="3405299" cy="374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3050" y="762674"/>
            <a:ext cx="2138875" cy="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1421450"/>
            <a:ext cx="12192000" cy="5482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872084" y="5797957"/>
            <a:ext cx="46779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sz="105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2043536" y="526355"/>
            <a:ext cx="6438215" cy="3099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None/>
            </a:pPr>
            <a:r>
              <a:rPr b="1" lang="es-ES" sz="240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Limpieza de Datos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135485" y="1288927"/>
            <a:ext cx="9792900" cy="3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756500" y="1204238"/>
            <a:ext cx="95547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Nuestra fase de limpieza y transformación se ha caracterizado por tratar de eliminar la menor cantidad de filas posibles para conservar la mayor cantidad de información. </a:t>
            </a:r>
            <a:endParaRPr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2043527" y="2619155"/>
            <a:ext cx="2562000" cy="1619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135475" y="2862500"/>
            <a:ext cx="2562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Ninguna de las variables </a:t>
            </a:r>
            <a:r>
              <a:rPr lang="es-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supera</a:t>
            </a:r>
            <a:r>
              <a:rPr lang="es-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el 40% de nulos</a:t>
            </a:r>
            <a:r>
              <a:rPr lang="es-E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5600977" y="2619142"/>
            <a:ext cx="2562000" cy="1619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722125" y="2862488"/>
            <a:ext cx="24357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 sido necesario eliminar las filas con nulos en la variable ‘Price’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8910556" y="2619142"/>
            <a:ext cx="2562000" cy="1619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910550" y="2862500"/>
            <a:ext cx="2562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Eliminación de variables con mucha </a:t>
            </a:r>
            <a:r>
              <a:rPr lang="es-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correlación</a:t>
            </a:r>
            <a:r>
              <a:rPr lang="es-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043527" y="3913150"/>
            <a:ext cx="113472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-"/>
            </a:pPr>
            <a:r>
              <a:rPr lang="es-E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Transformar formatos de origen        -  Agrupar variables </a:t>
            </a:r>
            <a:r>
              <a:rPr lang="es-E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categóricas</a:t>
            </a:r>
            <a:r>
              <a:rPr lang="es-E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-"/>
            </a:pPr>
            <a:r>
              <a:rPr lang="es-E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Sustitución</a:t>
            </a:r>
            <a:r>
              <a:rPr lang="es-E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valores nulos                -  </a:t>
            </a:r>
            <a:r>
              <a:rPr lang="es-E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Transformación</a:t>
            </a:r>
            <a:r>
              <a:rPr lang="es-E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columnas especiales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1375200"/>
            <a:ext cx="12192000" cy="5482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872084" y="5797957"/>
            <a:ext cx="46779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sz="105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1535886" y="526355"/>
            <a:ext cx="6438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None/>
            </a:pPr>
            <a:r>
              <a:rPr b="1" lang="es-ES" sz="240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Limpieza de Datos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99650" y="1203150"/>
            <a:ext cx="95547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Algunos ejemplos de variables modificadas:</a:t>
            </a:r>
            <a:endParaRPr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528525" y="2328000"/>
            <a:ext cx="2407200" cy="138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528519" y="2405501"/>
            <a:ext cx="24072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COLUMNA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b="1"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‘HOST_LOCATION’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(232 valores unicos)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(3.232 valores nulos)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t/>
            </a:r>
            <a:endParaRPr sz="105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4555700" y="2328000"/>
            <a:ext cx="2407200" cy="138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4555694" y="2405501"/>
            <a:ext cx="24072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COLUMNAS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b="1"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‘NAME’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b="1"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‘DESCRIPTION’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b="1"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‘AMENITIES’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rPr lang="es-ES" sz="1050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COLUMNAS BOOLEANAS;</a:t>
            </a:r>
            <a:endParaRPr sz="1050" u="sng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rPr b="1" lang="es-ES" sz="105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-‘has_terrace’</a:t>
            </a:r>
            <a:endParaRPr b="1" sz="105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rPr b="1" lang="es-ES" sz="105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-’has_wifi</a:t>
            </a:r>
            <a:endParaRPr b="1" sz="105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rPr b="1" lang="es-ES" sz="105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-’pet_allowed’</a:t>
            </a:r>
            <a:endParaRPr b="1" sz="105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rPr b="1" lang="es-ES" sz="105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-’has_AC’</a:t>
            </a:r>
            <a:endParaRPr b="1" sz="105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rPr b="1" lang="es-ES" sz="105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-’has_kitchen’</a:t>
            </a:r>
            <a:endParaRPr b="1" sz="105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 flipH="1">
            <a:off x="667425" y="3730800"/>
            <a:ext cx="469200" cy="14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>
            <a:endCxn id="147" idx="0"/>
          </p:cNvCxnSpPr>
          <p:nvPr/>
        </p:nvCxnSpPr>
        <p:spPr>
          <a:xfrm>
            <a:off x="1707950" y="3714450"/>
            <a:ext cx="148500" cy="15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2162625" y="3714600"/>
            <a:ext cx="744000" cy="15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7"/>
          <p:cNvSpPr txBox="1"/>
          <p:nvPr/>
        </p:nvSpPr>
        <p:spPr>
          <a:xfrm>
            <a:off x="161750" y="5218800"/>
            <a:ext cx="121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‘spain’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249850" y="5305350"/>
            <a:ext cx="121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‘other’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2463050" y="5206350"/>
            <a:ext cx="142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‘no info’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8585600" y="2328000"/>
            <a:ext cx="2407200" cy="138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8585594" y="2405501"/>
            <a:ext cx="24072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COLUMNA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b="1"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‘LICENSE’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(4.163 valores nulos)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b="1"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(‘HAS_LICENSE’)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t/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t/>
            </a:r>
            <a:endParaRPr sz="105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10439325" y="3698400"/>
            <a:ext cx="744000" cy="15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 flipH="1">
            <a:off x="8911775" y="3714600"/>
            <a:ext cx="469200" cy="14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7"/>
          <p:cNvSpPr txBox="1"/>
          <p:nvPr/>
        </p:nvSpPr>
        <p:spPr>
          <a:xfrm>
            <a:off x="8636975" y="5186400"/>
            <a:ext cx="7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0897125" y="5186400"/>
            <a:ext cx="7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1421450"/>
            <a:ext cx="12192000" cy="5482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872084" y="5797957"/>
            <a:ext cx="46779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sz="105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2043536" y="526355"/>
            <a:ext cx="6438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None/>
            </a:pPr>
            <a:r>
              <a:rPr b="1" lang="es-ES" sz="240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Limpieza de datos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089686" y="797390"/>
            <a:ext cx="97929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Poppins"/>
              <a:buNone/>
            </a:pPr>
            <a:r>
              <a:t/>
            </a:r>
            <a:endParaRPr sz="11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8760625" y="2328000"/>
            <a:ext cx="2477400" cy="138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8684425" y="2450225"/>
            <a:ext cx="26784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COLUMNA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b="1"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‘LAST_REVIEW’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(3.317 valores nulos)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t/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rPr lang="es-ES" sz="105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-Descarga del DataSet; 05-08-2024</a:t>
            </a:r>
            <a:endParaRPr sz="105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889400" y="2328000"/>
            <a:ext cx="2407200" cy="138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889394" y="2405501"/>
            <a:ext cx="24072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COLUMNA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b="1"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‘BATHROOMS’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(7 valores nulos)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t/>
            </a:r>
            <a:endParaRPr sz="105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rPr lang="es-ES" sz="105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-Complementado; listing_url</a:t>
            </a:r>
            <a:endParaRPr sz="105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795725" y="2328000"/>
            <a:ext cx="2407200" cy="138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4795719" y="2405501"/>
            <a:ext cx="24072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COLUMNA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b="1"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‘BATHROOMS_TEXT’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(35 valores unicos)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oppins"/>
              <a:buNone/>
            </a:pPr>
            <a:r>
              <a:rPr b="1" lang="es-ES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(‘BATHROOMS_TYPE’)</a:t>
            </a:r>
            <a:endParaRPr b="1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Poppins"/>
              <a:buNone/>
            </a:pPr>
            <a:r>
              <a:t/>
            </a:r>
            <a:endParaRPr sz="105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267200" y="5378275"/>
            <a:ext cx="22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compartido (0)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356875" y="5378275"/>
            <a:ext cx="22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privado (1)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 flipH="1">
            <a:off x="4934625" y="3730800"/>
            <a:ext cx="469200" cy="14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6429825" y="3714600"/>
            <a:ext cx="744000" cy="15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8"/>
          <p:cNvSpPr txBox="1"/>
          <p:nvPr/>
        </p:nvSpPr>
        <p:spPr>
          <a:xfrm>
            <a:off x="399650" y="1203150"/>
            <a:ext cx="95547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Algunos ejemplos de variables modificadas:</a:t>
            </a:r>
            <a:endParaRPr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-76200" y="1283000"/>
            <a:ext cx="12192000" cy="5722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794511" y="524430"/>
            <a:ext cx="6438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1" lang="es-ES" sz="25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Modelo de Random Forest</a:t>
            </a:r>
            <a:endParaRPr sz="2500">
              <a:solidFill>
                <a:srgbClr val="C00000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99425" y="1299225"/>
            <a:ext cx="113616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ES" sz="1600">
                <a:solidFill>
                  <a:schemeClr val="dk1"/>
                </a:solidFill>
              </a:rPr>
              <a:t>Importación </a:t>
            </a:r>
            <a:r>
              <a:rPr b="1" lang="es-ES" sz="1600">
                <a:solidFill>
                  <a:schemeClr val="dk1"/>
                </a:solidFill>
              </a:rPr>
              <a:t>Dataset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ES" sz="1600">
                <a:solidFill>
                  <a:schemeClr val="dk1"/>
                </a:solidFill>
              </a:rPr>
              <a:t>Relación de Variables Categóricas </a:t>
            </a:r>
            <a:r>
              <a:rPr lang="es-ES" sz="1600">
                <a:solidFill>
                  <a:schemeClr val="dk1"/>
                </a:solidFill>
              </a:rPr>
              <a:t>y conversión a </a:t>
            </a:r>
            <a:r>
              <a:rPr b="1" lang="es-ES" sz="1600">
                <a:solidFill>
                  <a:schemeClr val="dk1"/>
                </a:solidFill>
              </a:rPr>
              <a:t>Dummies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ES" sz="1600">
                <a:solidFill>
                  <a:schemeClr val="dk1"/>
                </a:solidFill>
              </a:rPr>
              <a:t>Matriz de </a:t>
            </a:r>
            <a:r>
              <a:rPr b="1" lang="es-ES" sz="1600">
                <a:solidFill>
                  <a:schemeClr val="dk1"/>
                </a:solidFill>
              </a:rPr>
              <a:t>Correlación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0" y="3434525"/>
            <a:ext cx="3846629" cy="3164925"/>
          </a:xfrm>
          <a:prstGeom prst="rect">
            <a:avLst/>
          </a:prstGeom>
          <a:solidFill>
            <a:srgbClr val="F9F9F9"/>
          </a:solidFill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765" y="3434525"/>
            <a:ext cx="4107026" cy="316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424" y="3434525"/>
            <a:ext cx="3741377" cy="31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135325" y="2993525"/>
            <a:ext cx="3801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neighbourhood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4052775" y="2993525"/>
            <a:ext cx="4107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host_location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8275425" y="2993525"/>
            <a:ext cx="37413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room_type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>
            <a:off x="0" y="1283000"/>
            <a:ext cx="12192000" cy="5722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 txBox="1"/>
          <p:nvPr>
            <p:ph type="title"/>
          </p:nvPr>
        </p:nvSpPr>
        <p:spPr>
          <a:xfrm>
            <a:off x="794511" y="524430"/>
            <a:ext cx="6438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1" lang="es-ES" sz="25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Modelo de Random Forest</a:t>
            </a:r>
            <a:endParaRPr sz="2500">
              <a:solidFill>
                <a:srgbClr val="C00000"/>
              </a:solidFill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556600" y="1398925"/>
            <a:ext cx="10896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ES" sz="1600">
                <a:solidFill>
                  <a:schemeClr val="dk1"/>
                </a:solidFill>
              </a:rPr>
              <a:t>Identificación de </a:t>
            </a:r>
            <a:r>
              <a:rPr b="1" lang="es-ES" sz="1600">
                <a:solidFill>
                  <a:schemeClr val="dk1"/>
                </a:solidFill>
              </a:rPr>
              <a:t>variables influyentes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dk1"/>
                </a:solidFill>
              </a:rPr>
              <a:t>	</a:t>
            </a:r>
            <a:r>
              <a:rPr b="1" i="1" lang="es-ES">
                <a:solidFill>
                  <a:schemeClr val="dk1"/>
                </a:solidFill>
              </a:rPr>
              <a:t>división de datos en X, y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>
                <a:solidFill>
                  <a:schemeClr val="dk1"/>
                </a:solidFill>
              </a:rPr>
              <a:t>	generación y definición del </a:t>
            </a:r>
            <a:r>
              <a:rPr b="1" i="1" lang="es-ES">
                <a:solidFill>
                  <a:schemeClr val="dk1"/>
                </a:solidFill>
              </a:rPr>
              <a:t>modelo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>
                <a:solidFill>
                  <a:schemeClr val="dk1"/>
                </a:solidFill>
              </a:rPr>
              <a:t>	definición de rejilla de hiperparámetros para </a:t>
            </a:r>
            <a:r>
              <a:rPr b="1" i="1" lang="es-ES">
                <a:solidFill>
                  <a:schemeClr val="dk1"/>
                </a:solidFill>
              </a:rPr>
              <a:t>GridSearch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>
                <a:solidFill>
                  <a:schemeClr val="dk1"/>
                </a:solidFill>
              </a:rPr>
              <a:t>		</a:t>
            </a:r>
            <a:r>
              <a:rPr lang="es-ES" sz="1300">
                <a:solidFill>
                  <a:schemeClr val="dk1"/>
                </a:solidFill>
              </a:rPr>
              <a:t>n_estimators, max_depth, min_samples_split, min_samples_leaf, max_features, bootstrap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>
                <a:solidFill>
                  <a:schemeClr val="dk1"/>
                </a:solidFill>
              </a:rPr>
              <a:t>	búsqueda de mejores </a:t>
            </a:r>
            <a:r>
              <a:rPr b="1" i="1" lang="es-ES">
                <a:solidFill>
                  <a:schemeClr val="dk1"/>
                </a:solidFill>
              </a:rPr>
              <a:t>hiperparámetros</a:t>
            </a:r>
            <a:endParaRPr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0" y="1206800"/>
            <a:ext cx="12192000" cy="5722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794511" y="524430"/>
            <a:ext cx="6438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1" lang="es-ES" sz="25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Modelo de Random Forest</a:t>
            </a:r>
            <a:endParaRPr sz="2500">
              <a:solidFill>
                <a:srgbClr val="C00000"/>
              </a:solidFill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563" y="2120450"/>
            <a:ext cx="8480876" cy="4590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556600" y="1398925"/>
            <a:ext cx="108960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ES" sz="1600">
                <a:solidFill>
                  <a:schemeClr val="dk1"/>
                </a:solidFill>
              </a:rPr>
              <a:t>Resultados y </a:t>
            </a:r>
            <a:r>
              <a:rPr b="1" lang="es-ES" sz="1600">
                <a:solidFill>
                  <a:schemeClr val="dk1"/>
                </a:solidFill>
              </a:rPr>
              <a:t>Evaluación del Modelo</a:t>
            </a:r>
            <a:endParaRPr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