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0"/>
  </p:notesMasterIdLst>
  <p:sldIdLst>
    <p:sldId id="256" r:id="rId2"/>
    <p:sldId id="257" r:id="rId3"/>
    <p:sldId id="258" r:id="rId4"/>
    <p:sldId id="259" r:id="rId5"/>
    <p:sldId id="301" r:id="rId6"/>
    <p:sldId id="302" r:id="rId7"/>
    <p:sldId id="299" r:id="rId8"/>
    <p:sldId id="303" r:id="rId9"/>
    <p:sldId id="260" r:id="rId10"/>
    <p:sldId id="261" r:id="rId11"/>
    <p:sldId id="262" r:id="rId12"/>
    <p:sldId id="263" r:id="rId13"/>
    <p:sldId id="265" r:id="rId14"/>
    <p:sldId id="264" r:id="rId15"/>
    <p:sldId id="266" r:id="rId16"/>
    <p:sldId id="267" r:id="rId17"/>
    <p:sldId id="268" r:id="rId18"/>
    <p:sldId id="269" r:id="rId19"/>
    <p:sldId id="270" r:id="rId20"/>
    <p:sldId id="271" r:id="rId21"/>
    <p:sldId id="272" r:id="rId22"/>
    <p:sldId id="273" r:id="rId23"/>
    <p:sldId id="274" r:id="rId24"/>
    <p:sldId id="275" r:id="rId25"/>
    <p:sldId id="276" r:id="rId26"/>
    <p:sldId id="278" r:id="rId27"/>
    <p:sldId id="279" r:id="rId28"/>
    <p:sldId id="277" r:id="rId29"/>
    <p:sldId id="280" r:id="rId30"/>
    <p:sldId id="281" r:id="rId31"/>
    <p:sldId id="282" r:id="rId32"/>
    <p:sldId id="286" r:id="rId33"/>
    <p:sldId id="287" r:id="rId34"/>
    <p:sldId id="283" r:id="rId35"/>
    <p:sldId id="284" r:id="rId36"/>
    <p:sldId id="285" r:id="rId37"/>
    <p:sldId id="288" r:id="rId38"/>
    <p:sldId id="300" r:id="rId39"/>
    <p:sldId id="289" r:id="rId40"/>
    <p:sldId id="290" r:id="rId41"/>
    <p:sldId id="291" r:id="rId42"/>
    <p:sldId id="293" r:id="rId43"/>
    <p:sldId id="292" r:id="rId44"/>
    <p:sldId id="294" r:id="rId45"/>
    <p:sldId id="295" r:id="rId46"/>
    <p:sldId id="296" r:id="rId47"/>
    <p:sldId id="297" r:id="rId48"/>
    <p:sldId id="298"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690"/>
    <p:restoredTop sz="87883" autoAdjust="0"/>
  </p:normalViewPr>
  <p:slideViewPr>
    <p:cSldViewPr>
      <p:cViewPr varScale="1">
        <p:scale>
          <a:sx n="110" d="100"/>
          <a:sy n="110" d="100"/>
        </p:scale>
        <p:origin x="1800" y="17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BD581FB-287C-45F8-B3F3-05DFF82BDAF7}" type="datetimeFigureOut">
              <a:rPr lang="en-US" smtClean="0"/>
              <a:t>1/13/21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FD0B75-0F0D-4244-A153-0A83BD49D5FE}" type="slidenum">
              <a:rPr lang="en-US" smtClean="0"/>
              <a:t>‹#›</a:t>
            </a:fld>
            <a:endParaRPr lang="en-US"/>
          </a:p>
        </p:txBody>
      </p:sp>
    </p:spTree>
    <p:extLst>
      <p:ext uri="{BB962C8B-B14F-4D97-AF65-F5344CB8AC3E}">
        <p14:creationId xmlns:p14="http://schemas.microsoft.com/office/powerpoint/2010/main" val="12466661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 most whitespace is insignificant in HTML</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dirty="0"/>
              <a:t>Content is the key word for html. It does not describe style!!</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dirty="0"/>
              <a:t>Scripts for behavior, </a:t>
            </a:r>
            <a:r>
              <a:rPr lang="en-US" dirty="0" err="1"/>
              <a:t>css</a:t>
            </a:r>
            <a:r>
              <a:rPr lang="en-US" dirty="0"/>
              <a:t> for styling</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dirty="0"/>
              <a:t>Almost all content is surrounded by opening and closing tags</a:t>
            </a:r>
          </a:p>
          <a:p>
            <a:endParaRPr lang="en-US" dirty="0"/>
          </a:p>
        </p:txBody>
      </p:sp>
      <p:sp>
        <p:nvSpPr>
          <p:cNvPr id="4" name="Slide Number Placeholder 3"/>
          <p:cNvSpPr>
            <a:spLocks noGrp="1"/>
          </p:cNvSpPr>
          <p:nvPr>
            <p:ph type="sldNum" sz="quarter" idx="10"/>
          </p:nvPr>
        </p:nvSpPr>
        <p:spPr/>
        <p:txBody>
          <a:bodyPr/>
          <a:lstStyle/>
          <a:p>
            <a:fld id="{5BFD0B75-0F0D-4244-A153-0A83BD49D5FE}" type="slidenum">
              <a:rPr lang="en-US" smtClean="0"/>
              <a:t>2</a:t>
            </a:fld>
            <a:endParaRPr lang="en-US"/>
          </a:p>
        </p:txBody>
      </p:sp>
    </p:spTree>
    <p:extLst>
      <p:ext uri="{BB962C8B-B14F-4D97-AF65-F5344CB8AC3E}">
        <p14:creationId xmlns:p14="http://schemas.microsoft.com/office/powerpoint/2010/main" val="36807213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Separates</a:t>
            </a:r>
            <a:r>
              <a:rPr lang="en-US" baseline="0" dirty="0"/>
              <a:t> sections</a:t>
            </a:r>
          </a:p>
          <a:p>
            <a:endParaRPr lang="en-US" dirty="0"/>
          </a:p>
        </p:txBody>
      </p:sp>
      <p:sp>
        <p:nvSpPr>
          <p:cNvPr id="4" name="Slide Number Placeholder 3"/>
          <p:cNvSpPr>
            <a:spLocks noGrp="1"/>
          </p:cNvSpPr>
          <p:nvPr>
            <p:ph type="sldNum" sz="quarter" idx="10"/>
          </p:nvPr>
        </p:nvSpPr>
        <p:spPr/>
        <p:txBody>
          <a:bodyPr/>
          <a:lstStyle/>
          <a:p>
            <a:fld id="{5BFD0B75-0F0D-4244-A153-0A83BD49D5FE}" type="slidenum">
              <a:rPr lang="en-US" smtClean="0"/>
              <a:t>12</a:t>
            </a:fld>
            <a:endParaRPr lang="en-US"/>
          </a:p>
        </p:txBody>
      </p:sp>
    </p:spTree>
    <p:extLst>
      <p:ext uri="{BB962C8B-B14F-4D97-AF65-F5344CB8AC3E}">
        <p14:creationId xmlns:p14="http://schemas.microsoft.com/office/powerpoint/2010/main" val="17602893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 /</a:t>
            </a:r>
            <a:r>
              <a:rPr lang="en-US" dirty="0" err="1"/>
              <a:t>br</a:t>
            </a:r>
            <a:r>
              <a:rPr lang="en-US" dirty="0"/>
              <a:t>&gt; line break</a:t>
            </a:r>
          </a:p>
        </p:txBody>
      </p:sp>
      <p:sp>
        <p:nvSpPr>
          <p:cNvPr id="4" name="Slide Number Placeholder 3"/>
          <p:cNvSpPr>
            <a:spLocks noGrp="1"/>
          </p:cNvSpPr>
          <p:nvPr>
            <p:ph type="sldNum" sz="quarter" idx="5"/>
          </p:nvPr>
        </p:nvSpPr>
        <p:spPr/>
        <p:txBody>
          <a:bodyPr/>
          <a:lstStyle/>
          <a:p>
            <a:fld id="{5BFD0B75-0F0D-4244-A153-0A83BD49D5FE}" type="slidenum">
              <a:rPr lang="en-US" smtClean="0"/>
              <a:t>16</a:t>
            </a:fld>
            <a:endParaRPr lang="en-US"/>
          </a:p>
        </p:txBody>
      </p:sp>
    </p:spTree>
    <p:extLst>
      <p:ext uri="{BB962C8B-B14F-4D97-AF65-F5344CB8AC3E}">
        <p14:creationId xmlns:p14="http://schemas.microsoft.com/office/powerpoint/2010/main" val="27980460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Choose a descriptive link text!!</a:t>
            </a:r>
          </a:p>
        </p:txBody>
      </p:sp>
      <p:sp>
        <p:nvSpPr>
          <p:cNvPr id="4" name="Slide Number Placeholder 3"/>
          <p:cNvSpPr>
            <a:spLocks noGrp="1"/>
          </p:cNvSpPr>
          <p:nvPr>
            <p:ph type="sldNum" sz="quarter" idx="10"/>
          </p:nvPr>
        </p:nvSpPr>
        <p:spPr/>
        <p:txBody>
          <a:bodyPr/>
          <a:lstStyle/>
          <a:p>
            <a:fld id="{5BFD0B75-0F0D-4244-A153-0A83BD49D5FE}" type="slidenum">
              <a:rPr lang="en-US" smtClean="0"/>
              <a:t>17</a:t>
            </a:fld>
            <a:endParaRPr lang="en-US"/>
          </a:p>
        </p:txBody>
      </p:sp>
    </p:spTree>
    <p:extLst>
      <p:ext uri="{BB962C8B-B14F-4D97-AF65-F5344CB8AC3E}">
        <p14:creationId xmlns:p14="http://schemas.microsoft.com/office/powerpoint/2010/main" val="26030721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specify a tooltip with the title attribute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to make links that open in new windows, we'll need to learn </a:t>
            </a:r>
            <a:r>
              <a:rPr lang="en-US" dirty="0" err="1"/>
              <a:t>Javascript</a:t>
            </a:r>
            <a:r>
              <a:rPr lang="en-US" dirty="0"/>
              <a:t> (later)</a:t>
            </a:r>
          </a:p>
          <a:p>
            <a:endParaRPr lang="en-US" dirty="0"/>
          </a:p>
        </p:txBody>
      </p:sp>
      <p:sp>
        <p:nvSpPr>
          <p:cNvPr id="4" name="Slide Number Placeholder 3"/>
          <p:cNvSpPr>
            <a:spLocks noGrp="1"/>
          </p:cNvSpPr>
          <p:nvPr>
            <p:ph type="sldNum" sz="quarter" idx="10"/>
          </p:nvPr>
        </p:nvSpPr>
        <p:spPr/>
        <p:txBody>
          <a:bodyPr/>
          <a:lstStyle/>
          <a:p>
            <a:fld id="{5BFD0B75-0F0D-4244-A153-0A83BD49D5FE}" type="slidenum">
              <a:rPr lang="en-US" smtClean="0"/>
              <a:t>18</a:t>
            </a:fld>
            <a:endParaRPr lang="en-US"/>
          </a:p>
        </p:txBody>
      </p:sp>
    </p:spTree>
    <p:extLst>
      <p:ext uri="{BB962C8B-B14F-4D97-AF65-F5344CB8AC3E}">
        <p14:creationId xmlns:p14="http://schemas.microsoft.com/office/powerpoint/2010/main" val="12408151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Alternative for visually impaired</a:t>
            </a:r>
            <a:r>
              <a:rPr lang="en-US" baseline="0" dirty="0"/>
              <a:t> users</a:t>
            </a:r>
          </a:p>
          <a:p>
            <a:r>
              <a:rPr lang="en-US" baseline="0" dirty="0"/>
              <a:t>Images are not stored with webpage but in a separate file which can be in directory images</a:t>
            </a:r>
          </a:p>
        </p:txBody>
      </p:sp>
      <p:sp>
        <p:nvSpPr>
          <p:cNvPr id="4" name="Slide Number Placeholder 3"/>
          <p:cNvSpPr>
            <a:spLocks noGrp="1"/>
          </p:cNvSpPr>
          <p:nvPr>
            <p:ph type="sldNum" sz="quarter" idx="10"/>
          </p:nvPr>
        </p:nvSpPr>
        <p:spPr/>
        <p:txBody>
          <a:bodyPr/>
          <a:lstStyle/>
          <a:p>
            <a:fld id="{5BFD0B75-0F0D-4244-A153-0A83BD49D5FE}" type="slidenum">
              <a:rPr lang="en-US" smtClean="0"/>
              <a:t>20</a:t>
            </a:fld>
            <a:endParaRPr lang="en-US"/>
          </a:p>
        </p:txBody>
      </p:sp>
    </p:spTree>
    <p:extLst>
      <p:ext uri="{BB962C8B-B14F-4D97-AF65-F5344CB8AC3E}">
        <p14:creationId xmlns:p14="http://schemas.microsoft.com/office/powerpoint/2010/main" val="27851616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not a tag with content!</a:t>
            </a:r>
          </a:p>
          <a:p>
            <a:r>
              <a:rPr lang="en-US" dirty="0"/>
              <a:t>Line break IS NOT paragraph break</a:t>
            </a:r>
          </a:p>
        </p:txBody>
      </p:sp>
      <p:sp>
        <p:nvSpPr>
          <p:cNvPr id="4" name="Slide Number Placeholder 3"/>
          <p:cNvSpPr>
            <a:spLocks noGrp="1"/>
          </p:cNvSpPr>
          <p:nvPr>
            <p:ph type="sldNum" sz="quarter" idx="10"/>
          </p:nvPr>
        </p:nvSpPr>
        <p:spPr/>
        <p:txBody>
          <a:bodyPr/>
          <a:lstStyle/>
          <a:p>
            <a:fld id="{5BFD0B75-0F0D-4244-A153-0A83BD49D5FE}" type="slidenum">
              <a:rPr lang="en-US" smtClean="0"/>
              <a:t>22</a:t>
            </a:fld>
            <a:endParaRPr lang="en-US"/>
          </a:p>
        </p:txBody>
      </p:sp>
    </p:spTree>
    <p:extLst>
      <p:ext uri="{BB962C8B-B14F-4D97-AF65-F5344CB8AC3E}">
        <p14:creationId xmlns:p14="http://schemas.microsoft.com/office/powerpoint/2010/main" val="19260245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Love: </a:t>
            </a:r>
            <a:r>
              <a:rPr lang="en-US" dirty="0" err="1"/>
              <a:t>google</a:t>
            </a:r>
            <a:r>
              <a:rPr lang="en-US" dirty="0"/>
              <a:t>, </a:t>
            </a:r>
            <a:r>
              <a:rPr lang="en-US" dirty="0" err="1"/>
              <a:t>linkedIn</a:t>
            </a:r>
            <a:r>
              <a:rPr lang="en-US" dirty="0"/>
              <a:t>, YouTube,  </a:t>
            </a:r>
            <a:r>
              <a:rPr lang="en-US" dirty="0" err="1"/>
              <a:t>stumbleupon</a:t>
            </a:r>
            <a:r>
              <a:rPr lang="en-US" dirty="0"/>
              <a:t>,  </a:t>
            </a:r>
            <a:r>
              <a:rPr lang="en-US" dirty="0" err="1"/>
              <a:t>wikipedia</a:t>
            </a:r>
            <a:r>
              <a:rPr lang="en-US" dirty="0"/>
              <a:t>, </a:t>
            </a:r>
            <a:r>
              <a:rPr lang="en-US" dirty="0" err="1"/>
              <a:t>pandora</a:t>
            </a:r>
            <a:r>
              <a:rPr lang="en-US" dirty="0"/>
              <a:t>, hamster dance, </a:t>
            </a:r>
            <a:r>
              <a:rPr lang="en-US"/>
              <a:t>github</a:t>
            </a:r>
            <a:endParaRPr lang="en-US" dirty="0"/>
          </a:p>
          <a:p>
            <a:r>
              <a:rPr lang="en-US" dirty="0"/>
              <a:t>Hate: advertisements that pop up, billboard.com,</a:t>
            </a:r>
            <a:r>
              <a:rPr lang="en-US" baseline="0" dirty="0"/>
              <a:t>  scrolling too much, nested windows</a:t>
            </a:r>
            <a:endParaRPr lang="en-US" dirty="0"/>
          </a:p>
        </p:txBody>
      </p:sp>
      <p:sp>
        <p:nvSpPr>
          <p:cNvPr id="4" name="Slide Number Placeholder 3"/>
          <p:cNvSpPr>
            <a:spLocks noGrp="1"/>
          </p:cNvSpPr>
          <p:nvPr>
            <p:ph type="sldNum" sz="quarter" idx="10"/>
          </p:nvPr>
        </p:nvSpPr>
        <p:spPr/>
        <p:txBody>
          <a:bodyPr/>
          <a:lstStyle/>
          <a:p>
            <a:fld id="{5BFD0B75-0F0D-4244-A153-0A83BD49D5FE}" type="slidenum">
              <a:rPr lang="en-US" smtClean="0"/>
              <a:t>31</a:t>
            </a:fld>
            <a:endParaRPr lang="en-US"/>
          </a:p>
        </p:txBody>
      </p:sp>
    </p:spTree>
    <p:extLst>
      <p:ext uri="{BB962C8B-B14F-4D97-AF65-F5344CB8AC3E}">
        <p14:creationId xmlns:p14="http://schemas.microsoft.com/office/powerpoint/2010/main" val="28651023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code is not part of UTL format any longer if you do Bing or Google search.</a:t>
            </a:r>
          </a:p>
          <a:p>
            <a:endParaRPr lang="en-US" dirty="0"/>
          </a:p>
        </p:txBody>
      </p:sp>
      <p:sp>
        <p:nvSpPr>
          <p:cNvPr id="4" name="Slide Number Placeholder 3"/>
          <p:cNvSpPr>
            <a:spLocks noGrp="1"/>
          </p:cNvSpPr>
          <p:nvPr>
            <p:ph type="sldNum" sz="quarter" idx="5"/>
          </p:nvPr>
        </p:nvSpPr>
        <p:spPr/>
        <p:txBody>
          <a:bodyPr/>
          <a:lstStyle/>
          <a:p>
            <a:fld id="{5BFD0B75-0F0D-4244-A153-0A83BD49D5FE}" type="slidenum">
              <a:rPr lang="en-US" smtClean="0"/>
              <a:t>37</a:t>
            </a:fld>
            <a:endParaRPr lang="en-US"/>
          </a:p>
        </p:txBody>
      </p:sp>
    </p:spTree>
    <p:extLst>
      <p:ext uri="{BB962C8B-B14F-4D97-AF65-F5344CB8AC3E}">
        <p14:creationId xmlns:p14="http://schemas.microsoft.com/office/powerpoint/2010/main" val="22296067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code is not part of UTL format any longer if you do Bing or Google search.</a:t>
            </a:r>
          </a:p>
          <a:p>
            <a:r>
              <a:rPr lang="en-US" sz="1200" b="0" i="0" kern="1200" dirty="0">
                <a:solidFill>
                  <a:schemeClr val="tx1"/>
                </a:solidFill>
                <a:effectLst/>
                <a:latin typeface="+mn-lt"/>
                <a:ea typeface="+mn-ea"/>
                <a:cs typeface="+mn-cs"/>
              </a:rPr>
              <a:t>When you are on the results page, scroll down to the footer (hit the </a:t>
            </a:r>
            <a:r>
              <a:rPr lang="en-US" dirty="0"/>
              <a:t>End</a:t>
            </a:r>
            <a:r>
              <a:rPr lang="en-US" sz="1200" b="0" i="0" kern="1200" dirty="0">
                <a:solidFill>
                  <a:schemeClr val="tx1"/>
                </a:solidFill>
                <a:effectLst/>
                <a:latin typeface="+mn-lt"/>
                <a:ea typeface="+mn-ea"/>
                <a:cs typeface="+mn-cs"/>
              </a:rPr>
              <a:t> key) and click </a:t>
            </a:r>
            <a:r>
              <a:rPr lang="en-US" sz="1200" b="1" i="0" kern="1200" dirty="0">
                <a:solidFill>
                  <a:schemeClr val="tx1"/>
                </a:solidFill>
                <a:effectLst/>
                <a:latin typeface="+mn-lt"/>
                <a:ea typeface="+mn-ea"/>
                <a:cs typeface="+mn-cs"/>
              </a:rPr>
              <a:t>Switch to basic version</a:t>
            </a:r>
            <a:r>
              <a:rPr lang="en-US" sz="1200" b="0" i="0" kern="1200" dirty="0">
                <a:solidFill>
                  <a:schemeClr val="tx1"/>
                </a:solidFill>
                <a:effectLst/>
                <a:latin typeface="+mn-lt"/>
                <a:ea typeface="+mn-ea"/>
                <a:cs typeface="+mn-cs"/>
              </a:rPr>
              <a:t>. </a:t>
            </a:r>
            <a:endParaRPr lang="en-US" dirty="0"/>
          </a:p>
          <a:p>
            <a:endParaRPr lang="en-US" dirty="0"/>
          </a:p>
        </p:txBody>
      </p:sp>
      <p:sp>
        <p:nvSpPr>
          <p:cNvPr id="4" name="Slide Number Placeholder 3"/>
          <p:cNvSpPr>
            <a:spLocks noGrp="1"/>
          </p:cNvSpPr>
          <p:nvPr>
            <p:ph type="sldNum" sz="quarter" idx="5"/>
          </p:nvPr>
        </p:nvSpPr>
        <p:spPr/>
        <p:txBody>
          <a:bodyPr/>
          <a:lstStyle/>
          <a:p>
            <a:fld id="{5BFD0B75-0F0D-4244-A153-0A83BD49D5FE}" type="slidenum">
              <a:rPr lang="en-US" smtClean="0"/>
              <a:t>38</a:t>
            </a:fld>
            <a:endParaRPr lang="en-US"/>
          </a:p>
        </p:txBody>
      </p:sp>
    </p:spTree>
    <p:extLst>
      <p:ext uri="{BB962C8B-B14F-4D97-AF65-F5344CB8AC3E}">
        <p14:creationId xmlns:p14="http://schemas.microsoft.com/office/powerpoint/2010/main" val="23383139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how would it look if we had instead enclosed it in code tags?</a:t>
            </a:r>
          </a:p>
          <a:p>
            <a:endParaRPr lang="en-US" dirty="0"/>
          </a:p>
        </p:txBody>
      </p:sp>
      <p:sp>
        <p:nvSpPr>
          <p:cNvPr id="4" name="Slide Number Placeholder 3"/>
          <p:cNvSpPr>
            <a:spLocks noGrp="1"/>
          </p:cNvSpPr>
          <p:nvPr>
            <p:ph type="sldNum" sz="quarter" idx="10"/>
          </p:nvPr>
        </p:nvSpPr>
        <p:spPr/>
        <p:txBody>
          <a:bodyPr/>
          <a:lstStyle/>
          <a:p>
            <a:fld id="{5BFD0B75-0F0D-4244-A153-0A83BD49D5FE}" type="slidenum">
              <a:rPr lang="en-US" smtClean="0"/>
              <a:t>40</a:t>
            </a:fld>
            <a:endParaRPr lang="en-US"/>
          </a:p>
        </p:txBody>
      </p:sp>
    </p:spTree>
    <p:extLst>
      <p:ext uri="{BB962C8B-B14F-4D97-AF65-F5344CB8AC3E}">
        <p14:creationId xmlns:p14="http://schemas.microsoft.com/office/powerpoint/2010/main" val="846157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Extensible markup </a:t>
            </a:r>
            <a:r>
              <a:rPr lang="en-US" dirty="0"/>
              <a:t>language</a:t>
            </a:r>
          </a:p>
        </p:txBody>
      </p:sp>
      <p:sp>
        <p:nvSpPr>
          <p:cNvPr id="4" name="Slide Number Placeholder 3"/>
          <p:cNvSpPr>
            <a:spLocks noGrp="1"/>
          </p:cNvSpPr>
          <p:nvPr>
            <p:ph type="sldNum" sz="quarter" idx="5"/>
          </p:nvPr>
        </p:nvSpPr>
        <p:spPr/>
        <p:txBody>
          <a:bodyPr/>
          <a:lstStyle/>
          <a:p>
            <a:fld id="{5BFD0B75-0F0D-4244-A153-0A83BD49D5FE}" type="slidenum">
              <a:rPr lang="en-US" smtClean="0"/>
              <a:t>3</a:t>
            </a:fld>
            <a:endParaRPr lang="en-US"/>
          </a:p>
        </p:txBody>
      </p:sp>
    </p:spTree>
    <p:extLst>
      <p:ext uri="{BB962C8B-B14F-4D97-AF65-F5344CB8AC3E}">
        <p14:creationId xmlns:p14="http://schemas.microsoft.com/office/powerpoint/2010/main" val="25134782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how would it look if we had instead enclosed it in code tags?</a:t>
            </a:r>
          </a:p>
          <a:p>
            <a:endParaRPr lang="en-US"/>
          </a:p>
        </p:txBody>
      </p:sp>
      <p:sp>
        <p:nvSpPr>
          <p:cNvPr id="4" name="Slide Number Placeholder 3"/>
          <p:cNvSpPr>
            <a:spLocks noGrp="1"/>
          </p:cNvSpPr>
          <p:nvPr>
            <p:ph type="sldNum" sz="quarter" idx="10"/>
          </p:nvPr>
        </p:nvSpPr>
        <p:spPr/>
        <p:txBody>
          <a:bodyPr/>
          <a:lstStyle/>
          <a:p>
            <a:fld id="{5BFD0B75-0F0D-4244-A153-0A83BD49D5FE}" type="slidenum">
              <a:rPr lang="en-US" smtClean="0"/>
              <a:t>41</a:t>
            </a:fld>
            <a:endParaRPr lang="en-US"/>
          </a:p>
        </p:txBody>
      </p:sp>
    </p:spTree>
    <p:extLst>
      <p:ext uri="{BB962C8B-B14F-4D97-AF65-F5344CB8AC3E}">
        <p14:creationId xmlns:p14="http://schemas.microsoft.com/office/powerpoint/2010/main" val="8461571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It is important to write proper XHTML code and follow proper syntax.</a:t>
            </a:r>
          </a:p>
          <a:p>
            <a:endParaRPr lang="en-US" dirty="0"/>
          </a:p>
        </p:txBody>
      </p:sp>
      <p:sp>
        <p:nvSpPr>
          <p:cNvPr id="4" name="Slide Number Placeholder 3"/>
          <p:cNvSpPr>
            <a:spLocks noGrp="1"/>
          </p:cNvSpPr>
          <p:nvPr>
            <p:ph type="sldNum" sz="quarter" idx="10"/>
          </p:nvPr>
        </p:nvSpPr>
        <p:spPr/>
        <p:txBody>
          <a:bodyPr/>
          <a:lstStyle/>
          <a:p>
            <a:fld id="{5BFD0B75-0F0D-4244-A153-0A83BD49D5FE}" type="slidenum">
              <a:rPr lang="en-US" smtClean="0"/>
              <a:t>42</a:t>
            </a:fld>
            <a:endParaRPr lang="en-US"/>
          </a:p>
        </p:txBody>
      </p:sp>
    </p:spTree>
    <p:extLst>
      <p:ext uri="{BB962C8B-B14F-4D97-AF65-F5344CB8AC3E}">
        <p14:creationId xmlns:p14="http://schemas.microsoft.com/office/powerpoint/2010/main" val="22932797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picky than the web browser, which may render malformed XHTML correctly</a:t>
            </a:r>
          </a:p>
          <a:p>
            <a:r>
              <a:rPr lang="en-US" dirty="0"/>
              <a:t>If page is available, if not, upload from your hard drive</a:t>
            </a:r>
          </a:p>
          <a:p>
            <a:endParaRPr lang="en-US" dirty="0"/>
          </a:p>
        </p:txBody>
      </p:sp>
      <p:sp>
        <p:nvSpPr>
          <p:cNvPr id="4" name="Slide Number Placeholder 3"/>
          <p:cNvSpPr>
            <a:spLocks noGrp="1"/>
          </p:cNvSpPr>
          <p:nvPr>
            <p:ph type="sldNum" sz="quarter" idx="10"/>
          </p:nvPr>
        </p:nvSpPr>
        <p:spPr/>
        <p:txBody>
          <a:bodyPr/>
          <a:lstStyle/>
          <a:p>
            <a:fld id="{5BFD0B75-0F0D-4244-A153-0A83BD49D5FE}" type="slidenum">
              <a:rPr lang="en-US" smtClean="0"/>
              <a:t>43</a:t>
            </a:fld>
            <a:endParaRPr lang="en-US"/>
          </a:p>
        </p:txBody>
      </p:sp>
    </p:spTree>
    <p:extLst>
      <p:ext uri="{BB962C8B-B14F-4D97-AF65-F5344CB8AC3E}">
        <p14:creationId xmlns:p14="http://schemas.microsoft.com/office/powerpoint/2010/main" val="8461571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a:t>
            </a:r>
            <a:r>
              <a:rPr lang="en-US" baseline="0" dirty="0"/>
              <a:t> useful for </a:t>
            </a:r>
            <a:r>
              <a:rPr lang="en-US" baseline="0" dirty="0" err="1"/>
              <a:t>dreamweaver</a:t>
            </a:r>
            <a:r>
              <a:rPr lang="en-US" baseline="0" dirty="0"/>
              <a:t>, </a:t>
            </a:r>
            <a:r>
              <a:rPr lang="en-US" baseline="0" dirty="0" err="1"/>
              <a:t>frontpage</a:t>
            </a:r>
            <a:endParaRPr lang="en-US" baseline="0" dirty="0"/>
          </a:p>
          <a:p>
            <a:r>
              <a:rPr lang="en-US" baseline="0" dirty="0"/>
              <a:t>Also helpful for validator</a:t>
            </a:r>
            <a:endParaRPr lang="en-US" dirty="0"/>
          </a:p>
        </p:txBody>
      </p:sp>
      <p:sp>
        <p:nvSpPr>
          <p:cNvPr id="4" name="Slide Number Placeholder 3"/>
          <p:cNvSpPr>
            <a:spLocks noGrp="1"/>
          </p:cNvSpPr>
          <p:nvPr>
            <p:ph type="sldNum" sz="quarter" idx="10"/>
          </p:nvPr>
        </p:nvSpPr>
        <p:spPr/>
        <p:txBody>
          <a:bodyPr/>
          <a:lstStyle/>
          <a:p>
            <a:fld id="{5BFD0B75-0F0D-4244-A153-0A83BD49D5FE}" type="slidenum">
              <a:rPr lang="en-US" smtClean="0"/>
              <a:t>44</a:t>
            </a:fld>
            <a:endParaRPr lang="en-US"/>
          </a:p>
        </p:txBody>
      </p:sp>
    </p:spTree>
    <p:extLst>
      <p:ext uri="{BB962C8B-B14F-4D97-AF65-F5344CB8AC3E}">
        <p14:creationId xmlns:p14="http://schemas.microsoft.com/office/powerpoint/2010/main" val="8461571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D0B75-0F0D-4244-A153-0A83BD49D5FE}" type="slidenum">
              <a:rPr lang="en-US" smtClean="0"/>
              <a:t>45</a:t>
            </a:fld>
            <a:endParaRPr lang="en-US"/>
          </a:p>
        </p:txBody>
      </p:sp>
    </p:spTree>
    <p:extLst>
      <p:ext uri="{BB962C8B-B14F-4D97-AF65-F5344CB8AC3E}">
        <p14:creationId xmlns:p14="http://schemas.microsoft.com/office/powerpoint/2010/main" val="8461571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Frontpage has not been updated since 2007.</a:t>
            </a:r>
          </a:p>
          <a:p>
            <a:r>
              <a:rPr lang="en-US" dirty="0"/>
              <a:t>PageMaker is now InDesign</a:t>
            </a:r>
          </a:p>
        </p:txBody>
      </p:sp>
      <p:sp>
        <p:nvSpPr>
          <p:cNvPr id="4" name="Slide Number Placeholder 3"/>
          <p:cNvSpPr>
            <a:spLocks noGrp="1"/>
          </p:cNvSpPr>
          <p:nvPr>
            <p:ph type="sldNum" sz="quarter" idx="10"/>
          </p:nvPr>
        </p:nvSpPr>
        <p:spPr/>
        <p:txBody>
          <a:bodyPr/>
          <a:lstStyle/>
          <a:p>
            <a:fld id="{5BFD0B75-0F0D-4244-A153-0A83BD49D5FE}" type="slidenum">
              <a:rPr lang="en-US" smtClean="0"/>
              <a:t>46</a:t>
            </a:fld>
            <a:endParaRPr lang="en-US"/>
          </a:p>
        </p:txBody>
      </p:sp>
    </p:spTree>
    <p:extLst>
      <p:ext uri="{BB962C8B-B14F-4D97-AF65-F5344CB8AC3E}">
        <p14:creationId xmlns:p14="http://schemas.microsoft.com/office/powerpoint/2010/main" val="8461571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For a long time, a </a:t>
            </a:r>
            <a:r>
              <a:rPr lang="en-US" sz="1200" b="1" i="0" kern="1200" dirty="0">
                <a:solidFill>
                  <a:schemeClr val="tx1"/>
                </a:solidFill>
                <a:effectLst/>
                <a:latin typeface="+mn-lt"/>
                <a:ea typeface="+mn-ea"/>
                <a:cs typeface="+mn-cs"/>
              </a:rPr>
              <a:t>meta tag</a:t>
            </a:r>
            <a:r>
              <a:rPr lang="en-US" sz="1200" b="0" i="0" kern="1200" dirty="0">
                <a:solidFill>
                  <a:schemeClr val="tx1"/>
                </a:solidFill>
                <a:effectLst/>
                <a:latin typeface="+mn-lt"/>
                <a:ea typeface="+mn-ea"/>
                <a:cs typeface="+mn-cs"/>
              </a:rPr>
              <a:t> was a very valuable piece of an overall SEO strategy. Yet, over time, this was highly abused by people trying to game the system in order to rank higher. It was so abused that </a:t>
            </a:r>
            <a:r>
              <a:rPr lang="en-US" sz="1200" b="1" i="0" kern="1200" dirty="0">
                <a:solidFill>
                  <a:schemeClr val="tx1"/>
                </a:solidFill>
                <a:effectLst/>
                <a:latin typeface="+mn-lt"/>
                <a:ea typeface="+mn-ea"/>
                <a:cs typeface="+mn-cs"/>
              </a:rPr>
              <a:t>Google and Bing</a:t>
            </a:r>
            <a:r>
              <a:rPr lang="en-US" sz="1200" b="0" i="0" kern="1200" dirty="0">
                <a:solidFill>
                  <a:schemeClr val="tx1"/>
                </a:solidFill>
                <a:effectLst/>
                <a:latin typeface="+mn-lt"/>
                <a:ea typeface="+mn-ea"/>
                <a:cs typeface="+mn-cs"/>
              </a:rPr>
              <a:t> now officially ignores the keyword </a:t>
            </a:r>
            <a:r>
              <a:rPr lang="en-US" sz="1200" b="1" i="0" kern="1200" dirty="0">
                <a:solidFill>
                  <a:schemeClr val="tx1"/>
                </a:solidFill>
                <a:effectLst/>
                <a:latin typeface="+mn-lt"/>
                <a:ea typeface="+mn-ea"/>
                <a:cs typeface="+mn-cs"/>
              </a:rPr>
              <a:t>meta tag</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5BFD0B75-0F0D-4244-A153-0A83BD49D5FE}" type="slidenum">
              <a:rPr lang="en-US" smtClean="0"/>
              <a:t>47</a:t>
            </a:fld>
            <a:endParaRPr lang="en-US"/>
          </a:p>
        </p:txBody>
      </p:sp>
    </p:spTree>
    <p:extLst>
      <p:ext uri="{BB962C8B-B14F-4D97-AF65-F5344CB8AC3E}">
        <p14:creationId xmlns:p14="http://schemas.microsoft.com/office/powerpoint/2010/main" val="846157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FD0B75-0F0D-4244-A153-0A83BD49D5FE}" type="slidenum">
              <a:rPr lang="en-US" smtClean="0"/>
              <a:t>4</a:t>
            </a:fld>
            <a:endParaRPr lang="en-US"/>
          </a:p>
        </p:txBody>
      </p:sp>
    </p:spTree>
    <p:extLst>
      <p:ext uri="{BB962C8B-B14F-4D97-AF65-F5344CB8AC3E}">
        <p14:creationId xmlns:p14="http://schemas.microsoft.com/office/powerpoint/2010/main" val="9118188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FD0B75-0F0D-4244-A153-0A83BD49D5FE}" type="slidenum">
              <a:rPr lang="en-US" smtClean="0"/>
              <a:t>5</a:t>
            </a:fld>
            <a:endParaRPr lang="en-US"/>
          </a:p>
        </p:txBody>
      </p:sp>
    </p:spTree>
    <p:extLst>
      <p:ext uri="{BB962C8B-B14F-4D97-AF65-F5344CB8AC3E}">
        <p14:creationId xmlns:p14="http://schemas.microsoft.com/office/powerpoint/2010/main" val="10259271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FD0B75-0F0D-4244-A153-0A83BD49D5FE}" type="slidenum">
              <a:rPr lang="en-US" smtClean="0"/>
              <a:t>6</a:t>
            </a:fld>
            <a:endParaRPr lang="en-US"/>
          </a:p>
        </p:txBody>
      </p:sp>
    </p:spTree>
    <p:extLst>
      <p:ext uri="{BB962C8B-B14F-4D97-AF65-F5344CB8AC3E}">
        <p14:creationId xmlns:p14="http://schemas.microsoft.com/office/powerpoint/2010/main" val="28433817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FD0B75-0F0D-4244-A153-0A83BD49D5FE}" type="slidenum">
              <a:rPr lang="en-US" smtClean="0"/>
              <a:t>7</a:t>
            </a:fld>
            <a:endParaRPr lang="en-US"/>
          </a:p>
        </p:txBody>
      </p:sp>
    </p:spTree>
    <p:extLst>
      <p:ext uri="{BB962C8B-B14F-4D97-AF65-F5344CB8AC3E}">
        <p14:creationId xmlns:p14="http://schemas.microsoft.com/office/powerpoint/2010/main" val="3791199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FD0B75-0F0D-4244-A153-0A83BD49D5FE}" type="slidenum">
              <a:rPr lang="en-US" smtClean="0"/>
              <a:t>8</a:t>
            </a:fld>
            <a:endParaRPr lang="en-US"/>
          </a:p>
        </p:txBody>
      </p:sp>
    </p:spTree>
    <p:extLst>
      <p:ext uri="{BB962C8B-B14F-4D97-AF65-F5344CB8AC3E}">
        <p14:creationId xmlns:p14="http://schemas.microsoft.com/office/powerpoint/2010/main" val="1336047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Observe that line breaks and spaces do not appear in output.</a:t>
            </a:r>
          </a:p>
          <a:p>
            <a:r>
              <a:rPr lang="en-US" dirty="0"/>
              <a:t>Whitespace is mostly meaningless to HTML interpreter.</a:t>
            </a:r>
          </a:p>
        </p:txBody>
      </p:sp>
      <p:sp>
        <p:nvSpPr>
          <p:cNvPr id="4" name="Slide Number Placeholder 3"/>
          <p:cNvSpPr>
            <a:spLocks noGrp="1"/>
          </p:cNvSpPr>
          <p:nvPr>
            <p:ph type="sldNum" sz="quarter" idx="10"/>
          </p:nvPr>
        </p:nvSpPr>
        <p:spPr/>
        <p:txBody>
          <a:bodyPr/>
          <a:lstStyle/>
          <a:p>
            <a:fld id="{5BFD0B75-0F0D-4244-A153-0A83BD49D5FE}" type="slidenum">
              <a:rPr lang="en-US" smtClean="0"/>
              <a:t>10</a:t>
            </a:fld>
            <a:endParaRPr lang="en-US"/>
          </a:p>
        </p:txBody>
      </p:sp>
    </p:spTree>
    <p:extLst>
      <p:ext uri="{BB962C8B-B14F-4D97-AF65-F5344CB8AC3E}">
        <p14:creationId xmlns:p14="http://schemas.microsoft.com/office/powerpoint/2010/main" val="8599827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Every tag has a meaning. This meaning</a:t>
            </a:r>
            <a:r>
              <a:rPr lang="en-US" baseline="0" dirty="0"/>
              <a:t> is related to structure and content, not style!</a:t>
            </a:r>
          </a:p>
          <a:p>
            <a:r>
              <a:rPr lang="en-US" baseline="0" dirty="0"/>
              <a:t>- H1 is for top level heading, h2 is for sublevel. These are not for size!!!</a:t>
            </a:r>
          </a:p>
          <a:p>
            <a:pPr marL="171450" indent="-171450">
              <a:buFontTx/>
              <a:buChar char="-"/>
            </a:pPr>
            <a:r>
              <a:rPr lang="en-US" baseline="0" dirty="0"/>
              <a:t>Why use semantic html? More compatible with browsers, better style</a:t>
            </a:r>
          </a:p>
          <a:p>
            <a:pPr marL="171450" indent="-171450">
              <a:buFontTx/>
              <a:buChar char="-"/>
            </a:pPr>
            <a:endParaRPr lang="en-US" baseline="0" dirty="0"/>
          </a:p>
          <a:p>
            <a:pPr marL="171450" indent="-171450">
              <a:buFontTx/>
              <a:buChar char="-"/>
            </a:pPr>
            <a:endParaRPr lang="en-US" baseline="0" dirty="0"/>
          </a:p>
        </p:txBody>
      </p:sp>
      <p:sp>
        <p:nvSpPr>
          <p:cNvPr id="4" name="Slide Number Placeholder 3"/>
          <p:cNvSpPr>
            <a:spLocks noGrp="1"/>
          </p:cNvSpPr>
          <p:nvPr>
            <p:ph type="sldNum" sz="quarter" idx="10"/>
          </p:nvPr>
        </p:nvSpPr>
        <p:spPr/>
        <p:txBody>
          <a:bodyPr/>
          <a:lstStyle/>
          <a:p>
            <a:fld id="{5BFD0B75-0F0D-4244-A153-0A83BD49D5FE}" type="slidenum">
              <a:rPr lang="en-US" smtClean="0"/>
              <a:t>11</a:t>
            </a:fld>
            <a:endParaRPr lang="en-US"/>
          </a:p>
        </p:txBody>
      </p:sp>
    </p:spTree>
    <p:extLst>
      <p:ext uri="{BB962C8B-B14F-4D97-AF65-F5344CB8AC3E}">
        <p14:creationId xmlns:p14="http://schemas.microsoft.com/office/powerpoint/2010/main" val="29914110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4" name="Rectangle 6"/>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9"/>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10"/>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7" name="Date Placeholder 27"/>
          <p:cNvSpPr>
            <a:spLocks noGrp="1"/>
          </p:cNvSpPr>
          <p:nvPr>
            <p:ph type="dt" sz="half" idx="10"/>
          </p:nvPr>
        </p:nvSpPr>
        <p:spPr>
          <a:xfrm>
            <a:off x="76200" y="6069013"/>
            <a:ext cx="2057400" cy="685800"/>
          </a:xfrm>
        </p:spPr>
        <p:txBody>
          <a:bodyPr>
            <a:noAutofit/>
          </a:bodyPr>
          <a:lstStyle>
            <a:lvl1pPr algn="ctr">
              <a:defRPr sz="2000">
                <a:solidFill>
                  <a:srgbClr val="FFFFFF"/>
                </a:solidFill>
              </a:defRPr>
            </a:lvl1pPr>
          </a:lstStyle>
          <a:p>
            <a:fld id="{77FBFEAA-ED01-465A-A2B3-0D62003CB4FE}" type="datetime1">
              <a:rPr lang="en-US" smtClean="0"/>
              <a:t>1/13/21</a:t>
            </a:fld>
            <a:endParaRPr lang="en-US"/>
          </a:p>
        </p:txBody>
      </p:sp>
      <p:sp>
        <p:nvSpPr>
          <p:cNvPr id="10" name="Footer Placeholder 16"/>
          <p:cNvSpPr>
            <a:spLocks noGrp="1"/>
          </p:cNvSpPr>
          <p:nvPr>
            <p:ph type="ftr" sz="quarter" idx="11"/>
          </p:nvPr>
        </p:nvSpPr>
        <p:spPr>
          <a:xfrm>
            <a:off x="2085975" y="236538"/>
            <a:ext cx="5867400" cy="365125"/>
          </a:xfrm>
        </p:spPr>
        <p:txBody>
          <a:bodyPr/>
          <a:lstStyle>
            <a:lvl1pPr algn="r">
              <a:defRPr>
                <a:solidFill>
                  <a:schemeClr val="tx2"/>
                </a:solidFill>
              </a:defRPr>
            </a:lvl1pPr>
          </a:lstStyle>
          <a:p>
            <a:r>
              <a:rPr lang="en-US"/>
              <a:t>CS380</a:t>
            </a:r>
          </a:p>
        </p:txBody>
      </p:sp>
      <p:sp>
        <p:nvSpPr>
          <p:cNvPr id="11"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CC76F15A-3445-4ED0-A4DF-DE4BBF06AE1A}"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fld id="{76D613E6-F099-4191-984F-6AB16742DC78}" type="datetime1">
              <a:rPr lang="en-US" smtClean="0"/>
              <a:t>1/13/21</a:t>
            </a:fld>
            <a:endParaRPr lang="en-US"/>
          </a:p>
        </p:txBody>
      </p:sp>
      <p:sp>
        <p:nvSpPr>
          <p:cNvPr id="5" name="Footer Placeholder 2"/>
          <p:cNvSpPr>
            <a:spLocks noGrp="1"/>
          </p:cNvSpPr>
          <p:nvPr>
            <p:ph type="ftr" sz="quarter" idx="11"/>
          </p:nvPr>
        </p:nvSpPr>
        <p:spPr/>
        <p:txBody>
          <a:bodyPr/>
          <a:lstStyle>
            <a:lvl1pPr>
              <a:defRPr/>
            </a:lvl1pPr>
          </a:lstStyle>
          <a:p>
            <a:r>
              <a:rPr lang="en-US"/>
              <a:t>CS380</a:t>
            </a:r>
          </a:p>
        </p:txBody>
      </p:sp>
      <p:sp>
        <p:nvSpPr>
          <p:cNvPr id="6" name="Slide Number Placeholder 22"/>
          <p:cNvSpPr>
            <a:spLocks noGrp="1"/>
          </p:cNvSpPr>
          <p:nvPr>
            <p:ph type="sldNum" sz="quarter" idx="12"/>
          </p:nvPr>
        </p:nvSpPr>
        <p:spPr/>
        <p:txBody>
          <a:bodyPr/>
          <a:lstStyle>
            <a:lvl1pPr>
              <a:defRPr/>
            </a:lvl1pPr>
          </a:lstStyle>
          <a:p>
            <a:fld id="{CC76F15A-3445-4ED0-A4DF-DE4BBF06AE1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6"/>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Vertical Title 1"/>
          <p:cNvSpPr>
            <a:spLocks noGrp="1"/>
          </p:cNvSpPr>
          <p:nvPr>
            <p:ph type="title" orient="vert"/>
          </p:nvPr>
        </p:nvSpPr>
        <p:spPr>
          <a:xfrm>
            <a:off x="6553200" y="609600"/>
            <a:ext cx="2057400" cy="55165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6553200" y="6248400"/>
            <a:ext cx="2209800" cy="365125"/>
          </a:xfrm>
        </p:spPr>
        <p:txBody>
          <a:bodyPr/>
          <a:lstStyle>
            <a:lvl1pPr>
              <a:defRPr/>
            </a:lvl1pPr>
          </a:lstStyle>
          <a:p>
            <a:fld id="{73BEF197-6553-4CF3-96EE-FC22A05FAE54}" type="datetime1">
              <a:rPr lang="en-US" smtClean="0"/>
              <a:t>1/13/21</a:t>
            </a:fld>
            <a:endParaRPr lang="en-US"/>
          </a:p>
        </p:txBody>
      </p:sp>
      <p:sp>
        <p:nvSpPr>
          <p:cNvPr id="8" name="Footer Placeholder 4"/>
          <p:cNvSpPr>
            <a:spLocks noGrp="1"/>
          </p:cNvSpPr>
          <p:nvPr>
            <p:ph type="ftr" sz="quarter" idx="11"/>
          </p:nvPr>
        </p:nvSpPr>
        <p:spPr>
          <a:xfrm>
            <a:off x="457200" y="6248400"/>
            <a:ext cx="5573713" cy="365125"/>
          </a:xfrm>
        </p:spPr>
        <p:txBody>
          <a:bodyPr/>
          <a:lstStyle>
            <a:lvl1pPr>
              <a:defRPr/>
            </a:lvl1pPr>
          </a:lstStyle>
          <a:p>
            <a:r>
              <a:rPr lang="en-US"/>
              <a:t>CS380</a:t>
            </a:r>
          </a:p>
        </p:txBody>
      </p:sp>
      <p:sp>
        <p:nvSpPr>
          <p:cNvPr id="9" name="Slide Number Placeholder 5"/>
          <p:cNvSpPr>
            <a:spLocks noGrp="1"/>
          </p:cNvSpPr>
          <p:nvPr>
            <p:ph type="sldNum" sz="quarter" idx="12"/>
          </p:nvPr>
        </p:nvSpPr>
        <p:spPr>
          <a:xfrm rot="5400000">
            <a:off x="5989638" y="144462"/>
            <a:ext cx="533400" cy="244475"/>
          </a:xfrm>
        </p:spPr>
        <p:txBody>
          <a:bodyPr/>
          <a:lstStyle>
            <a:lvl1pPr>
              <a:defRPr/>
            </a:lvl1pPr>
          </a:lstStyle>
          <a:p>
            <a:fld id="{CC76F15A-3445-4ED0-A4DF-DE4BBF06AE1A}"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a:t>Click to edit Master title style</a:t>
            </a:r>
          </a:p>
        </p:txBody>
      </p:sp>
      <p:sp>
        <p:nvSpPr>
          <p:cNvPr id="8" name="Content Placeholder 7"/>
          <p:cNvSpPr>
            <a:spLocks noGrp="1"/>
          </p:cNvSpPr>
          <p:nvPr>
            <p:ph sz="quarter" idx="1"/>
          </p:nvPr>
        </p:nvSpPr>
        <p:spPr>
          <a:xfrm>
            <a:off x="612648" y="1600200"/>
            <a:ext cx="81534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fld id="{AA491E14-C34C-4918-AAE8-60499A10244C}" type="datetime1">
              <a:rPr lang="en-US" smtClean="0"/>
              <a:t>1/13/21</a:t>
            </a:fld>
            <a:endParaRPr lang="en-US"/>
          </a:p>
        </p:txBody>
      </p:sp>
      <p:sp>
        <p:nvSpPr>
          <p:cNvPr id="5" name="Footer Placeholder 2"/>
          <p:cNvSpPr>
            <a:spLocks noGrp="1"/>
          </p:cNvSpPr>
          <p:nvPr>
            <p:ph type="ftr" sz="quarter" idx="11"/>
          </p:nvPr>
        </p:nvSpPr>
        <p:spPr/>
        <p:txBody>
          <a:bodyPr/>
          <a:lstStyle>
            <a:lvl1pPr algn="l">
              <a:defRPr/>
            </a:lvl1pPr>
          </a:lstStyle>
          <a:p>
            <a:r>
              <a:rPr lang="en-US"/>
              <a:t>CS380</a:t>
            </a:r>
          </a:p>
        </p:txBody>
      </p:sp>
      <p:sp>
        <p:nvSpPr>
          <p:cNvPr id="6" name="Slide Number Placeholder 22"/>
          <p:cNvSpPr>
            <a:spLocks noGrp="1"/>
          </p:cNvSpPr>
          <p:nvPr>
            <p:ph type="sldNum" sz="quarter" idx="12"/>
          </p:nvPr>
        </p:nvSpPr>
        <p:spPr/>
        <p:txBody>
          <a:bodyPr/>
          <a:lstStyle>
            <a:lvl1pPr>
              <a:defRPr/>
            </a:lvl1pPr>
          </a:lstStyle>
          <a:p>
            <a:fld id="{CC76F15A-3445-4ED0-A4DF-DE4BBF06AE1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a:t>Click to edit Master title style</a:t>
            </a:r>
          </a:p>
        </p:txBody>
      </p:sp>
      <p:sp>
        <p:nvSpPr>
          <p:cNvPr id="7" name="Date Placeholder 11"/>
          <p:cNvSpPr>
            <a:spLocks noGrp="1"/>
          </p:cNvSpPr>
          <p:nvPr>
            <p:ph type="dt" sz="half" idx="10"/>
          </p:nvPr>
        </p:nvSpPr>
        <p:spPr/>
        <p:txBody>
          <a:bodyPr/>
          <a:lstStyle>
            <a:lvl1pPr>
              <a:defRPr/>
            </a:lvl1pPr>
          </a:lstStyle>
          <a:p>
            <a:fld id="{EEA86D55-9DC3-4560-BC3F-B1C47C46875A}" type="datetime1">
              <a:rPr lang="en-US" smtClean="0"/>
              <a:t>1/13/21</a:t>
            </a:fld>
            <a:endParaRPr lang="en-US"/>
          </a:p>
        </p:txBody>
      </p:sp>
      <p:sp>
        <p:nvSpPr>
          <p:cNvPr id="8" name="Slide Number Placeholder 12"/>
          <p:cNvSpPr>
            <a:spLocks noGrp="1"/>
          </p:cNvSpPr>
          <p:nvPr>
            <p:ph type="sldNum" sz="quarter" idx="11"/>
          </p:nvPr>
        </p:nvSpPr>
        <p:spPr>
          <a:xfrm>
            <a:off x="0" y="1752600"/>
            <a:ext cx="1295400" cy="701675"/>
          </a:xfrm>
        </p:spPr>
        <p:txBody>
          <a:bodyPr>
            <a:noAutofit/>
          </a:bodyPr>
          <a:lstStyle>
            <a:lvl1pPr>
              <a:defRPr sz="2400">
                <a:solidFill>
                  <a:srgbClr val="FFFFFF"/>
                </a:solidFill>
              </a:defRPr>
            </a:lvl1pPr>
          </a:lstStyle>
          <a:p>
            <a:fld id="{CC76F15A-3445-4ED0-A4DF-DE4BBF06AE1A}" type="slidenum">
              <a:rPr lang="en-US" smtClean="0"/>
              <a:t>‹#›</a:t>
            </a:fld>
            <a:endParaRPr lang="en-US"/>
          </a:p>
        </p:txBody>
      </p:sp>
      <p:sp>
        <p:nvSpPr>
          <p:cNvPr id="9" name="Footer Placeholder 13"/>
          <p:cNvSpPr>
            <a:spLocks noGrp="1"/>
          </p:cNvSpPr>
          <p:nvPr>
            <p:ph type="ftr" sz="quarter" idx="12"/>
          </p:nvPr>
        </p:nvSpPr>
        <p:spPr/>
        <p:txBody>
          <a:bodyPr/>
          <a:lstStyle>
            <a:lvl1pPr>
              <a:defRPr/>
            </a:lvl1pPr>
          </a:lstStyle>
          <a:p>
            <a:r>
              <a:rPr lang="en-US"/>
              <a:t>CS380</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844901"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7"/>
          <p:cNvSpPr>
            <a:spLocks noGrp="1"/>
          </p:cNvSpPr>
          <p:nvPr>
            <p:ph type="dt" sz="half" idx="10"/>
          </p:nvPr>
        </p:nvSpPr>
        <p:spPr/>
        <p:txBody>
          <a:bodyPr rtlCol="0"/>
          <a:lstStyle>
            <a:lvl1pPr>
              <a:defRPr/>
            </a:lvl1pPr>
          </a:lstStyle>
          <a:p>
            <a:fld id="{0D641BE6-1D2D-4D1E-999F-0BD3BBB2C395}" type="datetime1">
              <a:rPr lang="en-US" smtClean="0"/>
              <a:t>1/13/21</a:t>
            </a:fld>
            <a:endParaRPr lang="en-US"/>
          </a:p>
        </p:txBody>
      </p:sp>
      <p:sp>
        <p:nvSpPr>
          <p:cNvPr id="6" name="Slide Number Placeholder 9"/>
          <p:cNvSpPr>
            <a:spLocks noGrp="1"/>
          </p:cNvSpPr>
          <p:nvPr>
            <p:ph type="sldNum" sz="quarter" idx="11"/>
          </p:nvPr>
        </p:nvSpPr>
        <p:spPr/>
        <p:txBody>
          <a:bodyPr rtlCol="0"/>
          <a:lstStyle>
            <a:lvl1pPr>
              <a:defRPr/>
            </a:lvl1pPr>
          </a:lstStyle>
          <a:p>
            <a:fld id="{CC76F15A-3445-4ED0-A4DF-DE4BBF06AE1A}" type="slidenum">
              <a:rPr lang="en-US" smtClean="0"/>
              <a:t>‹#›</a:t>
            </a:fld>
            <a:endParaRPr lang="en-US"/>
          </a:p>
        </p:txBody>
      </p:sp>
      <p:sp>
        <p:nvSpPr>
          <p:cNvPr id="7" name="Footer Placeholder 11"/>
          <p:cNvSpPr>
            <a:spLocks noGrp="1"/>
          </p:cNvSpPr>
          <p:nvPr>
            <p:ph type="ftr" sz="quarter" idx="12"/>
          </p:nvPr>
        </p:nvSpPr>
        <p:spPr/>
        <p:txBody>
          <a:bodyPr rtlCol="0"/>
          <a:lstStyle>
            <a:lvl1pPr>
              <a:defRPr/>
            </a:lvl1pPr>
          </a:lstStyle>
          <a:p>
            <a:r>
              <a:rPr lang="en-US"/>
              <a:t>CS380</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4800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7" name="Date Placeholder 9"/>
          <p:cNvSpPr>
            <a:spLocks noGrp="1"/>
          </p:cNvSpPr>
          <p:nvPr>
            <p:ph type="dt" sz="half" idx="10"/>
          </p:nvPr>
        </p:nvSpPr>
        <p:spPr/>
        <p:txBody>
          <a:bodyPr rtlCol="0"/>
          <a:lstStyle>
            <a:lvl1pPr>
              <a:defRPr/>
            </a:lvl1pPr>
          </a:lstStyle>
          <a:p>
            <a:fld id="{6BD912E5-AB6A-44F1-9830-DCDEBCB0349C}" type="datetime1">
              <a:rPr lang="en-US" smtClean="0"/>
              <a:t>1/13/21</a:t>
            </a:fld>
            <a:endParaRPr lang="en-US"/>
          </a:p>
        </p:txBody>
      </p:sp>
      <p:sp>
        <p:nvSpPr>
          <p:cNvPr id="8" name="Slide Number Placeholder 11"/>
          <p:cNvSpPr>
            <a:spLocks noGrp="1"/>
          </p:cNvSpPr>
          <p:nvPr>
            <p:ph type="sldNum" sz="quarter" idx="11"/>
          </p:nvPr>
        </p:nvSpPr>
        <p:spPr/>
        <p:txBody>
          <a:bodyPr rtlCol="0"/>
          <a:lstStyle>
            <a:lvl1pPr>
              <a:defRPr/>
            </a:lvl1pPr>
          </a:lstStyle>
          <a:p>
            <a:fld id="{CC76F15A-3445-4ED0-A4DF-DE4BBF06AE1A}" type="slidenum">
              <a:rPr lang="en-US" smtClean="0"/>
              <a:t>‹#›</a:t>
            </a:fld>
            <a:endParaRPr lang="en-US"/>
          </a:p>
        </p:txBody>
      </p:sp>
      <p:sp>
        <p:nvSpPr>
          <p:cNvPr id="9" name="Footer Placeholder 13"/>
          <p:cNvSpPr>
            <a:spLocks noGrp="1"/>
          </p:cNvSpPr>
          <p:nvPr>
            <p:ph type="ftr" sz="quarter" idx="12"/>
          </p:nvPr>
        </p:nvSpPr>
        <p:spPr/>
        <p:txBody>
          <a:bodyPr rtlCol="0"/>
          <a:lstStyle>
            <a:lvl1pPr>
              <a:defRPr/>
            </a:lvl1pPr>
          </a:lstStyle>
          <a:p>
            <a:r>
              <a:rPr lang="en-US"/>
              <a:t>CS380</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13"/>
          <p:cNvSpPr>
            <a:spLocks noGrp="1"/>
          </p:cNvSpPr>
          <p:nvPr>
            <p:ph type="dt" sz="half" idx="10"/>
          </p:nvPr>
        </p:nvSpPr>
        <p:spPr/>
        <p:txBody>
          <a:bodyPr/>
          <a:lstStyle>
            <a:lvl1pPr>
              <a:defRPr/>
            </a:lvl1pPr>
          </a:lstStyle>
          <a:p>
            <a:fld id="{4A52B135-B6AE-4BC8-A7B5-32371397C395}" type="datetime1">
              <a:rPr lang="en-US" smtClean="0"/>
              <a:t>1/13/21</a:t>
            </a:fld>
            <a:endParaRPr lang="en-US"/>
          </a:p>
        </p:txBody>
      </p:sp>
      <p:sp>
        <p:nvSpPr>
          <p:cNvPr id="4" name="Footer Placeholder 2"/>
          <p:cNvSpPr>
            <a:spLocks noGrp="1"/>
          </p:cNvSpPr>
          <p:nvPr>
            <p:ph type="ftr" sz="quarter" idx="11"/>
          </p:nvPr>
        </p:nvSpPr>
        <p:spPr/>
        <p:txBody>
          <a:bodyPr/>
          <a:lstStyle>
            <a:lvl1pPr>
              <a:defRPr/>
            </a:lvl1pPr>
          </a:lstStyle>
          <a:p>
            <a:r>
              <a:rPr lang="en-US"/>
              <a:t>CS380</a:t>
            </a:r>
          </a:p>
        </p:txBody>
      </p:sp>
      <p:sp>
        <p:nvSpPr>
          <p:cNvPr id="5" name="Slide Number Placeholder 22"/>
          <p:cNvSpPr>
            <a:spLocks noGrp="1"/>
          </p:cNvSpPr>
          <p:nvPr>
            <p:ph type="sldNum" sz="quarter" idx="12"/>
          </p:nvPr>
        </p:nvSpPr>
        <p:spPr/>
        <p:txBody>
          <a:bodyPr/>
          <a:lstStyle>
            <a:lvl1pPr>
              <a:defRPr/>
            </a:lvl1pPr>
          </a:lstStyle>
          <a:p>
            <a:fld id="{CC76F15A-3445-4ED0-A4DF-DE4BBF06AE1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C1B154BC-93DC-4F08-98D7-6A61AE3A233F}" type="datetime1">
              <a:rPr lang="en-US" smtClean="0"/>
              <a:t>1/13/21</a:t>
            </a:fld>
            <a:endParaRPr lang="en-US"/>
          </a:p>
        </p:txBody>
      </p:sp>
      <p:sp>
        <p:nvSpPr>
          <p:cNvPr id="3" name="Footer Placeholder 2"/>
          <p:cNvSpPr>
            <a:spLocks noGrp="1"/>
          </p:cNvSpPr>
          <p:nvPr>
            <p:ph type="ftr" sz="quarter" idx="11"/>
          </p:nvPr>
        </p:nvSpPr>
        <p:spPr/>
        <p:txBody>
          <a:bodyPr/>
          <a:lstStyle>
            <a:lvl1pPr>
              <a:defRPr/>
            </a:lvl1pPr>
          </a:lstStyle>
          <a:p>
            <a:r>
              <a:rPr lang="en-US"/>
              <a:t>CS380</a:t>
            </a:r>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CC76F15A-3445-4ED0-A4DF-DE4BBF06AE1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a:t>Click to edit Master title style</a:t>
            </a: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p:cNvSpPr>
            <a:spLocks noGrp="1"/>
          </p:cNvSpPr>
          <p:nvPr>
            <p:ph type="dt" sz="half" idx="10"/>
          </p:nvPr>
        </p:nvSpPr>
        <p:spPr/>
        <p:txBody>
          <a:bodyPr/>
          <a:lstStyle>
            <a:lvl1pPr>
              <a:defRPr/>
            </a:lvl1pPr>
          </a:lstStyle>
          <a:p>
            <a:fld id="{1DB97090-9FE8-4D52-B6D4-7B96184D2E9F}" type="datetime1">
              <a:rPr lang="en-US" smtClean="0"/>
              <a:t>1/13/21</a:t>
            </a:fld>
            <a:endParaRPr lang="en-US"/>
          </a:p>
        </p:txBody>
      </p:sp>
      <p:sp>
        <p:nvSpPr>
          <p:cNvPr id="6" name="Footer Placeholder 2"/>
          <p:cNvSpPr>
            <a:spLocks noGrp="1"/>
          </p:cNvSpPr>
          <p:nvPr>
            <p:ph type="ftr" sz="quarter" idx="11"/>
          </p:nvPr>
        </p:nvSpPr>
        <p:spPr/>
        <p:txBody>
          <a:bodyPr/>
          <a:lstStyle>
            <a:lvl1pPr>
              <a:defRPr/>
            </a:lvl1pPr>
          </a:lstStyle>
          <a:p>
            <a:r>
              <a:rPr lang="en-US"/>
              <a:t>CS380</a:t>
            </a:r>
          </a:p>
        </p:txBody>
      </p:sp>
      <p:sp>
        <p:nvSpPr>
          <p:cNvPr id="7" name="Slide Number Placeholder 22"/>
          <p:cNvSpPr>
            <a:spLocks noGrp="1"/>
          </p:cNvSpPr>
          <p:nvPr>
            <p:ph type="sldNum" sz="quarter" idx="12"/>
          </p:nvPr>
        </p:nvSpPr>
        <p:spPr/>
        <p:txBody>
          <a:bodyPr/>
          <a:lstStyle>
            <a:lvl1pPr>
              <a:defRPr/>
            </a:lvl1pPr>
          </a:lstStyle>
          <a:p>
            <a:fld id="{CC76F15A-3445-4ED0-A4DF-DE4BBF06AE1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5" name="Rectangle 7"/>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8"/>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9"/>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10"/>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a:t>Click to edit Master title style</a:t>
            </a:r>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a:t>Click icon to add picture</a:t>
            </a:r>
            <a:endParaRPr lang="en-US" noProof="0" dirty="0"/>
          </a:p>
        </p:txBody>
      </p:sp>
      <p:sp>
        <p:nvSpPr>
          <p:cNvPr id="9" name="Date Placeholder 11"/>
          <p:cNvSpPr>
            <a:spLocks noGrp="1"/>
          </p:cNvSpPr>
          <p:nvPr>
            <p:ph type="dt" sz="half" idx="10"/>
          </p:nvPr>
        </p:nvSpPr>
        <p:spPr>
          <a:xfrm>
            <a:off x="6248400" y="6248400"/>
            <a:ext cx="2667000" cy="365125"/>
          </a:xfrm>
        </p:spPr>
        <p:txBody>
          <a:bodyPr rtlCol="0"/>
          <a:lstStyle>
            <a:lvl1pPr>
              <a:defRPr/>
            </a:lvl1pPr>
          </a:lstStyle>
          <a:p>
            <a:fld id="{9EC0BED5-AB9E-42CE-9A0A-BE2E35D0388D}" type="datetime1">
              <a:rPr lang="en-US" smtClean="0"/>
              <a:t>1/13/21</a:t>
            </a:fld>
            <a:endParaRPr lang="en-US"/>
          </a:p>
        </p:txBody>
      </p:sp>
      <p:sp>
        <p:nvSpPr>
          <p:cNvPr id="10" name="Slide Number Placeholder 12"/>
          <p:cNvSpPr>
            <a:spLocks noGrp="1"/>
          </p:cNvSpPr>
          <p:nvPr>
            <p:ph type="sldNum" sz="quarter" idx="11"/>
          </p:nvPr>
        </p:nvSpPr>
        <p:spPr>
          <a:xfrm>
            <a:off x="0" y="4667250"/>
            <a:ext cx="1447800" cy="663575"/>
          </a:xfrm>
        </p:spPr>
        <p:txBody>
          <a:bodyPr rtlCol="0"/>
          <a:lstStyle>
            <a:lvl1pPr>
              <a:defRPr sz="2800"/>
            </a:lvl1pPr>
          </a:lstStyle>
          <a:p>
            <a:fld id="{CC76F15A-3445-4ED0-A4DF-DE4BBF06AE1A}" type="slidenum">
              <a:rPr lang="en-US" smtClean="0"/>
              <a:t>‹#›</a:t>
            </a:fld>
            <a:endParaRPr lang="en-US"/>
          </a:p>
        </p:txBody>
      </p:sp>
      <p:sp>
        <p:nvSpPr>
          <p:cNvPr id="11" name="Footer Placeholder 13"/>
          <p:cNvSpPr>
            <a:spLocks noGrp="1"/>
          </p:cNvSpPr>
          <p:nvPr>
            <p:ph type="ftr" sz="quarter" idx="12"/>
          </p:nvPr>
        </p:nvSpPr>
        <p:spPr>
          <a:xfrm>
            <a:off x="1600200" y="6248400"/>
            <a:ext cx="4572000" cy="365125"/>
          </a:xfrm>
        </p:spPr>
        <p:txBody>
          <a:bodyPr rtlCol="0"/>
          <a:lstStyle>
            <a:lvl1pPr>
              <a:defRPr/>
            </a:lvl1pPr>
          </a:lstStyle>
          <a:p>
            <a:r>
              <a:rPr lang="en-US"/>
              <a:t>CS380</a:t>
            </a:r>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228600"/>
            <a:ext cx="815340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12"/>
          <p:cNvSpPr>
            <a:spLocks noGrp="1"/>
          </p:cNvSpPr>
          <p:nvPr>
            <p:ph type="body" idx="1"/>
          </p:nvPr>
        </p:nvSpPr>
        <p:spPr bwMode="auto">
          <a:xfrm>
            <a:off x="612775" y="1600200"/>
            <a:ext cx="81534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cs typeface="+mn-cs"/>
              </a:defRPr>
            </a:lvl1pPr>
          </a:lstStyle>
          <a:p>
            <a:fld id="{481524DA-0227-4D68-A33F-46465B00E4F1}" type="datetime1">
              <a:rPr lang="en-US" smtClean="0"/>
              <a:t>1/13/21</a:t>
            </a:fld>
            <a:endParaRPr lang="en-US"/>
          </a:p>
        </p:txBody>
      </p:sp>
      <p:sp>
        <p:nvSpPr>
          <p:cNvPr id="3" name="Footer Placeholder 2"/>
          <p:cNvSpPr>
            <a:spLocks noGrp="1"/>
          </p:cNvSpPr>
          <p:nvPr>
            <p:ph type="ftr" sz="quarter" idx="3"/>
          </p:nvPr>
        </p:nvSpPr>
        <p:spPr>
          <a:xfrm>
            <a:off x="609600" y="6248400"/>
            <a:ext cx="5421313" cy="365125"/>
          </a:xfrm>
          <a:prstGeom prst="rect">
            <a:avLst/>
          </a:prstGeom>
        </p:spPr>
        <p:txBody>
          <a:bodyPr vert="horz" anchor="ctr"/>
          <a:lstStyle>
            <a:lvl1pPr algn="r" eaLnBrk="1" latinLnBrk="0" hangingPunct="1">
              <a:defRPr kumimoji="0" sz="1400">
                <a:solidFill>
                  <a:schemeClr val="tx2"/>
                </a:solidFill>
                <a:cs typeface="+mn-cs"/>
              </a:defRPr>
            </a:lvl1pPr>
          </a:lstStyle>
          <a:p>
            <a:r>
              <a:rPr lang="en-US"/>
              <a:t>CS380</a:t>
            </a:r>
          </a:p>
        </p:txBody>
      </p:sp>
      <p:sp>
        <p:nvSpPr>
          <p:cNvPr id="7" name="Rectangle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7"/>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Rectangle 8"/>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3" name="Slide Number Placeholder 22"/>
          <p:cNvSpPr>
            <a:spLocks noGrp="1"/>
          </p:cNvSpPr>
          <p:nvPr>
            <p:ph type="sldNum" sz="quarter" idx="4"/>
          </p:nvPr>
        </p:nvSpPr>
        <p:spPr>
          <a:xfrm>
            <a:off x="0" y="1271588"/>
            <a:ext cx="533400" cy="244475"/>
          </a:xfrm>
          <a:prstGeom prst="rect">
            <a:avLst/>
          </a:prstGeom>
        </p:spPr>
        <p:txBody>
          <a:bodyPr vert="horz" anchor="ctr" anchorCtr="0">
            <a:normAutofit/>
          </a:bodyPr>
          <a:lstStyle>
            <a:lvl1pPr algn="ctr" eaLnBrk="1" latinLnBrk="0" hangingPunct="1">
              <a:defRPr kumimoji="0" sz="1400" b="1">
                <a:solidFill>
                  <a:srgbClr val="FFFFFF"/>
                </a:solidFill>
                <a:cs typeface="+mn-cs"/>
              </a:defRPr>
            </a:lvl1pPr>
          </a:lstStyle>
          <a:p>
            <a:fld id="{CC76F15A-3445-4ED0-A4DF-DE4BBF06AE1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rtl="0" eaLnBrk="1" fontAlgn="base" hangingPunct="1">
        <a:spcBef>
          <a:spcPct val="0"/>
        </a:spcBef>
        <a:spcAft>
          <a:spcPct val="0"/>
        </a:spcAft>
        <a:defRPr sz="4400" kern="12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Tw Cen MT" pitchFamily="34" charset="0"/>
        </a:defRPr>
      </a:lvl2pPr>
      <a:lvl3pPr algn="l" rtl="0" eaLnBrk="1" fontAlgn="base" hangingPunct="1">
        <a:spcBef>
          <a:spcPct val="0"/>
        </a:spcBef>
        <a:spcAft>
          <a:spcPct val="0"/>
        </a:spcAft>
        <a:defRPr sz="4400">
          <a:solidFill>
            <a:schemeClr val="tx2"/>
          </a:solidFill>
          <a:latin typeface="Tw Cen MT" pitchFamily="34" charset="0"/>
        </a:defRPr>
      </a:lvl3pPr>
      <a:lvl4pPr algn="l" rtl="0" eaLnBrk="1" fontAlgn="base" hangingPunct="1">
        <a:spcBef>
          <a:spcPct val="0"/>
        </a:spcBef>
        <a:spcAft>
          <a:spcPct val="0"/>
        </a:spcAft>
        <a:defRPr sz="4400">
          <a:solidFill>
            <a:schemeClr val="tx2"/>
          </a:solidFill>
          <a:latin typeface="Tw Cen MT" pitchFamily="34" charset="0"/>
        </a:defRPr>
      </a:lvl4pPr>
      <a:lvl5pPr algn="l" rtl="0" eaLnBrk="1" fontAlgn="base" hangingPunct="1">
        <a:spcBef>
          <a:spcPct val="0"/>
        </a:spcBef>
        <a:spcAft>
          <a:spcPct val="0"/>
        </a:spcAft>
        <a:defRPr sz="4400">
          <a:solidFill>
            <a:schemeClr val="tx2"/>
          </a:solidFill>
          <a:latin typeface="Tw Cen MT" pitchFamily="34" charset="0"/>
        </a:defRPr>
      </a:lvl5pPr>
      <a:lvl6pPr marL="457200" algn="l" rtl="0" eaLnBrk="1" fontAlgn="base" hangingPunct="1">
        <a:spcBef>
          <a:spcPct val="0"/>
        </a:spcBef>
        <a:spcAft>
          <a:spcPct val="0"/>
        </a:spcAft>
        <a:defRPr sz="4400">
          <a:solidFill>
            <a:schemeClr val="tx2"/>
          </a:solidFill>
          <a:latin typeface="Tw Cen MT" pitchFamily="34" charset="0"/>
        </a:defRPr>
      </a:lvl6pPr>
      <a:lvl7pPr marL="914400" algn="l" rtl="0" eaLnBrk="1" fontAlgn="base" hangingPunct="1">
        <a:spcBef>
          <a:spcPct val="0"/>
        </a:spcBef>
        <a:spcAft>
          <a:spcPct val="0"/>
        </a:spcAft>
        <a:defRPr sz="4400">
          <a:solidFill>
            <a:schemeClr val="tx2"/>
          </a:solidFill>
          <a:latin typeface="Tw Cen MT" pitchFamily="34" charset="0"/>
        </a:defRPr>
      </a:lvl7pPr>
      <a:lvl8pPr marL="1371600" algn="l" rtl="0" eaLnBrk="1" fontAlgn="base" hangingPunct="1">
        <a:spcBef>
          <a:spcPct val="0"/>
        </a:spcBef>
        <a:spcAft>
          <a:spcPct val="0"/>
        </a:spcAft>
        <a:defRPr sz="4400">
          <a:solidFill>
            <a:schemeClr val="tx2"/>
          </a:solidFill>
          <a:latin typeface="Tw Cen MT" pitchFamily="34" charset="0"/>
        </a:defRPr>
      </a:lvl8pPr>
      <a:lvl9pPr marL="1828800" algn="l" rtl="0" eaLnBrk="1" fontAlgn="base" hangingPunct="1">
        <a:spcBef>
          <a:spcPct val="0"/>
        </a:spcBef>
        <a:spcAft>
          <a:spcPct val="0"/>
        </a:spcAft>
        <a:defRPr sz="4400">
          <a:solidFill>
            <a:schemeClr val="tx2"/>
          </a:solidFill>
          <a:latin typeface="Tw Cen MT" pitchFamily="34" charset="0"/>
        </a:defRPr>
      </a:lvl9pPr>
    </p:titleStyle>
    <p:bodyStyle>
      <a:lvl1pPr marL="319088" indent="-319088" algn="l" rtl="0" eaLnBrk="1" fontAlgn="base" hangingPunct="1">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9763" indent="-273050" algn="l" rtl="0" eaLnBrk="1" fontAlgn="base" hangingPunct="1">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00" indent="-228600" algn="l" rtl="0" eaLnBrk="1" fontAlgn="base" hangingPunct="1">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71600" indent="-228600" algn="l" rtl="0" eaLnBrk="1" fontAlgn="base" hangingPunct="1">
        <a:spcBef>
          <a:spcPts val="400"/>
        </a:spcBef>
        <a:spcAft>
          <a:spcPct val="0"/>
        </a:spcAft>
        <a:buClr>
          <a:srgbClr val="A04DA3"/>
        </a:buClr>
        <a:buSzPct val="75000"/>
        <a:buFont typeface="Wingdings" pitchFamily="2" charset="2"/>
        <a:buChar char=""/>
        <a:defRPr sz="2000" kern="1200">
          <a:solidFill>
            <a:schemeClr val="tx1"/>
          </a:solidFill>
          <a:latin typeface="+mn-lt"/>
          <a:ea typeface="+mn-ea"/>
          <a:cs typeface="+mn-cs"/>
        </a:defRPr>
      </a:lvl4pPr>
      <a:lvl5pPr marL="1828800" indent="-228600" algn="l" rtl="0" eaLnBrk="1" fontAlgn="base" hangingPunct="1">
        <a:spcBef>
          <a:spcPts val="400"/>
        </a:spcBef>
        <a:spcAft>
          <a:spcPct val="0"/>
        </a:spcAft>
        <a:buClr>
          <a:srgbClr val="C4652D"/>
        </a:buClr>
        <a:buSzPct val="65000"/>
        <a:buFont typeface="Wingdings"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google.com/"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en.wikipedia.org/"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endParaRPr lang="en-US"/>
          </a:p>
        </p:txBody>
      </p:sp>
      <p:sp>
        <p:nvSpPr>
          <p:cNvPr id="4" name="Title 3"/>
          <p:cNvSpPr>
            <a:spLocks noGrp="1"/>
          </p:cNvSpPr>
          <p:nvPr>
            <p:ph type="title"/>
          </p:nvPr>
        </p:nvSpPr>
        <p:spPr/>
        <p:txBody>
          <a:bodyPr/>
          <a:lstStyle/>
          <a:p>
            <a:r>
              <a:rPr lang="en-US" dirty="0"/>
              <a:t>Basic HTML</a:t>
            </a:r>
          </a:p>
        </p:txBody>
      </p:sp>
      <p:sp>
        <p:nvSpPr>
          <p:cNvPr id="6" name="Footer Placeholder 5"/>
          <p:cNvSpPr>
            <a:spLocks noGrp="1"/>
          </p:cNvSpPr>
          <p:nvPr>
            <p:ph type="ftr" sz="quarter" idx="12"/>
          </p:nvPr>
        </p:nvSpPr>
        <p:spPr/>
        <p:txBody>
          <a:bodyPr/>
          <a:lstStyle/>
          <a:p>
            <a:r>
              <a:rPr lang="en-US" dirty="0"/>
              <a:t>COMS 210</a:t>
            </a:r>
          </a:p>
        </p:txBody>
      </p:sp>
      <p:sp>
        <p:nvSpPr>
          <p:cNvPr id="7" name="Slide Number Placeholder 6"/>
          <p:cNvSpPr>
            <a:spLocks noGrp="1"/>
          </p:cNvSpPr>
          <p:nvPr>
            <p:ph type="sldNum" sz="quarter" idx="11"/>
          </p:nvPr>
        </p:nvSpPr>
        <p:spPr/>
        <p:txBody>
          <a:bodyPr/>
          <a:lstStyle/>
          <a:p>
            <a:fld id="{CC76F15A-3445-4ED0-A4DF-DE4BBF06AE1A}" type="slidenum">
              <a:rPr lang="en-US" smtClean="0"/>
              <a:t>1</a:t>
            </a:fld>
            <a:endParaRPr lang="en-US"/>
          </a:p>
        </p:txBody>
      </p:sp>
    </p:spTree>
    <p:extLst>
      <p:ext uri="{BB962C8B-B14F-4D97-AF65-F5344CB8AC3E}">
        <p14:creationId xmlns:p14="http://schemas.microsoft.com/office/powerpoint/2010/main" val="14374878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Paragraph &lt;p&gt;</a:t>
            </a:r>
          </a:p>
        </p:txBody>
      </p:sp>
      <p:sp>
        <p:nvSpPr>
          <p:cNvPr id="3" name="Content Placeholder 2"/>
          <p:cNvSpPr>
            <a:spLocks noGrp="1"/>
          </p:cNvSpPr>
          <p:nvPr>
            <p:ph sz="quarter" idx="1"/>
          </p:nvPr>
        </p:nvSpPr>
        <p:spPr>
          <a:xfrm>
            <a:off x="609600" y="5439048"/>
            <a:ext cx="8153400" cy="762000"/>
          </a:xfrm>
        </p:spPr>
        <p:txBody>
          <a:bodyPr/>
          <a:lstStyle/>
          <a:p>
            <a:r>
              <a:rPr lang="en-US" dirty="0"/>
              <a:t>Placed within the body of the page</a:t>
            </a:r>
          </a:p>
          <a:p>
            <a:pPr marL="0" indent="0">
              <a:buNone/>
            </a:pPr>
            <a:endParaRPr lang="en-US" dirty="0"/>
          </a:p>
        </p:txBody>
      </p:sp>
      <p:sp>
        <p:nvSpPr>
          <p:cNvPr id="4" name="Footer Placeholder 3"/>
          <p:cNvSpPr>
            <a:spLocks noGrp="1"/>
          </p:cNvSpPr>
          <p:nvPr>
            <p:ph type="ftr" sz="quarter" idx="11"/>
          </p:nvPr>
        </p:nvSpPr>
        <p:spPr/>
        <p:txBody>
          <a:bodyPr/>
          <a:lstStyle/>
          <a:p>
            <a:r>
              <a:rPr lang="en-US" dirty="0"/>
              <a:t>COMS 210</a:t>
            </a:r>
          </a:p>
        </p:txBody>
      </p:sp>
      <p:sp>
        <p:nvSpPr>
          <p:cNvPr id="5" name="Slide Number Placeholder 4"/>
          <p:cNvSpPr>
            <a:spLocks noGrp="1"/>
          </p:cNvSpPr>
          <p:nvPr>
            <p:ph type="sldNum" sz="quarter" idx="12"/>
          </p:nvPr>
        </p:nvSpPr>
        <p:spPr/>
        <p:txBody>
          <a:bodyPr>
            <a:normAutofit fontScale="85000" lnSpcReduction="20000"/>
          </a:bodyPr>
          <a:lstStyle/>
          <a:p>
            <a:fld id="{CC76F15A-3445-4ED0-A4DF-DE4BBF06AE1A}" type="slidenum">
              <a:rPr lang="en-US" smtClean="0"/>
              <a:t>10</a:t>
            </a:fld>
            <a:endParaRPr lang="en-US"/>
          </a:p>
        </p:txBody>
      </p:sp>
      <p:sp>
        <p:nvSpPr>
          <p:cNvPr id="6" name="TextBox 5"/>
          <p:cNvSpPr txBox="1"/>
          <p:nvPr/>
        </p:nvSpPr>
        <p:spPr>
          <a:xfrm>
            <a:off x="609600" y="1524000"/>
            <a:ext cx="8153400" cy="2585323"/>
          </a:xfrm>
          <a:prstGeom prst="rect">
            <a:avLst/>
          </a:prstGeom>
          <a:solidFill>
            <a:schemeClr val="accent6">
              <a:lumMod val="40000"/>
              <a:lumOff val="60000"/>
            </a:schemeClr>
          </a:solidFill>
          <a:ln w="19050">
            <a:solidFill>
              <a:schemeClr val="tx1"/>
            </a:solidFill>
          </a:ln>
        </p:spPr>
        <p:txBody>
          <a:bodyPr wrap="square" rtlCol="0">
            <a:spAutoFit/>
          </a:bodyPr>
          <a:lstStyle/>
          <a:p>
            <a:r>
              <a:rPr lang="en-US" dirty="0">
                <a:latin typeface="Consolas" pitchFamily="49" charset="0"/>
                <a:cs typeface="Consolas" pitchFamily="49" charset="0"/>
              </a:rPr>
              <a:t>…</a:t>
            </a:r>
          </a:p>
          <a:p>
            <a:r>
              <a:rPr lang="en-US" dirty="0">
                <a:latin typeface="Consolas" pitchFamily="49" charset="0"/>
                <a:cs typeface="Consolas" pitchFamily="49" charset="0"/>
              </a:rPr>
              <a:t>	</a:t>
            </a:r>
            <a:r>
              <a:rPr lang="en-US" dirty="0">
                <a:latin typeface="Courier New" pitchFamily="49" charset="0"/>
                <a:cs typeface="Courier New" pitchFamily="49" charset="0"/>
              </a:rPr>
              <a:t>&lt;body&gt;</a:t>
            </a:r>
          </a:p>
          <a:p>
            <a:r>
              <a:rPr lang="en-US" dirty="0">
                <a:latin typeface="Courier New" pitchFamily="49" charset="0"/>
                <a:cs typeface="Courier New" pitchFamily="49" charset="0"/>
              </a:rPr>
              <a:t>		</a:t>
            </a:r>
            <a:r>
              <a:rPr lang="en-US" b="1" dirty="0">
                <a:latin typeface="Courier New" pitchFamily="49" charset="0"/>
                <a:cs typeface="Courier New" pitchFamily="49" charset="0"/>
              </a:rPr>
              <a:t>&lt;p&gt; </a:t>
            </a:r>
            <a:r>
              <a:rPr lang="en-US" i="1" dirty="0">
                <a:latin typeface="Courier New" pitchFamily="49" charset="0"/>
                <a:cs typeface="Courier New" pitchFamily="49" charset="0"/>
              </a:rPr>
              <a:t>Harry Potter and the Deathly Hallows</a:t>
            </a:r>
            <a:r>
              <a:rPr lang="en-US" dirty="0">
                <a:latin typeface="Courier New" pitchFamily="49" charset="0"/>
                <a:cs typeface="Courier New" pitchFamily="49" charset="0"/>
              </a:rPr>
              <a:t>, </a:t>
            </a:r>
          </a:p>
          <a:p>
            <a:r>
              <a:rPr lang="en-US" dirty="0">
                <a:latin typeface="Courier New" pitchFamily="49" charset="0"/>
                <a:cs typeface="Courier New" pitchFamily="49" charset="0"/>
              </a:rPr>
              <a:t>the last book in the series, begins directly after the events of the sixth book.</a:t>
            </a:r>
          </a:p>
          <a:p>
            <a:r>
              <a:rPr lang="en-US" dirty="0">
                <a:latin typeface="Courier New" pitchFamily="49" charset="0"/>
                <a:cs typeface="Courier New" pitchFamily="49" charset="0"/>
              </a:rPr>
              <a:t>Voldemort       has completed his ascension to power and gains       control of the Ministry of Magic</a:t>
            </a:r>
            <a:r>
              <a:rPr lang="en-US" b="1" dirty="0">
                <a:latin typeface="Courier New" pitchFamily="49" charset="0"/>
                <a:cs typeface="Courier New" pitchFamily="49" charset="0"/>
              </a:rPr>
              <a:t>&lt;/p&gt;</a:t>
            </a:r>
          </a:p>
          <a:p>
            <a:r>
              <a:rPr lang="en-US" dirty="0">
                <a:latin typeface="Courier New" pitchFamily="49" charset="0"/>
                <a:cs typeface="Courier New" pitchFamily="49" charset="0"/>
              </a:rPr>
              <a:t>	&lt;/body&gt;</a:t>
            </a:r>
          </a:p>
          <a:p>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HTML</a:t>
            </a:r>
          </a:p>
        </p:txBody>
      </p:sp>
      <p:sp>
        <p:nvSpPr>
          <p:cNvPr id="7" name="TextBox 6"/>
          <p:cNvSpPr txBox="1"/>
          <p:nvPr/>
        </p:nvSpPr>
        <p:spPr>
          <a:xfrm>
            <a:off x="609600" y="4057471"/>
            <a:ext cx="8153400" cy="1292662"/>
          </a:xfrm>
          <a:prstGeom prst="rect">
            <a:avLst/>
          </a:prstGeom>
          <a:noFill/>
          <a:ln w="19050">
            <a:solidFill>
              <a:schemeClr val="tx1"/>
            </a:solidFill>
          </a:ln>
        </p:spPr>
        <p:txBody>
          <a:bodyPr wrap="square" rtlCol="0">
            <a:spAutoFit/>
          </a:bodyPr>
          <a:lstStyle/>
          <a:p>
            <a:r>
              <a:rPr lang="en-US" sz="2000" dirty="0">
                <a:latin typeface="Times New Roman" pitchFamily="18" charset="0"/>
                <a:cs typeface="Times New Roman" pitchFamily="18" charset="0"/>
              </a:rPr>
              <a:t>Harry Potter and the Deathly Hallows,  the last book in the series, begins directly after the events of the sixth book. Voldemort has completed his ascension to power and gains control of the Ministry of Magic</a:t>
            </a:r>
          </a:p>
          <a:p>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output</a:t>
            </a:r>
          </a:p>
        </p:txBody>
      </p:sp>
    </p:spTree>
    <p:extLst>
      <p:ext uri="{BB962C8B-B14F-4D97-AF65-F5344CB8AC3E}">
        <p14:creationId xmlns:p14="http://schemas.microsoft.com/office/powerpoint/2010/main" val="3545616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Headings &lt;h1&gt;, &lt;h2&gt;, … &lt;h6&gt;</a:t>
            </a:r>
          </a:p>
        </p:txBody>
      </p:sp>
      <p:sp>
        <p:nvSpPr>
          <p:cNvPr id="4" name="Footer Placeholder 3"/>
          <p:cNvSpPr>
            <a:spLocks noGrp="1"/>
          </p:cNvSpPr>
          <p:nvPr>
            <p:ph type="ftr" sz="quarter" idx="11"/>
          </p:nvPr>
        </p:nvSpPr>
        <p:spPr/>
        <p:txBody>
          <a:bodyPr/>
          <a:lstStyle/>
          <a:p>
            <a:r>
              <a:rPr lang="en-US" dirty="0"/>
              <a:t>COMS 210</a:t>
            </a:r>
          </a:p>
        </p:txBody>
      </p:sp>
      <p:sp>
        <p:nvSpPr>
          <p:cNvPr id="5" name="Slide Number Placeholder 4"/>
          <p:cNvSpPr>
            <a:spLocks noGrp="1"/>
          </p:cNvSpPr>
          <p:nvPr>
            <p:ph type="sldNum" sz="quarter" idx="12"/>
          </p:nvPr>
        </p:nvSpPr>
        <p:spPr/>
        <p:txBody>
          <a:bodyPr>
            <a:normAutofit fontScale="85000" lnSpcReduction="20000"/>
          </a:bodyPr>
          <a:lstStyle/>
          <a:p>
            <a:fld id="{CC76F15A-3445-4ED0-A4DF-DE4BBF06AE1A}" type="slidenum">
              <a:rPr lang="en-US" smtClean="0"/>
              <a:t>11</a:t>
            </a:fld>
            <a:endParaRPr lang="en-US"/>
          </a:p>
        </p:txBody>
      </p:sp>
      <p:sp>
        <p:nvSpPr>
          <p:cNvPr id="6" name="TextBox 5"/>
          <p:cNvSpPr txBox="1"/>
          <p:nvPr/>
        </p:nvSpPr>
        <p:spPr>
          <a:xfrm>
            <a:off x="609600" y="1524000"/>
            <a:ext cx="8153400" cy="1200329"/>
          </a:xfrm>
          <a:prstGeom prst="rect">
            <a:avLst/>
          </a:prstGeom>
          <a:solidFill>
            <a:schemeClr val="accent6">
              <a:lumMod val="40000"/>
              <a:lumOff val="6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&lt;h1&gt; Harry Potter &lt;/h1&gt;</a:t>
            </a:r>
          </a:p>
          <a:p>
            <a:r>
              <a:rPr lang="en-US" dirty="0">
                <a:latin typeface="Courier New" pitchFamily="49" charset="0"/>
                <a:cs typeface="Courier New" pitchFamily="49" charset="0"/>
              </a:rPr>
              <a:t>&lt;h2&gt; Books &lt;/h2&gt;</a:t>
            </a:r>
          </a:p>
          <a:p>
            <a:r>
              <a:rPr lang="en-US" dirty="0">
                <a:latin typeface="Courier New" pitchFamily="49" charset="0"/>
                <a:cs typeface="Courier New" pitchFamily="49" charset="0"/>
              </a:rPr>
              <a:t>&lt;h3&gt; Harry Potter and the Philosopher’s Stone &lt;/h3&gt;</a:t>
            </a:r>
          </a:p>
          <a:p>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HTML</a:t>
            </a:r>
          </a:p>
        </p:txBody>
      </p:sp>
      <p:sp>
        <p:nvSpPr>
          <p:cNvPr id="7" name="TextBox 6"/>
          <p:cNvSpPr txBox="1"/>
          <p:nvPr/>
        </p:nvSpPr>
        <p:spPr>
          <a:xfrm>
            <a:off x="609600" y="3258741"/>
            <a:ext cx="8153400" cy="1846659"/>
          </a:xfrm>
          <a:prstGeom prst="rect">
            <a:avLst/>
          </a:prstGeom>
          <a:noFill/>
          <a:ln w="19050">
            <a:solidFill>
              <a:schemeClr val="tx1"/>
            </a:solidFill>
          </a:ln>
        </p:spPr>
        <p:txBody>
          <a:bodyPr wrap="square" rtlCol="0">
            <a:spAutoFit/>
          </a:bodyPr>
          <a:lstStyle/>
          <a:p>
            <a:r>
              <a:rPr lang="en-US" sz="4000" b="1" dirty="0">
                <a:latin typeface="Times New Roman" pitchFamily="18" charset="0"/>
                <a:cs typeface="Times New Roman" pitchFamily="18" charset="0"/>
              </a:rPr>
              <a:t>Harry Potter</a:t>
            </a:r>
          </a:p>
          <a:p>
            <a:r>
              <a:rPr lang="en-US" sz="3200" b="1" dirty="0">
                <a:latin typeface="Times New Roman" pitchFamily="18" charset="0"/>
                <a:cs typeface="Times New Roman" pitchFamily="18" charset="0"/>
              </a:rPr>
              <a:t>Books</a:t>
            </a:r>
          </a:p>
          <a:p>
            <a:r>
              <a:rPr lang="en-US" sz="2400" b="1" dirty="0">
                <a:latin typeface="Times New Roman" pitchFamily="18" charset="0"/>
                <a:cs typeface="Times New Roman" pitchFamily="18" charset="0"/>
              </a:rPr>
              <a:t>Harry Potter and the Philosopher’s Stone</a:t>
            </a:r>
          </a:p>
          <a:p>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output</a:t>
            </a:r>
          </a:p>
        </p:txBody>
      </p:sp>
    </p:spTree>
    <p:extLst>
      <p:ext uri="{BB962C8B-B14F-4D97-AF65-F5344CB8AC3E}">
        <p14:creationId xmlns:p14="http://schemas.microsoft.com/office/powerpoint/2010/main" val="1045596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Horizontal rule &lt;</a:t>
            </a:r>
            <a:r>
              <a:rPr lang="en-US" dirty="0" err="1"/>
              <a:t>hr</a:t>
            </a:r>
            <a:r>
              <a:rPr lang="en-US" dirty="0"/>
              <a:t> /&gt;</a:t>
            </a:r>
          </a:p>
        </p:txBody>
      </p:sp>
      <p:sp>
        <p:nvSpPr>
          <p:cNvPr id="3" name="Content Placeholder 2"/>
          <p:cNvSpPr>
            <a:spLocks noGrp="1"/>
          </p:cNvSpPr>
          <p:nvPr>
            <p:ph sz="quarter" idx="1"/>
          </p:nvPr>
        </p:nvSpPr>
        <p:spPr>
          <a:xfrm>
            <a:off x="612648" y="4876800"/>
            <a:ext cx="8153400" cy="1219200"/>
          </a:xfrm>
        </p:spPr>
        <p:txBody>
          <a:bodyPr/>
          <a:lstStyle/>
          <a:p>
            <a:r>
              <a:rPr lang="en-US" dirty="0"/>
              <a:t>Should be immediately closed with </a:t>
            </a:r>
            <a:r>
              <a:rPr lang="en-US" dirty="0">
                <a:latin typeface="Courier New" pitchFamily="49" charset="0"/>
                <a:cs typeface="Courier New" pitchFamily="49" charset="0"/>
              </a:rPr>
              <a:t>/&gt;</a:t>
            </a:r>
          </a:p>
        </p:txBody>
      </p:sp>
      <p:sp>
        <p:nvSpPr>
          <p:cNvPr id="4" name="Footer Placeholder 3"/>
          <p:cNvSpPr>
            <a:spLocks noGrp="1"/>
          </p:cNvSpPr>
          <p:nvPr>
            <p:ph type="ftr" sz="quarter" idx="11"/>
          </p:nvPr>
        </p:nvSpPr>
        <p:spPr/>
        <p:txBody>
          <a:bodyPr/>
          <a:lstStyle/>
          <a:p>
            <a:r>
              <a:rPr lang="en-US" dirty="0"/>
              <a:t>COMS 210</a:t>
            </a:r>
          </a:p>
        </p:txBody>
      </p:sp>
      <p:sp>
        <p:nvSpPr>
          <p:cNvPr id="5" name="Slide Number Placeholder 4"/>
          <p:cNvSpPr>
            <a:spLocks noGrp="1"/>
          </p:cNvSpPr>
          <p:nvPr>
            <p:ph type="sldNum" sz="quarter" idx="12"/>
          </p:nvPr>
        </p:nvSpPr>
        <p:spPr/>
        <p:txBody>
          <a:bodyPr>
            <a:normAutofit fontScale="85000" lnSpcReduction="20000"/>
          </a:bodyPr>
          <a:lstStyle/>
          <a:p>
            <a:fld id="{CC76F15A-3445-4ED0-A4DF-DE4BBF06AE1A}" type="slidenum">
              <a:rPr lang="en-US" smtClean="0"/>
              <a:t>12</a:t>
            </a:fld>
            <a:endParaRPr lang="en-US"/>
          </a:p>
        </p:txBody>
      </p:sp>
      <p:sp>
        <p:nvSpPr>
          <p:cNvPr id="6" name="TextBox 5"/>
          <p:cNvSpPr txBox="1"/>
          <p:nvPr/>
        </p:nvSpPr>
        <p:spPr>
          <a:xfrm>
            <a:off x="609600" y="1524000"/>
            <a:ext cx="8153400" cy="1200329"/>
          </a:xfrm>
          <a:prstGeom prst="rect">
            <a:avLst/>
          </a:prstGeom>
          <a:solidFill>
            <a:schemeClr val="accent6">
              <a:lumMod val="40000"/>
              <a:lumOff val="6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&lt;p&gt; First paragraph &lt;/p&gt;</a:t>
            </a:r>
          </a:p>
          <a:p>
            <a:r>
              <a:rPr lang="en-US" b="1" dirty="0">
                <a:latin typeface="Courier New" pitchFamily="49" charset="0"/>
                <a:cs typeface="Courier New" pitchFamily="49" charset="0"/>
              </a:rPr>
              <a:t>&lt;</a:t>
            </a:r>
            <a:r>
              <a:rPr lang="en-US" b="1" dirty="0" err="1">
                <a:latin typeface="Courier New" pitchFamily="49" charset="0"/>
                <a:cs typeface="Courier New" pitchFamily="49" charset="0"/>
              </a:rPr>
              <a:t>hr</a:t>
            </a:r>
            <a:r>
              <a:rPr lang="en-US" b="1" dirty="0">
                <a:latin typeface="Courier New" pitchFamily="49" charset="0"/>
                <a:cs typeface="Courier New" pitchFamily="49" charset="0"/>
              </a:rPr>
              <a:t> /&gt;</a:t>
            </a:r>
          </a:p>
          <a:p>
            <a:r>
              <a:rPr lang="en-US" dirty="0">
                <a:latin typeface="Courier New" pitchFamily="49" charset="0"/>
                <a:cs typeface="Courier New" pitchFamily="49" charset="0"/>
              </a:rPr>
              <a:t>&lt;p&gt; Second Paragraph &lt;/p&gt;</a:t>
            </a:r>
          </a:p>
          <a:p>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HTML</a:t>
            </a:r>
          </a:p>
        </p:txBody>
      </p:sp>
      <p:sp>
        <p:nvSpPr>
          <p:cNvPr id="7" name="TextBox 6"/>
          <p:cNvSpPr txBox="1"/>
          <p:nvPr/>
        </p:nvSpPr>
        <p:spPr>
          <a:xfrm>
            <a:off x="609600" y="3048000"/>
            <a:ext cx="8153400" cy="707886"/>
          </a:xfrm>
          <a:prstGeom prst="rect">
            <a:avLst/>
          </a:prstGeom>
          <a:noFill/>
          <a:ln w="19050">
            <a:solidFill>
              <a:schemeClr val="tx1"/>
            </a:solidFill>
          </a:ln>
        </p:spPr>
        <p:txBody>
          <a:bodyPr wrap="square" rtlCol="0">
            <a:spAutoFit/>
          </a:bodyPr>
          <a:lstStyle/>
          <a:p>
            <a:r>
              <a:rPr lang="en-US" sz="2000" dirty="0">
                <a:latin typeface="Times New Roman" pitchFamily="18" charset="0"/>
                <a:cs typeface="Times New Roman" pitchFamily="18" charset="0"/>
              </a:rPr>
              <a:t>First Paragraph</a:t>
            </a:r>
          </a:p>
          <a:p>
            <a:endParaRPr lang="en-US" sz="2000" dirty="0">
              <a:latin typeface="Times New Roman" pitchFamily="18" charset="0"/>
              <a:cs typeface="Times New Roman" pitchFamily="18" charset="0"/>
            </a:endParaRPr>
          </a:p>
        </p:txBody>
      </p:sp>
      <p:sp>
        <p:nvSpPr>
          <p:cNvPr id="8" name="TextBox 7"/>
          <p:cNvSpPr txBox="1"/>
          <p:nvPr/>
        </p:nvSpPr>
        <p:spPr>
          <a:xfrm>
            <a:off x="609600" y="3724870"/>
            <a:ext cx="8153400" cy="677108"/>
          </a:xfrm>
          <a:prstGeom prst="rect">
            <a:avLst/>
          </a:prstGeom>
          <a:noFill/>
          <a:ln w="19050">
            <a:noFill/>
          </a:ln>
        </p:spPr>
        <p:txBody>
          <a:bodyPr wrap="square" rtlCol="0">
            <a:spAutoFit/>
          </a:bodyPr>
          <a:lstStyle/>
          <a:p>
            <a:r>
              <a:rPr lang="en-US" sz="2000" dirty="0">
                <a:latin typeface="Times New Roman" pitchFamily="18" charset="0"/>
                <a:cs typeface="Times New Roman" pitchFamily="18" charset="0"/>
              </a:rPr>
              <a:t>Second Paragraph</a:t>
            </a:r>
          </a:p>
          <a:p>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output</a:t>
            </a:r>
          </a:p>
        </p:txBody>
      </p:sp>
      <p:cxnSp>
        <p:nvCxnSpPr>
          <p:cNvPr id="10" name="Straight Connector 9"/>
          <p:cNvCxnSpPr/>
          <p:nvPr/>
        </p:nvCxnSpPr>
        <p:spPr>
          <a:xfrm>
            <a:off x="609600" y="3657600"/>
            <a:ext cx="0" cy="6463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8763000" y="3657600"/>
            <a:ext cx="0" cy="6463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09600" y="4303931"/>
            <a:ext cx="8153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78868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 and Inline Statements</a:t>
            </a:r>
          </a:p>
        </p:txBody>
      </p:sp>
      <p:sp>
        <p:nvSpPr>
          <p:cNvPr id="3" name="Content Placeholder 2"/>
          <p:cNvSpPr>
            <a:spLocks noGrp="1"/>
          </p:cNvSpPr>
          <p:nvPr>
            <p:ph sz="quarter" idx="1"/>
          </p:nvPr>
        </p:nvSpPr>
        <p:spPr>
          <a:xfrm>
            <a:off x="612648" y="3733800"/>
            <a:ext cx="8153400" cy="2362200"/>
          </a:xfrm>
        </p:spPr>
        <p:txBody>
          <a:bodyPr/>
          <a:lstStyle/>
          <a:p>
            <a:r>
              <a:rPr lang="en-US" dirty="0"/>
              <a:t>Block elements contain an entire large region of content</a:t>
            </a:r>
          </a:p>
          <a:p>
            <a:pPr lvl="1"/>
            <a:r>
              <a:rPr lang="en-US" dirty="0"/>
              <a:t>examples: paragraphs, lists, table cells</a:t>
            </a:r>
          </a:p>
          <a:p>
            <a:pPr lvl="1"/>
            <a:r>
              <a:rPr lang="en-US" dirty="0"/>
              <a:t>the browser places a margin of whitespace between block elements for separation</a:t>
            </a:r>
          </a:p>
        </p:txBody>
      </p:sp>
      <p:sp>
        <p:nvSpPr>
          <p:cNvPr id="4" name="Footer Placeholder 3"/>
          <p:cNvSpPr>
            <a:spLocks noGrp="1"/>
          </p:cNvSpPr>
          <p:nvPr>
            <p:ph type="ftr" sz="quarter" idx="11"/>
          </p:nvPr>
        </p:nvSpPr>
        <p:spPr/>
        <p:txBody>
          <a:bodyPr/>
          <a:lstStyle/>
          <a:p>
            <a:r>
              <a:rPr lang="en-US" dirty="0"/>
              <a:t>COMS 210</a:t>
            </a:r>
          </a:p>
        </p:txBody>
      </p:sp>
      <p:sp>
        <p:nvSpPr>
          <p:cNvPr id="5" name="Slide Number Placeholder 4"/>
          <p:cNvSpPr>
            <a:spLocks noGrp="1"/>
          </p:cNvSpPr>
          <p:nvPr>
            <p:ph type="sldNum" sz="quarter" idx="12"/>
          </p:nvPr>
        </p:nvSpPr>
        <p:spPr/>
        <p:txBody>
          <a:bodyPr>
            <a:normAutofit fontScale="85000" lnSpcReduction="20000"/>
          </a:bodyPr>
          <a:lstStyle/>
          <a:p>
            <a:fld id="{CC76F15A-3445-4ED0-A4DF-DE4BBF06AE1A}" type="slidenum">
              <a:rPr lang="en-US" smtClean="0"/>
              <a:t>13</a:t>
            </a:fld>
            <a:endParaRPr lang="en-US"/>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600200"/>
            <a:ext cx="90678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587291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 and Inline Statements (cont.)</a:t>
            </a:r>
          </a:p>
        </p:txBody>
      </p:sp>
      <p:sp>
        <p:nvSpPr>
          <p:cNvPr id="3" name="Content Placeholder 2"/>
          <p:cNvSpPr>
            <a:spLocks noGrp="1"/>
          </p:cNvSpPr>
          <p:nvPr>
            <p:ph sz="quarter" idx="1"/>
          </p:nvPr>
        </p:nvSpPr>
        <p:spPr>
          <a:xfrm>
            <a:off x="612648" y="3733800"/>
            <a:ext cx="8153400" cy="2362200"/>
          </a:xfrm>
        </p:spPr>
        <p:txBody>
          <a:bodyPr/>
          <a:lstStyle/>
          <a:p>
            <a:r>
              <a:rPr lang="en-US" dirty="0"/>
              <a:t>Inline elements affect a small amount of content</a:t>
            </a:r>
          </a:p>
          <a:p>
            <a:pPr lvl="1"/>
            <a:r>
              <a:rPr lang="fr-FR" dirty="0" err="1"/>
              <a:t>examples</a:t>
            </a:r>
            <a:r>
              <a:rPr lang="fr-FR" dirty="0"/>
              <a:t>: </a:t>
            </a:r>
            <a:r>
              <a:rPr lang="fr-FR" dirty="0" err="1"/>
              <a:t>bold</a:t>
            </a:r>
            <a:r>
              <a:rPr lang="fr-FR" dirty="0"/>
              <a:t> </a:t>
            </a:r>
            <a:r>
              <a:rPr lang="fr-FR" dirty="0" err="1"/>
              <a:t>text</a:t>
            </a:r>
            <a:r>
              <a:rPr lang="fr-FR" dirty="0"/>
              <a:t>, code fragments, images</a:t>
            </a:r>
          </a:p>
          <a:p>
            <a:pPr lvl="1"/>
            <a:r>
              <a:rPr lang="en-US" dirty="0"/>
              <a:t>the browser allows many inline elements to appear on the same line</a:t>
            </a:r>
          </a:p>
          <a:p>
            <a:pPr lvl="1"/>
            <a:r>
              <a:rPr lang="en-US" dirty="0"/>
              <a:t>must be nested inside a block element</a:t>
            </a:r>
          </a:p>
        </p:txBody>
      </p:sp>
      <p:sp>
        <p:nvSpPr>
          <p:cNvPr id="4" name="Footer Placeholder 3"/>
          <p:cNvSpPr>
            <a:spLocks noGrp="1"/>
          </p:cNvSpPr>
          <p:nvPr>
            <p:ph type="ftr" sz="quarter" idx="11"/>
          </p:nvPr>
        </p:nvSpPr>
        <p:spPr/>
        <p:txBody>
          <a:bodyPr/>
          <a:lstStyle/>
          <a:p>
            <a:r>
              <a:rPr lang="en-US" dirty="0"/>
              <a:t>COMS 210</a:t>
            </a:r>
          </a:p>
        </p:txBody>
      </p:sp>
      <p:sp>
        <p:nvSpPr>
          <p:cNvPr id="5" name="Slide Number Placeholder 4"/>
          <p:cNvSpPr>
            <a:spLocks noGrp="1"/>
          </p:cNvSpPr>
          <p:nvPr>
            <p:ph type="sldNum" sz="quarter" idx="12"/>
          </p:nvPr>
        </p:nvSpPr>
        <p:spPr/>
        <p:txBody>
          <a:bodyPr>
            <a:normAutofit fontScale="85000" lnSpcReduction="20000"/>
          </a:bodyPr>
          <a:lstStyle/>
          <a:p>
            <a:fld id="{CC76F15A-3445-4ED0-A4DF-DE4BBF06AE1A}" type="slidenum">
              <a:rPr lang="en-US" smtClean="0"/>
              <a:t>14</a:t>
            </a:fld>
            <a:endParaRPr lang="en-US"/>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600200"/>
            <a:ext cx="90678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73963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HTML tags</a:t>
            </a:r>
          </a:p>
        </p:txBody>
      </p:sp>
      <p:sp>
        <p:nvSpPr>
          <p:cNvPr id="3" name="Content Placeholder 2"/>
          <p:cNvSpPr>
            <a:spLocks noGrp="1"/>
          </p:cNvSpPr>
          <p:nvPr>
            <p:ph sz="quarter" idx="1"/>
          </p:nvPr>
        </p:nvSpPr>
        <p:spPr/>
        <p:txBody>
          <a:bodyPr/>
          <a:lstStyle/>
          <a:p>
            <a:r>
              <a:rPr lang="en-US" dirty="0"/>
              <a:t>Some tags can contain additional information called attributes</a:t>
            </a:r>
          </a:p>
          <a:p>
            <a:pPr lvl="1"/>
            <a:r>
              <a:rPr lang="en-US" dirty="0"/>
              <a:t>syntax:                                                         </a:t>
            </a:r>
            <a:r>
              <a:rPr lang="en-US" b="1" dirty="0"/>
              <a:t>&lt;element attribute="value" attribute="value"&gt; content &lt;/element&gt;</a:t>
            </a:r>
          </a:p>
          <a:p>
            <a:pPr lvl="1"/>
            <a:r>
              <a:rPr lang="en-US" dirty="0"/>
              <a:t>example: &lt;a </a:t>
            </a:r>
            <a:r>
              <a:rPr lang="en-US" dirty="0" err="1"/>
              <a:t>href</a:t>
            </a:r>
            <a:r>
              <a:rPr lang="en-US" dirty="0"/>
              <a:t>="page2.html"&gt;Next page&lt;/a&gt;</a:t>
            </a:r>
          </a:p>
        </p:txBody>
      </p:sp>
      <p:sp>
        <p:nvSpPr>
          <p:cNvPr id="4" name="Footer Placeholder 3"/>
          <p:cNvSpPr>
            <a:spLocks noGrp="1"/>
          </p:cNvSpPr>
          <p:nvPr>
            <p:ph type="ftr" sz="quarter" idx="11"/>
          </p:nvPr>
        </p:nvSpPr>
        <p:spPr/>
        <p:txBody>
          <a:bodyPr/>
          <a:lstStyle/>
          <a:p>
            <a:r>
              <a:rPr lang="en-US" dirty="0"/>
              <a:t>COMS 210</a:t>
            </a:r>
          </a:p>
        </p:txBody>
      </p:sp>
      <p:sp>
        <p:nvSpPr>
          <p:cNvPr id="5" name="Slide Number Placeholder 4"/>
          <p:cNvSpPr>
            <a:spLocks noGrp="1"/>
          </p:cNvSpPr>
          <p:nvPr>
            <p:ph type="sldNum" sz="quarter" idx="12"/>
          </p:nvPr>
        </p:nvSpPr>
        <p:spPr/>
        <p:txBody>
          <a:bodyPr>
            <a:normAutofit fontScale="85000" lnSpcReduction="20000"/>
          </a:bodyPr>
          <a:lstStyle/>
          <a:p>
            <a:fld id="{CC76F15A-3445-4ED0-A4DF-DE4BBF06AE1A}" type="slidenum">
              <a:rPr lang="en-US" smtClean="0"/>
              <a:t>15</a:t>
            </a:fld>
            <a:endParaRPr lang="en-US"/>
          </a:p>
        </p:txBody>
      </p:sp>
    </p:spTree>
    <p:extLst>
      <p:ext uri="{BB962C8B-B14F-4D97-AF65-F5344CB8AC3E}">
        <p14:creationId xmlns:p14="http://schemas.microsoft.com/office/powerpoint/2010/main" val="42854166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HTML tags</a:t>
            </a:r>
          </a:p>
        </p:txBody>
      </p:sp>
      <p:sp>
        <p:nvSpPr>
          <p:cNvPr id="3" name="Content Placeholder 2"/>
          <p:cNvSpPr>
            <a:spLocks noGrp="1"/>
          </p:cNvSpPr>
          <p:nvPr>
            <p:ph sz="quarter" idx="1"/>
          </p:nvPr>
        </p:nvSpPr>
        <p:spPr/>
        <p:txBody>
          <a:bodyPr/>
          <a:lstStyle/>
          <a:p>
            <a:r>
              <a:rPr lang="en-US" dirty="0"/>
              <a:t>Some tags don't contain content; can be opened and closed in one tag</a:t>
            </a:r>
          </a:p>
          <a:p>
            <a:pPr lvl="1"/>
            <a:r>
              <a:rPr lang="en-US" dirty="0"/>
              <a:t>syntax: </a:t>
            </a:r>
          </a:p>
          <a:p>
            <a:pPr marL="366713" lvl="1" indent="0">
              <a:buNone/>
            </a:pPr>
            <a:r>
              <a:rPr lang="en-US" b="1" dirty="0"/>
              <a:t>&lt;element attribute="value" attribute="value" /&gt;</a:t>
            </a:r>
          </a:p>
          <a:p>
            <a:pPr lvl="1"/>
            <a:r>
              <a:rPr lang="en-US" dirty="0"/>
              <a:t>example: </a:t>
            </a:r>
            <a:r>
              <a:rPr lang="en-US" b="1" dirty="0"/>
              <a:t>&lt;</a:t>
            </a:r>
            <a:r>
              <a:rPr lang="en-US" b="1" dirty="0" err="1"/>
              <a:t>hr</a:t>
            </a:r>
            <a:r>
              <a:rPr lang="en-US" b="1" dirty="0"/>
              <a:t> /&gt;</a:t>
            </a:r>
          </a:p>
          <a:p>
            <a:pPr lvl="1"/>
            <a:r>
              <a:rPr lang="en-US" dirty="0"/>
              <a:t>example: </a:t>
            </a:r>
          </a:p>
          <a:p>
            <a:pPr marL="366713" lvl="1" indent="0">
              <a:buNone/>
            </a:pPr>
            <a:r>
              <a:rPr lang="en-US" b="1" dirty="0"/>
              <a:t>&lt;</a:t>
            </a:r>
            <a:r>
              <a:rPr lang="en-US" b="1" dirty="0" err="1"/>
              <a:t>img</a:t>
            </a:r>
            <a:r>
              <a:rPr lang="en-US" b="1" dirty="0"/>
              <a:t> </a:t>
            </a:r>
            <a:r>
              <a:rPr lang="en-US" b="1" dirty="0" err="1"/>
              <a:t>src</a:t>
            </a:r>
            <a:r>
              <a:rPr lang="en-US" b="1" dirty="0"/>
              <a:t>=“Harry.jpg" alt="pic of Harry Potter" /&gt;</a:t>
            </a:r>
          </a:p>
        </p:txBody>
      </p:sp>
      <p:sp>
        <p:nvSpPr>
          <p:cNvPr id="4" name="Footer Placeholder 3"/>
          <p:cNvSpPr>
            <a:spLocks noGrp="1"/>
          </p:cNvSpPr>
          <p:nvPr>
            <p:ph type="ftr" sz="quarter" idx="11"/>
          </p:nvPr>
        </p:nvSpPr>
        <p:spPr/>
        <p:txBody>
          <a:bodyPr/>
          <a:lstStyle/>
          <a:p>
            <a:r>
              <a:rPr lang="en-US" dirty="0"/>
              <a:t>COMS 210</a:t>
            </a:r>
          </a:p>
        </p:txBody>
      </p:sp>
      <p:sp>
        <p:nvSpPr>
          <p:cNvPr id="5" name="Slide Number Placeholder 4"/>
          <p:cNvSpPr>
            <a:spLocks noGrp="1"/>
          </p:cNvSpPr>
          <p:nvPr>
            <p:ph type="sldNum" sz="quarter" idx="12"/>
          </p:nvPr>
        </p:nvSpPr>
        <p:spPr/>
        <p:txBody>
          <a:bodyPr>
            <a:normAutofit fontScale="85000" lnSpcReduction="20000"/>
          </a:bodyPr>
          <a:lstStyle/>
          <a:p>
            <a:fld id="{CC76F15A-3445-4ED0-A4DF-DE4BBF06AE1A}" type="slidenum">
              <a:rPr lang="en-US" smtClean="0"/>
              <a:t>16</a:t>
            </a:fld>
            <a:endParaRPr lang="en-US"/>
          </a:p>
        </p:txBody>
      </p:sp>
    </p:spTree>
    <p:extLst>
      <p:ext uri="{BB962C8B-B14F-4D97-AF65-F5344CB8AC3E}">
        <p14:creationId xmlns:p14="http://schemas.microsoft.com/office/powerpoint/2010/main" val="2993228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Links &lt;a&gt;</a:t>
            </a:r>
          </a:p>
        </p:txBody>
      </p:sp>
      <p:sp>
        <p:nvSpPr>
          <p:cNvPr id="3" name="Content Placeholder 2"/>
          <p:cNvSpPr>
            <a:spLocks noGrp="1"/>
          </p:cNvSpPr>
          <p:nvPr>
            <p:ph sz="quarter" idx="1"/>
          </p:nvPr>
        </p:nvSpPr>
        <p:spPr>
          <a:xfrm>
            <a:off x="612648" y="4267200"/>
            <a:ext cx="8153400" cy="1905000"/>
          </a:xfrm>
        </p:spPr>
        <p:txBody>
          <a:bodyPr/>
          <a:lstStyle/>
          <a:p>
            <a:r>
              <a:rPr lang="en-US" dirty="0"/>
              <a:t>The </a:t>
            </a:r>
            <a:r>
              <a:rPr lang="en-US" b="1" dirty="0" err="1"/>
              <a:t>href</a:t>
            </a:r>
            <a:r>
              <a:rPr lang="en-US" dirty="0"/>
              <a:t> attribute specifies the destination URL</a:t>
            </a:r>
          </a:p>
          <a:p>
            <a:r>
              <a:rPr lang="en-US" dirty="0"/>
              <a:t>Links or </a:t>
            </a:r>
            <a:r>
              <a:rPr lang="en-US" i="1" dirty="0"/>
              <a:t>anchors</a:t>
            </a:r>
            <a:r>
              <a:rPr lang="en-US" dirty="0"/>
              <a:t> are inline elements, so they must be placed inside a block element such as a </a:t>
            </a:r>
            <a:r>
              <a:rPr lang="en-US" dirty="0">
                <a:latin typeface="Courier New" pitchFamily="49" charset="0"/>
                <a:cs typeface="Courier New" pitchFamily="49" charset="0"/>
              </a:rPr>
              <a:t>p</a:t>
            </a:r>
            <a:r>
              <a:rPr lang="en-US" dirty="0"/>
              <a:t> or </a:t>
            </a:r>
            <a:r>
              <a:rPr lang="en-US" dirty="0">
                <a:latin typeface="Courier New" pitchFamily="49" charset="0"/>
                <a:cs typeface="Courier New" pitchFamily="49" charset="0"/>
              </a:rPr>
              <a:t>h1</a:t>
            </a:r>
          </a:p>
        </p:txBody>
      </p:sp>
      <p:sp>
        <p:nvSpPr>
          <p:cNvPr id="4" name="Footer Placeholder 3"/>
          <p:cNvSpPr>
            <a:spLocks noGrp="1"/>
          </p:cNvSpPr>
          <p:nvPr>
            <p:ph type="ftr" sz="quarter" idx="11"/>
          </p:nvPr>
        </p:nvSpPr>
        <p:spPr/>
        <p:txBody>
          <a:bodyPr/>
          <a:lstStyle/>
          <a:p>
            <a:r>
              <a:rPr lang="en-US" dirty="0"/>
              <a:t>COMS 210</a:t>
            </a:r>
          </a:p>
        </p:txBody>
      </p:sp>
      <p:sp>
        <p:nvSpPr>
          <p:cNvPr id="5" name="Slide Number Placeholder 4"/>
          <p:cNvSpPr>
            <a:spLocks noGrp="1"/>
          </p:cNvSpPr>
          <p:nvPr>
            <p:ph type="sldNum" sz="quarter" idx="12"/>
          </p:nvPr>
        </p:nvSpPr>
        <p:spPr/>
        <p:txBody>
          <a:bodyPr>
            <a:normAutofit fontScale="85000" lnSpcReduction="20000"/>
          </a:bodyPr>
          <a:lstStyle/>
          <a:p>
            <a:fld id="{CC76F15A-3445-4ED0-A4DF-DE4BBF06AE1A}" type="slidenum">
              <a:rPr lang="en-US" smtClean="0"/>
              <a:t>17</a:t>
            </a:fld>
            <a:endParaRPr lang="en-US"/>
          </a:p>
        </p:txBody>
      </p:sp>
      <p:sp>
        <p:nvSpPr>
          <p:cNvPr id="6" name="TextBox 5"/>
          <p:cNvSpPr txBox="1"/>
          <p:nvPr/>
        </p:nvSpPr>
        <p:spPr>
          <a:xfrm>
            <a:off x="609600" y="1524000"/>
            <a:ext cx="8153400" cy="1477328"/>
          </a:xfrm>
          <a:prstGeom prst="rect">
            <a:avLst/>
          </a:prstGeom>
          <a:solidFill>
            <a:schemeClr val="accent6">
              <a:lumMod val="40000"/>
              <a:lumOff val="6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&lt;p&gt;</a:t>
            </a:r>
          </a:p>
          <a:p>
            <a:r>
              <a:rPr lang="en-US" dirty="0">
                <a:latin typeface="Courier New" pitchFamily="49" charset="0"/>
                <a:cs typeface="Courier New" pitchFamily="49" charset="0"/>
              </a:rPr>
              <a:t>Search</a:t>
            </a:r>
          </a:p>
          <a:p>
            <a:r>
              <a:rPr lang="pt-BR" b="1" dirty="0">
                <a:latin typeface="Courier New" pitchFamily="49" charset="0"/>
                <a:cs typeface="Courier New" pitchFamily="49" charset="0"/>
              </a:rPr>
              <a:t>&lt;a href="http://www.google.com/"&gt;Google&lt;/a&gt;</a:t>
            </a:r>
          </a:p>
          <a:p>
            <a:r>
              <a:rPr lang="en-US" dirty="0">
                <a:latin typeface="Courier New" pitchFamily="49" charset="0"/>
                <a:cs typeface="Courier New" pitchFamily="49" charset="0"/>
              </a:rPr>
              <a:t>now!</a:t>
            </a:r>
          </a:p>
          <a:p>
            <a:r>
              <a:rPr lang="en-US" dirty="0">
                <a:latin typeface="Courier New" pitchFamily="49" charset="0"/>
                <a:cs typeface="Courier New" pitchFamily="49" charset="0"/>
              </a:rPr>
              <a:t>&lt;/p&gt;</a:t>
            </a:r>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HTML</a:t>
            </a:r>
          </a:p>
        </p:txBody>
      </p:sp>
      <p:sp>
        <p:nvSpPr>
          <p:cNvPr id="8" name="TextBox 7"/>
          <p:cNvSpPr txBox="1"/>
          <p:nvPr/>
        </p:nvSpPr>
        <p:spPr>
          <a:xfrm>
            <a:off x="609600" y="3143071"/>
            <a:ext cx="8153400" cy="677108"/>
          </a:xfrm>
          <a:prstGeom prst="rect">
            <a:avLst/>
          </a:prstGeom>
          <a:noFill/>
          <a:ln w="19050">
            <a:solidFill>
              <a:schemeClr val="tx1"/>
            </a:solidFill>
          </a:ln>
        </p:spPr>
        <p:txBody>
          <a:bodyPr wrap="square" rtlCol="0">
            <a:spAutoFit/>
          </a:bodyPr>
          <a:lstStyle/>
          <a:p>
            <a:r>
              <a:rPr lang="en-US" sz="2000" dirty="0">
                <a:latin typeface="Times New Roman" pitchFamily="18" charset="0"/>
                <a:cs typeface="Times New Roman" pitchFamily="18" charset="0"/>
              </a:rPr>
              <a:t>Search </a:t>
            </a:r>
            <a:r>
              <a:rPr lang="en-US" sz="2000" dirty="0">
                <a:latin typeface="Times New Roman" pitchFamily="18" charset="0"/>
                <a:cs typeface="Times New Roman" pitchFamily="18" charset="0"/>
                <a:hlinkClick r:id="rId3"/>
              </a:rPr>
              <a:t>Google</a:t>
            </a:r>
            <a:r>
              <a:rPr lang="en-US" sz="2000" dirty="0">
                <a:latin typeface="Times New Roman" pitchFamily="18" charset="0"/>
                <a:cs typeface="Times New Roman" pitchFamily="18" charset="0"/>
              </a:rPr>
              <a:t> now!</a:t>
            </a:r>
            <a:r>
              <a:rPr lang="en-US" sz="2000" dirty="0">
                <a:latin typeface="Consolas" pitchFamily="49" charset="0"/>
                <a:cs typeface="Consolas" pitchFamily="49" charset="0"/>
              </a:rPr>
              <a:t>	</a:t>
            </a:r>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output</a:t>
            </a:r>
          </a:p>
        </p:txBody>
      </p:sp>
    </p:spTree>
    <p:extLst>
      <p:ext uri="{BB962C8B-B14F-4D97-AF65-F5344CB8AC3E}">
        <p14:creationId xmlns:p14="http://schemas.microsoft.com/office/powerpoint/2010/main" val="22635049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about anchors</a:t>
            </a:r>
          </a:p>
        </p:txBody>
      </p:sp>
      <p:sp>
        <p:nvSpPr>
          <p:cNvPr id="3" name="Content Placeholder 2"/>
          <p:cNvSpPr>
            <a:spLocks noGrp="1"/>
          </p:cNvSpPr>
          <p:nvPr>
            <p:ph sz="quarter" idx="1"/>
          </p:nvPr>
        </p:nvSpPr>
        <p:spPr>
          <a:xfrm>
            <a:off x="612648" y="4572000"/>
            <a:ext cx="8153400" cy="1828800"/>
          </a:xfrm>
        </p:spPr>
        <p:txBody>
          <a:bodyPr/>
          <a:lstStyle/>
          <a:p>
            <a:r>
              <a:rPr lang="en-US" dirty="0"/>
              <a:t>Types of URLs that can appear in anchors:</a:t>
            </a:r>
          </a:p>
          <a:p>
            <a:pPr lvl="1"/>
            <a:r>
              <a:rPr lang="en-US" dirty="0"/>
              <a:t>Absolute: to another web site</a:t>
            </a:r>
          </a:p>
          <a:p>
            <a:pPr lvl="1"/>
            <a:r>
              <a:rPr lang="en-US" dirty="0"/>
              <a:t>Relative: to another page on this web site</a:t>
            </a:r>
          </a:p>
        </p:txBody>
      </p:sp>
      <p:sp>
        <p:nvSpPr>
          <p:cNvPr id="4" name="Footer Placeholder 3"/>
          <p:cNvSpPr>
            <a:spLocks noGrp="1"/>
          </p:cNvSpPr>
          <p:nvPr>
            <p:ph type="ftr" sz="quarter" idx="11"/>
          </p:nvPr>
        </p:nvSpPr>
        <p:spPr/>
        <p:txBody>
          <a:bodyPr/>
          <a:lstStyle/>
          <a:p>
            <a:r>
              <a:rPr lang="en-US" dirty="0"/>
              <a:t>COMS 210</a:t>
            </a:r>
          </a:p>
        </p:txBody>
      </p:sp>
      <p:sp>
        <p:nvSpPr>
          <p:cNvPr id="5" name="Slide Number Placeholder 4"/>
          <p:cNvSpPr>
            <a:spLocks noGrp="1"/>
          </p:cNvSpPr>
          <p:nvPr>
            <p:ph type="sldNum" sz="quarter" idx="12"/>
          </p:nvPr>
        </p:nvSpPr>
        <p:spPr/>
        <p:txBody>
          <a:bodyPr>
            <a:normAutofit fontScale="85000" lnSpcReduction="20000"/>
          </a:bodyPr>
          <a:lstStyle/>
          <a:p>
            <a:fld id="{CC76F15A-3445-4ED0-A4DF-DE4BBF06AE1A}" type="slidenum">
              <a:rPr lang="en-US" smtClean="0"/>
              <a:t>18</a:t>
            </a:fld>
            <a:endParaRPr lang="en-US"/>
          </a:p>
        </p:txBody>
      </p:sp>
      <p:sp>
        <p:nvSpPr>
          <p:cNvPr id="6" name="TextBox 5"/>
          <p:cNvSpPr txBox="1"/>
          <p:nvPr/>
        </p:nvSpPr>
        <p:spPr>
          <a:xfrm>
            <a:off x="609600" y="1524000"/>
            <a:ext cx="8153400" cy="1754326"/>
          </a:xfrm>
          <a:prstGeom prst="rect">
            <a:avLst/>
          </a:prstGeom>
          <a:solidFill>
            <a:schemeClr val="accent6">
              <a:lumMod val="40000"/>
              <a:lumOff val="6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&lt;p&gt; &lt;a </a:t>
            </a:r>
            <a:r>
              <a:rPr lang="en-US" dirty="0" err="1">
                <a:latin typeface="Courier New" pitchFamily="49" charset="0"/>
                <a:cs typeface="Courier New" pitchFamily="49" charset="0"/>
              </a:rPr>
              <a:t>href</a:t>
            </a:r>
            <a:r>
              <a:rPr lang="en-US" dirty="0">
                <a:latin typeface="Courier New" pitchFamily="49" charset="0"/>
                <a:cs typeface="Courier New" pitchFamily="49" charset="0"/>
              </a:rPr>
              <a:t>=“sahara-book-11.html"&gt;Clive Cussler’s Book titled Sahara&lt;/a&gt; &lt;/p&gt;</a:t>
            </a:r>
          </a:p>
          <a:p>
            <a:endParaRPr lang="en-US" dirty="0">
              <a:latin typeface="Courier New" pitchFamily="49" charset="0"/>
              <a:cs typeface="Courier New" pitchFamily="49" charset="0"/>
            </a:endParaRPr>
          </a:p>
          <a:p>
            <a:r>
              <a:rPr lang="en-US" dirty="0">
                <a:latin typeface="Courier New" pitchFamily="49" charset="0"/>
                <a:cs typeface="Courier New" pitchFamily="49" charset="0"/>
              </a:rPr>
              <a:t>&lt;p&gt; &lt;a </a:t>
            </a:r>
            <a:r>
              <a:rPr lang="en-US" dirty="0" err="1">
                <a:latin typeface="Courier New" pitchFamily="49" charset="0"/>
                <a:cs typeface="Courier New" pitchFamily="49" charset="0"/>
              </a:rPr>
              <a:t>href</a:t>
            </a:r>
            <a:r>
              <a:rPr lang="en-US" dirty="0">
                <a:latin typeface="Courier New" pitchFamily="49" charset="0"/>
                <a:cs typeface="Courier New" pitchFamily="49" charset="0"/>
              </a:rPr>
              <a:t>="http://en.wikipedia.org”</a:t>
            </a:r>
          </a:p>
          <a:p>
            <a:r>
              <a:rPr lang="en-US" dirty="0">
                <a:latin typeface="Courier New" pitchFamily="49" charset="0"/>
                <a:cs typeface="Courier New" pitchFamily="49" charset="0"/>
              </a:rPr>
              <a:t>title="Search"&gt;Wikipedia&lt;/a&gt; &lt;/p&gt;                                                    								 </a:t>
            </a:r>
            <a:r>
              <a:rPr lang="en-US" i="1" dirty="0">
                <a:solidFill>
                  <a:schemeClr val="tx1">
                    <a:lumMod val="50000"/>
                    <a:lumOff val="50000"/>
                  </a:schemeClr>
                </a:solidFill>
                <a:latin typeface="Consolas" pitchFamily="49" charset="0"/>
                <a:cs typeface="Consolas" pitchFamily="49" charset="0"/>
              </a:rPr>
              <a:t>HTML</a:t>
            </a:r>
          </a:p>
        </p:txBody>
      </p:sp>
      <p:sp>
        <p:nvSpPr>
          <p:cNvPr id="7" name="TextBox 6"/>
          <p:cNvSpPr txBox="1"/>
          <p:nvPr/>
        </p:nvSpPr>
        <p:spPr>
          <a:xfrm>
            <a:off x="609600" y="3468469"/>
            <a:ext cx="8153400" cy="1015663"/>
          </a:xfrm>
          <a:prstGeom prst="rect">
            <a:avLst/>
          </a:prstGeom>
          <a:noFill/>
          <a:ln w="19050">
            <a:solidFill>
              <a:schemeClr val="tx1"/>
            </a:solidFill>
          </a:ln>
        </p:spPr>
        <p:txBody>
          <a:bodyPr wrap="square" rtlCol="0">
            <a:spAutoFit/>
          </a:bodyPr>
          <a:lstStyle/>
          <a:p>
            <a:r>
              <a:rPr lang="en-US" sz="2000" dirty="0">
                <a:latin typeface="Times New Roman" pitchFamily="18" charset="0"/>
                <a:cs typeface="Times New Roman" pitchFamily="18" charset="0"/>
                <a:hlinkClick r:id="rId3"/>
              </a:rPr>
              <a:t>Clive Cussler’s Book titled Sahara</a:t>
            </a:r>
          </a:p>
          <a:p>
            <a:endParaRPr lang="en-US" sz="2000" dirty="0">
              <a:latin typeface="Times New Roman" pitchFamily="18" charset="0"/>
              <a:cs typeface="Times New Roman" pitchFamily="18" charset="0"/>
              <a:hlinkClick r:id="rId3"/>
            </a:endParaRPr>
          </a:p>
          <a:p>
            <a:r>
              <a:rPr lang="en-US" sz="2000" dirty="0">
                <a:latin typeface="Times New Roman" pitchFamily="18" charset="0"/>
                <a:cs typeface="Times New Roman" pitchFamily="18" charset="0"/>
                <a:hlinkClick r:id="rId3"/>
              </a:rPr>
              <a:t>Wikipedia</a:t>
            </a:r>
            <a:r>
              <a:rPr lang="en-US" sz="2000" dirty="0">
                <a:latin typeface="Consolas" pitchFamily="49" charset="0"/>
                <a:cs typeface="Consolas" pitchFamily="49" charset="0"/>
                <a:hlinkClick r:id="rId3"/>
              </a:rPr>
              <a:t> </a:t>
            </a:r>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output</a:t>
            </a:r>
          </a:p>
        </p:txBody>
      </p:sp>
    </p:spTree>
    <p:extLst>
      <p:ext uri="{BB962C8B-B14F-4D97-AF65-F5344CB8AC3E}">
        <p14:creationId xmlns:p14="http://schemas.microsoft.com/office/powerpoint/2010/main" val="25454949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Nesting tags</a:t>
            </a:r>
          </a:p>
        </p:txBody>
      </p:sp>
      <p:sp>
        <p:nvSpPr>
          <p:cNvPr id="3" name="Content Placeholder 2"/>
          <p:cNvSpPr>
            <a:spLocks noGrp="1"/>
          </p:cNvSpPr>
          <p:nvPr>
            <p:ph sz="quarter" idx="1"/>
          </p:nvPr>
        </p:nvSpPr>
        <p:spPr>
          <a:xfrm>
            <a:off x="612648" y="4038600"/>
            <a:ext cx="8153400" cy="2057400"/>
          </a:xfrm>
        </p:spPr>
        <p:txBody>
          <a:bodyPr/>
          <a:lstStyle/>
          <a:p>
            <a:r>
              <a:rPr lang="en-US" dirty="0"/>
              <a:t>Tags must be correctly nested: a closing tag must match the </a:t>
            </a:r>
            <a:r>
              <a:rPr lang="en-US" b="1" dirty="0"/>
              <a:t>most recently opened tag</a:t>
            </a:r>
          </a:p>
          <a:p>
            <a:r>
              <a:rPr lang="en-US" dirty="0"/>
              <a:t>The browser may render it correctly anyway, but it is invalid XHTML</a:t>
            </a:r>
          </a:p>
        </p:txBody>
      </p:sp>
      <p:sp>
        <p:nvSpPr>
          <p:cNvPr id="4" name="Footer Placeholder 3"/>
          <p:cNvSpPr>
            <a:spLocks noGrp="1"/>
          </p:cNvSpPr>
          <p:nvPr>
            <p:ph type="ftr" sz="quarter" idx="11"/>
          </p:nvPr>
        </p:nvSpPr>
        <p:spPr/>
        <p:txBody>
          <a:bodyPr/>
          <a:lstStyle/>
          <a:p>
            <a:r>
              <a:rPr lang="en-US" dirty="0"/>
              <a:t>COMS 210</a:t>
            </a:r>
          </a:p>
        </p:txBody>
      </p:sp>
      <p:sp>
        <p:nvSpPr>
          <p:cNvPr id="5" name="Slide Number Placeholder 4"/>
          <p:cNvSpPr>
            <a:spLocks noGrp="1"/>
          </p:cNvSpPr>
          <p:nvPr>
            <p:ph type="sldNum" sz="quarter" idx="12"/>
          </p:nvPr>
        </p:nvSpPr>
        <p:spPr/>
        <p:txBody>
          <a:bodyPr>
            <a:normAutofit fontScale="85000" lnSpcReduction="20000"/>
          </a:bodyPr>
          <a:lstStyle/>
          <a:p>
            <a:fld id="{CC76F15A-3445-4ED0-A4DF-DE4BBF06AE1A}" type="slidenum">
              <a:rPr lang="en-US" smtClean="0"/>
              <a:t>19</a:t>
            </a:fld>
            <a:endParaRPr lang="en-US"/>
          </a:p>
        </p:txBody>
      </p:sp>
      <p:sp>
        <p:nvSpPr>
          <p:cNvPr id="6" name="TextBox 5"/>
          <p:cNvSpPr txBox="1"/>
          <p:nvPr/>
        </p:nvSpPr>
        <p:spPr>
          <a:xfrm>
            <a:off x="609600" y="1931075"/>
            <a:ext cx="8153400" cy="2031325"/>
          </a:xfrm>
          <a:prstGeom prst="rect">
            <a:avLst/>
          </a:prstGeom>
          <a:solidFill>
            <a:schemeClr val="accent6">
              <a:lumMod val="40000"/>
              <a:lumOff val="6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&lt;p&gt;</a:t>
            </a:r>
          </a:p>
          <a:p>
            <a:r>
              <a:rPr lang="en-US" dirty="0">
                <a:latin typeface="Courier New" pitchFamily="49" charset="0"/>
                <a:cs typeface="Courier New" pitchFamily="49" charset="0"/>
              </a:rPr>
              <a:t>&lt;a </a:t>
            </a:r>
            <a:r>
              <a:rPr lang="en-US" dirty="0" err="1">
                <a:latin typeface="Courier New" pitchFamily="49" charset="0"/>
                <a:cs typeface="Courier New" pitchFamily="49" charset="0"/>
              </a:rPr>
              <a:t>href</a:t>
            </a:r>
            <a:r>
              <a:rPr lang="en-US" dirty="0">
                <a:latin typeface="Courier New" pitchFamily="49" charset="0"/>
                <a:cs typeface="Courier New" pitchFamily="49" charset="0"/>
              </a:rPr>
              <a:t>=“sahara-book-11.html"&gt;Clive Cussler’s Book titled Sahara </a:t>
            </a:r>
            <a:r>
              <a:rPr lang="en-US" dirty="0">
                <a:solidFill>
                  <a:srgbClr val="FF0000"/>
                </a:solidFill>
                <a:latin typeface="Courier New" pitchFamily="49" charset="0"/>
                <a:cs typeface="Courier New" pitchFamily="49" charset="0"/>
              </a:rPr>
              <a:t>&lt;/p&gt;</a:t>
            </a:r>
          </a:p>
          <a:p>
            <a:r>
              <a:rPr lang="en-US" dirty="0">
                <a:latin typeface="Courier New" pitchFamily="49" charset="0"/>
                <a:cs typeface="Courier New" pitchFamily="49" charset="0"/>
              </a:rPr>
              <a:t>&lt;p&gt;</a:t>
            </a:r>
          </a:p>
          <a:p>
            <a:r>
              <a:rPr lang="en-US" dirty="0">
                <a:latin typeface="Courier New" pitchFamily="49" charset="0"/>
                <a:cs typeface="Courier New" pitchFamily="49" charset="0"/>
              </a:rPr>
              <a:t>This text also links to Clive Cussler Books</a:t>
            </a:r>
            <a:r>
              <a:rPr lang="en-US" dirty="0">
                <a:solidFill>
                  <a:srgbClr val="FF0000"/>
                </a:solidFill>
                <a:latin typeface="Courier New" pitchFamily="49" charset="0"/>
                <a:cs typeface="Courier New" pitchFamily="49" charset="0"/>
              </a:rPr>
              <a:t>&lt;/a&gt;</a:t>
            </a:r>
          </a:p>
          <a:p>
            <a:r>
              <a:rPr lang="en-US" dirty="0">
                <a:latin typeface="Courier New" pitchFamily="49" charset="0"/>
                <a:cs typeface="Courier New" pitchFamily="49" charset="0"/>
              </a:rPr>
              <a:t>&lt;/p&gt;                                                    								 </a:t>
            </a:r>
            <a:r>
              <a:rPr lang="en-US" i="1" dirty="0">
                <a:solidFill>
                  <a:schemeClr val="tx1">
                    <a:lumMod val="50000"/>
                    <a:lumOff val="50000"/>
                  </a:schemeClr>
                </a:solidFill>
                <a:latin typeface="Consolas" pitchFamily="49" charset="0"/>
                <a:cs typeface="Consolas" pitchFamily="49" charset="0"/>
              </a:rPr>
              <a:t>HTML</a:t>
            </a:r>
          </a:p>
        </p:txBody>
      </p:sp>
      <p:sp>
        <p:nvSpPr>
          <p:cNvPr id="7" name="TextBox 6"/>
          <p:cNvSpPr txBox="1"/>
          <p:nvPr/>
        </p:nvSpPr>
        <p:spPr>
          <a:xfrm>
            <a:off x="617009" y="1447800"/>
            <a:ext cx="678391" cy="461665"/>
          </a:xfrm>
          <a:prstGeom prst="rect">
            <a:avLst/>
          </a:prstGeom>
          <a:noFill/>
        </p:spPr>
        <p:txBody>
          <a:bodyPr wrap="none" rtlCol="0">
            <a:spAutoFit/>
          </a:bodyPr>
          <a:lstStyle/>
          <a:p>
            <a:r>
              <a:rPr lang="en-US" sz="2400" dirty="0"/>
              <a:t>Bad</a:t>
            </a:r>
          </a:p>
        </p:txBody>
      </p:sp>
    </p:spTree>
    <p:extLst>
      <p:ext uri="{BB962C8B-B14F-4D97-AF65-F5344CB8AC3E}">
        <p14:creationId xmlns:p14="http://schemas.microsoft.com/office/powerpoint/2010/main" val="3466202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Hypertext Markup Language (HTML)</a:t>
            </a:r>
          </a:p>
        </p:txBody>
      </p:sp>
      <p:sp>
        <p:nvSpPr>
          <p:cNvPr id="3" name="Content Placeholder 2"/>
          <p:cNvSpPr>
            <a:spLocks noGrp="1"/>
          </p:cNvSpPr>
          <p:nvPr>
            <p:ph sz="quarter" idx="1"/>
          </p:nvPr>
        </p:nvSpPr>
        <p:spPr/>
        <p:txBody>
          <a:bodyPr/>
          <a:lstStyle/>
          <a:p>
            <a:r>
              <a:rPr lang="en-US" dirty="0"/>
              <a:t>Describes the </a:t>
            </a:r>
            <a:r>
              <a:rPr lang="en-US" i="1" dirty="0"/>
              <a:t>content</a:t>
            </a:r>
            <a:r>
              <a:rPr lang="en-US" dirty="0"/>
              <a:t> and structure of information on a web page</a:t>
            </a:r>
          </a:p>
          <a:p>
            <a:r>
              <a:rPr lang="en-US" dirty="0"/>
              <a:t>Not the same as the presentation (appearance on screen)</a:t>
            </a:r>
          </a:p>
          <a:p>
            <a:r>
              <a:rPr lang="en-US" dirty="0"/>
              <a:t>Surrounds text content with opening and closing tags</a:t>
            </a:r>
          </a:p>
          <a:p>
            <a:r>
              <a:rPr lang="en-US" dirty="0"/>
              <a:t>Each tag's name is called an element</a:t>
            </a:r>
          </a:p>
          <a:p>
            <a:pPr lvl="1"/>
            <a:r>
              <a:rPr lang="en-US" dirty="0"/>
              <a:t>syntax: &lt;element&gt; content &lt;/element&gt;</a:t>
            </a:r>
          </a:p>
          <a:p>
            <a:pPr lvl="1"/>
            <a:r>
              <a:rPr lang="en-US" dirty="0"/>
              <a:t>example: &lt;p&gt;This is a paragraph&lt;/p&gt;</a:t>
            </a:r>
          </a:p>
        </p:txBody>
      </p:sp>
      <p:sp>
        <p:nvSpPr>
          <p:cNvPr id="4" name="Footer Placeholder 3"/>
          <p:cNvSpPr>
            <a:spLocks noGrp="1"/>
          </p:cNvSpPr>
          <p:nvPr>
            <p:ph type="ftr" sz="quarter" idx="11"/>
          </p:nvPr>
        </p:nvSpPr>
        <p:spPr/>
        <p:txBody>
          <a:bodyPr/>
          <a:lstStyle/>
          <a:p>
            <a:r>
              <a:rPr lang="en-US" dirty="0"/>
              <a:t>COMS 210</a:t>
            </a:r>
          </a:p>
        </p:txBody>
      </p:sp>
      <p:sp>
        <p:nvSpPr>
          <p:cNvPr id="5" name="Slide Number Placeholder 4"/>
          <p:cNvSpPr>
            <a:spLocks noGrp="1"/>
          </p:cNvSpPr>
          <p:nvPr>
            <p:ph type="sldNum" sz="quarter" idx="12"/>
          </p:nvPr>
        </p:nvSpPr>
        <p:spPr/>
        <p:txBody>
          <a:bodyPr>
            <a:normAutofit fontScale="85000" lnSpcReduction="20000"/>
          </a:bodyPr>
          <a:lstStyle/>
          <a:p>
            <a:fld id="{CC76F15A-3445-4ED0-A4DF-DE4BBF06AE1A}" type="slidenum">
              <a:rPr lang="en-US" smtClean="0"/>
              <a:t>2</a:t>
            </a:fld>
            <a:endParaRPr lang="en-US"/>
          </a:p>
        </p:txBody>
      </p:sp>
    </p:spTree>
    <p:extLst>
      <p:ext uri="{BB962C8B-B14F-4D97-AF65-F5344CB8AC3E}">
        <p14:creationId xmlns:p14="http://schemas.microsoft.com/office/powerpoint/2010/main" val="7439588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Images &lt;</a:t>
            </a:r>
            <a:r>
              <a:rPr lang="en-US" dirty="0" err="1"/>
              <a:t>img</a:t>
            </a:r>
            <a:r>
              <a:rPr lang="en-US" dirty="0"/>
              <a:t>&gt;</a:t>
            </a:r>
          </a:p>
        </p:txBody>
      </p:sp>
      <p:sp>
        <p:nvSpPr>
          <p:cNvPr id="3" name="Content Placeholder 2"/>
          <p:cNvSpPr>
            <a:spLocks noGrp="1"/>
          </p:cNvSpPr>
          <p:nvPr>
            <p:ph sz="quarter" idx="1"/>
          </p:nvPr>
        </p:nvSpPr>
        <p:spPr>
          <a:xfrm>
            <a:off x="612648" y="4495800"/>
            <a:ext cx="8153400" cy="1600200"/>
          </a:xfrm>
        </p:spPr>
        <p:txBody>
          <a:bodyPr/>
          <a:lstStyle/>
          <a:p>
            <a:r>
              <a:rPr lang="en-US" dirty="0"/>
              <a:t>The </a:t>
            </a:r>
            <a:r>
              <a:rPr lang="en-US" dirty="0" err="1"/>
              <a:t>src</a:t>
            </a:r>
            <a:r>
              <a:rPr lang="en-US" dirty="0"/>
              <a:t> attribute specifies source of the image URL</a:t>
            </a:r>
          </a:p>
          <a:p>
            <a:r>
              <a:rPr lang="en-US" dirty="0"/>
              <a:t>XHTML also requires an alt attribute describing the image</a:t>
            </a:r>
          </a:p>
        </p:txBody>
      </p:sp>
      <p:sp>
        <p:nvSpPr>
          <p:cNvPr id="4" name="Footer Placeholder 3"/>
          <p:cNvSpPr>
            <a:spLocks noGrp="1"/>
          </p:cNvSpPr>
          <p:nvPr>
            <p:ph type="ftr" sz="quarter" idx="11"/>
          </p:nvPr>
        </p:nvSpPr>
        <p:spPr/>
        <p:txBody>
          <a:bodyPr/>
          <a:lstStyle/>
          <a:p>
            <a:r>
              <a:rPr lang="en-US" dirty="0"/>
              <a:t>COMS 210</a:t>
            </a:r>
          </a:p>
        </p:txBody>
      </p:sp>
      <p:sp>
        <p:nvSpPr>
          <p:cNvPr id="5" name="Slide Number Placeholder 4"/>
          <p:cNvSpPr>
            <a:spLocks noGrp="1"/>
          </p:cNvSpPr>
          <p:nvPr>
            <p:ph type="sldNum" sz="quarter" idx="12"/>
          </p:nvPr>
        </p:nvSpPr>
        <p:spPr/>
        <p:txBody>
          <a:bodyPr>
            <a:normAutofit fontScale="85000" lnSpcReduction="20000"/>
          </a:bodyPr>
          <a:lstStyle/>
          <a:p>
            <a:fld id="{CC76F15A-3445-4ED0-A4DF-DE4BBF06AE1A}" type="slidenum">
              <a:rPr lang="en-US" smtClean="0"/>
              <a:t>20</a:t>
            </a:fld>
            <a:endParaRPr lang="en-US"/>
          </a:p>
        </p:txBody>
      </p:sp>
      <p:sp>
        <p:nvSpPr>
          <p:cNvPr id="7" name="TextBox 6"/>
          <p:cNvSpPr txBox="1"/>
          <p:nvPr/>
        </p:nvSpPr>
        <p:spPr>
          <a:xfrm>
            <a:off x="609600" y="1524000"/>
            <a:ext cx="8534400" cy="923330"/>
          </a:xfrm>
          <a:prstGeom prst="rect">
            <a:avLst/>
          </a:prstGeom>
          <a:solidFill>
            <a:schemeClr val="accent6">
              <a:lumMod val="40000"/>
              <a:lumOff val="6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&lt;</a:t>
            </a:r>
            <a:r>
              <a:rPr lang="en-US" dirty="0" err="1">
                <a:latin typeface="Courier New" pitchFamily="49" charset="0"/>
                <a:cs typeface="Courier New" pitchFamily="49" charset="0"/>
              </a:rPr>
              <a:t>img</a:t>
            </a:r>
            <a:r>
              <a:rPr lang="en-US" dirty="0">
                <a:latin typeface="Courier New" pitchFamily="49" charset="0"/>
                <a:cs typeface="Courier New" pitchFamily="49" charset="0"/>
              </a:rPr>
              <a:t> </a:t>
            </a:r>
            <a:r>
              <a:rPr lang="en-US" dirty="0" err="1">
                <a:latin typeface="Courier New" pitchFamily="49" charset="0"/>
                <a:cs typeface="Courier New" pitchFamily="49" charset="0"/>
              </a:rPr>
              <a:t>src</a:t>
            </a:r>
            <a:r>
              <a:rPr lang="en-US" dirty="0">
                <a:latin typeface="Courier New" pitchFamily="49" charset="0"/>
                <a:cs typeface="Courier New" pitchFamily="49" charset="0"/>
              </a:rPr>
              <a:t>="images/</a:t>
            </a:r>
            <a:r>
              <a:rPr lang="en-US" dirty="0" err="1">
                <a:latin typeface="Courier New" pitchFamily="49" charset="0"/>
                <a:cs typeface="Courier New" pitchFamily="49" charset="0"/>
              </a:rPr>
              <a:t>dirkpitt.jpg</a:t>
            </a:r>
            <a:r>
              <a:rPr lang="en-US" dirty="0">
                <a:latin typeface="Courier New" pitchFamily="49" charset="0"/>
                <a:cs typeface="Courier New" pitchFamily="49" charset="0"/>
              </a:rPr>
              <a:t>" alt=“Dirk Pitt from Clive Cussler" /&gt;                                                      								   </a:t>
            </a:r>
            <a:r>
              <a:rPr lang="en-US" i="1" dirty="0">
                <a:solidFill>
                  <a:schemeClr val="tx1">
                    <a:lumMod val="50000"/>
                    <a:lumOff val="50000"/>
                  </a:schemeClr>
                </a:solidFill>
                <a:latin typeface="Consolas" pitchFamily="49" charset="0"/>
                <a:cs typeface="Consolas" pitchFamily="49" charset="0"/>
              </a:rPr>
              <a:t>HTML</a:t>
            </a:r>
          </a:p>
        </p:txBody>
      </p:sp>
      <p:pic>
        <p:nvPicPr>
          <p:cNvPr id="1026" name="Picture 2" descr="See the source image">
            <a:extLst>
              <a:ext uri="{FF2B5EF4-FFF2-40B4-BE49-F238E27FC236}">
                <a16:creationId xmlns:a16="http://schemas.microsoft.com/office/drawing/2014/main" id="{BF4EBC81-5D57-8144-A2D4-6CED6BC2FE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561135"/>
            <a:ext cx="3031177" cy="19540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32633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about images</a:t>
            </a:r>
          </a:p>
        </p:txBody>
      </p:sp>
      <p:sp>
        <p:nvSpPr>
          <p:cNvPr id="3" name="Content Placeholder 2"/>
          <p:cNvSpPr>
            <a:spLocks noGrp="1"/>
          </p:cNvSpPr>
          <p:nvPr>
            <p:ph sz="quarter" idx="1"/>
          </p:nvPr>
        </p:nvSpPr>
        <p:spPr>
          <a:xfrm>
            <a:off x="612648" y="4996347"/>
            <a:ext cx="8153400" cy="1633053"/>
          </a:xfrm>
        </p:spPr>
        <p:txBody>
          <a:bodyPr/>
          <a:lstStyle/>
          <a:p>
            <a:r>
              <a:rPr lang="en-US" dirty="0"/>
              <a:t>If placed inside an a anchor, the image will become a link</a:t>
            </a:r>
          </a:p>
          <a:p>
            <a:r>
              <a:rPr lang="en-US" dirty="0"/>
              <a:t>The title attribute specifies an optional tooltip</a:t>
            </a:r>
          </a:p>
        </p:txBody>
      </p:sp>
      <p:sp>
        <p:nvSpPr>
          <p:cNvPr id="5" name="Slide Number Placeholder 4"/>
          <p:cNvSpPr>
            <a:spLocks noGrp="1"/>
          </p:cNvSpPr>
          <p:nvPr>
            <p:ph type="sldNum" sz="quarter" idx="12"/>
          </p:nvPr>
        </p:nvSpPr>
        <p:spPr/>
        <p:txBody>
          <a:bodyPr>
            <a:normAutofit fontScale="85000" lnSpcReduction="20000"/>
          </a:bodyPr>
          <a:lstStyle/>
          <a:p>
            <a:fld id="{CC76F15A-3445-4ED0-A4DF-DE4BBF06AE1A}" type="slidenum">
              <a:rPr lang="en-US" smtClean="0"/>
              <a:t>21</a:t>
            </a:fld>
            <a:endParaRPr lang="en-US"/>
          </a:p>
        </p:txBody>
      </p:sp>
      <p:sp>
        <p:nvSpPr>
          <p:cNvPr id="6" name="TextBox 5"/>
          <p:cNvSpPr txBox="1"/>
          <p:nvPr/>
        </p:nvSpPr>
        <p:spPr>
          <a:xfrm>
            <a:off x="609600" y="1524000"/>
            <a:ext cx="8534400" cy="1477328"/>
          </a:xfrm>
          <a:prstGeom prst="rect">
            <a:avLst/>
          </a:prstGeom>
          <a:solidFill>
            <a:schemeClr val="accent6">
              <a:lumMod val="40000"/>
              <a:lumOff val="60000"/>
            </a:schemeClr>
          </a:solidFill>
          <a:ln w="19050">
            <a:solidFill>
              <a:schemeClr val="tx1"/>
            </a:solidFill>
          </a:ln>
        </p:spPr>
        <p:txBody>
          <a:bodyPr wrap="square" rtlCol="0">
            <a:spAutoFit/>
          </a:bodyPr>
          <a:lstStyle/>
          <a:p>
            <a:r>
              <a:rPr lang="en-US" b="1" dirty="0">
                <a:latin typeface="Courier New" pitchFamily="49" charset="0"/>
                <a:cs typeface="Courier New" pitchFamily="49" charset="0"/>
              </a:rPr>
              <a:t>&lt;a </a:t>
            </a:r>
            <a:r>
              <a:rPr lang="en-US" b="1" dirty="0" err="1">
                <a:latin typeface="Courier New" pitchFamily="49" charset="0"/>
                <a:cs typeface="Courier New" pitchFamily="49" charset="0"/>
              </a:rPr>
              <a:t>href</a:t>
            </a:r>
            <a:r>
              <a:rPr lang="en-US" b="1" dirty="0">
                <a:latin typeface="Courier New" pitchFamily="49" charset="0"/>
                <a:cs typeface="Courier New" pitchFamily="49" charset="0"/>
              </a:rPr>
              <a:t>="https://</a:t>
            </a:r>
            <a:r>
              <a:rPr lang="en-US" b="1" dirty="0" err="1">
                <a:latin typeface="Courier New" pitchFamily="49" charset="0"/>
                <a:cs typeface="Courier New" pitchFamily="49" charset="0"/>
              </a:rPr>
              <a:t>www.cusslerbooks.com</a:t>
            </a:r>
            <a:r>
              <a:rPr lang="en-US" b="1" dirty="0">
                <a:latin typeface="Courier New" pitchFamily="49" charset="0"/>
                <a:cs typeface="Courier New" pitchFamily="49" charset="0"/>
              </a:rPr>
              <a:t>/dirk-</a:t>
            </a:r>
            <a:r>
              <a:rPr lang="en-US" b="1" dirty="0" err="1">
                <a:latin typeface="Courier New" pitchFamily="49" charset="0"/>
                <a:cs typeface="Courier New" pitchFamily="49" charset="0"/>
              </a:rPr>
              <a:t>pitt</a:t>
            </a:r>
            <a:r>
              <a:rPr lang="en-US" b="1" dirty="0">
                <a:latin typeface="Courier New" pitchFamily="49" charset="0"/>
                <a:cs typeface="Courier New" pitchFamily="49" charset="0"/>
              </a:rPr>
              <a:t>-</a:t>
            </a:r>
            <a:r>
              <a:rPr lang="en-US" b="1" dirty="0" err="1">
                <a:latin typeface="Courier New" pitchFamily="49" charset="0"/>
                <a:cs typeface="Courier New" pitchFamily="49" charset="0"/>
              </a:rPr>
              <a:t>novels.php</a:t>
            </a:r>
            <a:r>
              <a:rPr lang="en-US" b="1" dirty="0">
                <a:latin typeface="Courier New" pitchFamily="49" charset="0"/>
                <a:cs typeface="Courier New" pitchFamily="49" charset="0"/>
              </a:rPr>
              <a:t>"&gt;</a:t>
            </a:r>
          </a:p>
          <a:p>
            <a:r>
              <a:rPr lang="en-US" dirty="0">
                <a:latin typeface="Courier New" pitchFamily="49" charset="0"/>
                <a:cs typeface="Courier New" pitchFamily="49" charset="0"/>
              </a:rPr>
              <a:t>&lt;</a:t>
            </a:r>
            <a:r>
              <a:rPr lang="en-US" dirty="0" err="1">
                <a:latin typeface="Courier New" pitchFamily="49" charset="0"/>
                <a:cs typeface="Courier New" pitchFamily="49" charset="0"/>
              </a:rPr>
              <a:t>img</a:t>
            </a:r>
            <a:r>
              <a:rPr lang="en-US" dirty="0">
                <a:latin typeface="Courier New" pitchFamily="49" charset="0"/>
                <a:cs typeface="Courier New" pitchFamily="49" charset="0"/>
              </a:rPr>
              <a:t> </a:t>
            </a:r>
            <a:r>
              <a:rPr lang="en-US" dirty="0" err="1">
                <a:latin typeface="Courier New" pitchFamily="49" charset="0"/>
                <a:cs typeface="Courier New" pitchFamily="49" charset="0"/>
              </a:rPr>
              <a:t>src</a:t>
            </a:r>
            <a:r>
              <a:rPr lang="en-US" dirty="0">
                <a:latin typeface="Courier New" pitchFamily="49" charset="0"/>
                <a:cs typeface="Courier New" pitchFamily="49" charset="0"/>
              </a:rPr>
              <a:t>="images/al-</a:t>
            </a:r>
            <a:r>
              <a:rPr lang="en-US" dirty="0" err="1">
                <a:latin typeface="Courier New" pitchFamily="49" charset="0"/>
                <a:cs typeface="Courier New" pitchFamily="49" charset="0"/>
              </a:rPr>
              <a:t>giordino.jpg</a:t>
            </a:r>
            <a:r>
              <a:rPr lang="en-US" dirty="0">
                <a:latin typeface="Courier New" pitchFamily="49" charset="0"/>
                <a:cs typeface="Courier New" pitchFamily="49" charset="0"/>
              </a:rPr>
              <a:t>" alt=“Al </a:t>
            </a:r>
            <a:r>
              <a:rPr lang="en-US" dirty="0" err="1">
                <a:latin typeface="Courier New" pitchFamily="49" charset="0"/>
                <a:cs typeface="Courier New" pitchFamily="49" charset="0"/>
              </a:rPr>
              <a:t>Giordino</a:t>
            </a:r>
            <a:r>
              <a:rPr lang="en-US" dirty="0">
                <a:latin typeface="Courier New" pitchFamily="49" charset="0"/>
                <a:cs typeface="Courier New" pitchFamily="49" charset="0"/>
              </a:rPr>
              <a:t> from Dirk Pitt novels"</a:t>
            </a:r>
          </a:p>
          <a:p>
            <a:r>
              <a:rPr lang="en-US" dirty="0">
                <a:latin typeface="Courier New" pitchFamily="49" charset="0"/>
                <a:cs typeface="Courier New" pitchFamily="49" charset="0"/>
              </a:rPr>
              <a:t>title="Alas! Wild Eyes!"/&gt;</a:t>
            </a:r>
          </a:p>
          <a:p>
            <a:r>
              <a:rPr lang="en-US" dirty="0">
                <a:latin typeface="Courier New" pitchFamily="49" charset="0"/>
                <a:cs typeface="Courier New" pitchFamily="49" charset="0"/>
              </a:rPr>
              <a:t>&lt;/a&gt;                                                     </a:t>
            </a:r>
            <a:r>
              <a:rPr lang="en-US" i="1" dirty="0">
                <a:solidFill>
                  <a:schemeClr val="tx1">
                    <a:lumMod val="50000"/>
                    <a:lumOff val="50000"/>
                  </a:schemeClr>
                </a:solidFill>
                <a:latin typeface="Consolas" pitchFamily="49" charset="0"/>
                <a:cs typeface="Consolas" pitchFamily="49" charset="0"/>
              </a:rPr>
              <a:t>HTML</a:t>
            </a:r>
          </a:p>
        </p:txBody>
      </p:sp>
      <p:pic>
        <p:nvPicPr>
          <p:cNvPr id="2050" name="Picture 2" descr="Actor Steve Zahn to help raise money for UK Art Museum | News |  richmondregister.com">
            <a:extLst>
              <a:ext uri="{FF2B5EF4-FFF2-40B4-BE49-F238E27FC236}">
                <a16:creationId xmlns:a16="http://schemas.microsoft.com/office/drawing/2014/main" id="{3064A5BD-4BBE-274D-AC95-0854D12C3B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340" y="3156823"/>
            <a:ext cx="2718460" cy="1831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78509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 Break &lt;</a:t>
            </a:r>
            <a:r>
              <a:rPr lang="en-US" dirty="0" err="1"/>
              <a:t>br</a:t>
            </a:r>
            <a:r>
              <a:rPr lang="en-US" dirty="0"/>
              <a:t>&gt;</a:t>
            </a:r>
          </a:p>
        </p:txBody>
      </p:sp>
      <p:sp>
        <p:nvSpPr>
          <p:cNvPr id="3" name="Content Placeholder 2"/>
          <p:cNvSpPr>
            <a:spLocks noGrp="1"/>
          </p:cNvSpPr>
          <p:nvPr>
            <p:ph sz="quarter" idx="1"/>
          </p:nvPr>
        </p:nvSpPr>
        <p:spPr>
          <a:xfrm>
            <a:off x="612648" y="4648200"/>
            <a:ext cx="8153400" cy="1447800"/>
          </a:xfrm>
        </p:spPr>
        <p:txBody>
          <a:bodyPr/>
          <a:lstStyle/>
          <a:p>
            <a:r>
              <a:rPr lang="en-US" dirty="0" err="1"/>
              <a:t>br</a:t>
            </a:r>
            <a:r>
              <a:rPr lang="en-US" dirty="0"/>
              <a:t> should be immediately closed with /&gt;</a:t>
            </a:r>
          </a:p>
          <a:p>
            <a:r>
              <a:rPr lang="en-US" dirty="0" err="1"/>
              <a:t>br</a:t>
            </a:r>
            <a:r>
              <a:rPr lang="en-US" dirty="0"/>
              <a:t> should not be used to separate paragraphs or used multiple times in a row to create spacing</a:t>
            </a:r>
          </a:p>
        </p:txBody>
      </p:sp>
      <p:sp>
        <p:nvSpPr>
          <p:cNvPr id="4" name="Footer Placeholder 3"/>
          <p:cNvSpPr>
            <a:spLocks noGrp="1"/>
          </p:cNvSpPr>
          <p:nvPr>
            <p:ph type="ftr" sz="quarter" idx="11"/>
          </p:nvPr>
        </p:nvSpPr>
        <p:spPr/>
        <p:txBody>
          <a:bodyPr/>
          <a:lstStyle/>
          <a:p>
            <a:r>
              <a:rPr lang="en-US" dirty="0"/>
              <a:t>COMS 210</a:t>
            </a:r>
          </a:p>
        </p:txBody>
      </p:sp>
      <p:sp>
        <p:nvSpPr>
          <p:cNvPr id="5" name="Slide Number Placeholder 4"/>
          <p:cNvSpPr>
            <a:spLocks noGrp="1"/>
          </p:cNvSpPr>
          <p:nvPr>
            <p:ph type="sldNum" sz="quarter" idx="12"/>
          </p:nvPr>
        </p:nvSpPr>
        <p:spPr/>
        <p:txBody>
          <a:bodyPr>
            <a:normAutofit fontScale="85000" lnSpcReduction="20000"/>
          </a:bodyPr>
          <a:lstStyle/>
          <a:p>
            <a:fld id="{CC76F15A-3445-4ED0-A4DF-DE4BBF06AE1A}" type="slidenum">
              <a:rPr lang="en-US" smtClean="0"/>
              <a:t>22</a:t>
            </a:fld>
            <a:endParaRPr lang="en-US"/>
          </a:p>
        </p:txBody>
      </p:sp>
      <p:sp>
        <p:nvSpPr>
          <p:cNvPr id="6" name="TextBox 5"/>
          <p:cNvSpPr txBox="1"/>
          <p:nvPr/>
        </p:nvSpPr>
        <p:spPr>
          <a:xfrm>
            <a:off x="609600" y="1524000"/>
            <a:ext cx="8153400" cy="1477328"/>
          </a:xfrm>
          <a:prstGeom prst="rect">
            <a:avLst/>
          </a:prstGeom>
          <a:solidFill>
            <a:schemeClr val="accent6">
              <a:lumMod val="40000"/>
              <a:lumOff val="6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&lt;p&gt;“To those of you who seek lost objects of history, I wish you the best of luck.</a:t>
            </a:r>
            <a:r>
              <a:rPr lang="en-US" b="1" dirty="0">
                <a:latin typeface="Courier New" pitchFamily="49" charset="0"/>
                <a:cs typeface="Courier New" pitchFamily="49" charset="0"/>
              </a:rPr>
              <a:t> &lt;</a:t>
            </a:r>
            <a:r>
              <a:rPr lang="en-US" b="1" dirty="0" err="1">
                <a:latin typeface="Courier New" pitchFamily="49" charset="0"/>
                <a:cs typeface="Courier New" pitchFamily="49" charset="0"/>
              </a:rPr>
              <a:t>br</a:t>
            </a:r>
            <a:r>
              <a:rPr lang="en-US" b="1" dirty="0">
                <a:latin typeface="Courier New" pitchFamily="49" charset="0"/>
                <a:cs typeface="Courier New" pitchFamily="49" charset="0"/>
              </a:rPr>
              <a:t> /&gt; </a:t>
            </a:r>
            <a:r>
              <a:rPr lang="en-US" dirty="0">
                <a:latin typeface="Courier New" pitchFamily="49" charset="0"/>
                <a:cs typeface="Courier New" pitchFamily="49" charset="0"/>
              </a:rPr>
              <a:t>They're out there, and they're whispering.” &lt;/p&gt;</a:t>
            </a:r>
          </a:p>
          <a:p>
            <a:r>
              <a:rPr lang="en-US" dirty="0">
                <a:latin typeface="Courier New" pitchFamily="49" charset="0"/>
                <a:cs typeface="Courier New" pitchFamily="49" charset="0"/>
              </a:rPr>
              <a:t>&lt;p&gt; There's a little bit of Pitt in everybody. &lt;/p&gt;                                                           								</a:t>
            </a:r>
            <a:r>
              <a:rPr lang="en-US" i="1" dirty="0">
                <a:solidFill>
                  <a:schemeClr val="tx1">
                    <a:lumMod val="50000"/>
                    <a:lumOff val="50000"/>
                  </a:schemeClr>
                </a:solidFill>
                <a:latin typeface="Consolas" pitchFamily="49" charset="0"/>
                <a:cs typeface="Consolas" pitchFamily="49" charset="0"/>
              </a:rPr>
              <a:t>HTML</a:t>
            </a:r>
          </a:p>
        </p:txBody>
      </p:sp>
      <p:sp>
        <p:nvSpPr>
          <p:cNvPr id="8" name="TextBox 7"/>
          <p:cNvSpPr txBox="1"/>
          <p:nvPr/>
        </p:nvSpPr>
        <p:spPr>
          <a:xfrm>
            <a:off x="609600" y="3124200"/>
            <a:ext cx="8153400" cy="1600438"/>
          </a:xfrm>
          <a:prstGeom prst="rect">
            <a:avLst/>
          </a:prstGeom>
          <a:noFill/>
          <a:ln w="19050">
            <a:solidFill>
              <a:schemeClr val="tx1"/>
            </a:solidFill>
          </a:ln>
        </p:spPr>
        <p:txBody>
          <a:bodyPr wrap="square" rtlCol="0">
            <a:spAutoFit/>
          </a:bodyPr>
          <a:lstStyle/>
          <a:p>
            <a:r>
              <a:rPr lang="en-US" sz="2000" dirty="0">
                <a:latin typeface="Times New Roman" pitchFamily="18" charset="0"/>
                <a:cs typeface="Times New Roman" pitchFamily="18" charset="0"/>
              </a:rPr>
              <a:t>“To those of you who seek lost objects of history, I wish you the best of luck. They're out there, and they're whispering.”</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There's a little bit of Pitt in everybody.</a:t>
            </a:r>
          </a:p>
          <a:p>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output</a:t>
            </a:r>
          </a:p>
        </p:txBody>
      </p:sp>
    </p:spTree>
    <p:extLst>
      <p:ext uri="{BB962C8B-B14F-4D97-AF65-F5344CB8AC3E}">
        <p14:creationId xmlns:p14="http://schemas.microsoft.com/office/powerpoint/2010/main" val="25380072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Comments &lt;!-- … </a:t>
            </a:r>
            <a:r>
              <a:rPr lang="en-US" dirty="0">
                <a:sym typeface="Wingdings" pitchFamily="2" charset="2"/>
              </a:rPr>
              <a:t>-- &gt;</a:t>
            </a:r>
            <a:endParaRPr lang="en-US" dirty="0"/>
          </a:p>
        </p:txBody>
      </p:sp>
      <p:sp>
        <p:nvSpPr>
          <p:cNvPr id="3" name="Content Placeholder 2"/>
          <p:cNvSpPr>
            <a:spLocks noGrp="1"/>
          </p:cNvSpPr>
          <p:nvPr>
            <p:ph sz="quarter" idx="1"/>
          </p:nvPr>
        </p:nvSpPr>
        <p:spPr>
          <a:xfrm>
            <a:off x="612648" y="4191000"/>
            <a:ext cx="8153400" cy="1828800"/>
          </a:xfrm>
        </p:spPr>
        <p:txBody>
          <a:bodyPr/>
          <a:lstStyle/>
          <a:p>
            <a:r>
              <a:rPr lang="en-US" dirty="0"/>
              <a:t>Comments are useful for disabling sections of a page</a:t>
            </a:r>
          </a:p>
          <a:p>
            <a:r>
              <a:rPr lang="en-US" dirty="0"/>
              <a:t>Comments cannot be nested and cannot contain a --</a:t>
            </a:r>
          </a:p>
        </p:txBody>
      </p:sp>
      <p:sp>
        <p:nvSpPr>
          <p:cNvPr id="4" name="Footer Placeholder 3"/>
          <p:cNvSpPr>
            <a:spLocks noGrp="1"/>
          </p:cNvSpPr>
          <p:nvPr>
            <p:ph type="ftr" sz="quarter" idx="11"/>
          </p:nvPr>
        </p:nvSpPr>
        <p:spPr/>
        <p:txBody>
          <a:bodyPr/>
          <a:lstStyle/>
          <a:p>
            <a:r>
              <a:rPr lang="en-US" dirty="0"/>
              <a:t>COMS 210</a:t>
            </a:r>
          </a:p>
        </p:txBody>
      </p:sp>
      <p:sp>
        <p:nvSpPr>
          <p:cNvPr id="5" name="Slide Number Placeholder 4"/>
          <p:cNvSpPr>
            <a:spLocks noGrp="1"/>
          </p:cNvSpPr>
          <p:nvPr>
            <p:ph type="sldNum" sz="quarter" idx="12"/>
          </p:nvPr>
        </p:nvSpPr>
        <p:spPr/>
        <p:txBody>
          <a:bodyPr>
            <a:normAutofit fontScale="85000" lnSpcReduction="20000"/>
          </a:bodyPr>
          <a:lstStyle/>
          <a:p>
            <a:fld id="{CC76F15A-3445-4ED0-A4DF-DE4BBF06AE1A}" type="slidenum">
              <a:rPr lang="en-US" smtClean="0"/>
              <a:t>23</a:t>
            </a:fld>
            <a:endParaRPr lang="en-US"/>
          </a:p>
        </p:txBody>
      </p:sp>
      <p:sp>
        <p:nvSpPr>
          <p:cNvPr id="6" name="TextBox 5"/>
          <p:cNvSpPr txBox="1"/>
          <p:nvPr/>
        </p:nvSpPr>
        <p:spPr>
          <a:xfrm>
            <a:off x="609600" y="1524000"/>
            <a:ext cx="8153400" cy="1200329"/>
          </a:xfrm>
          <a:prstGeom prst="rect">
            <a:avLst/>
          </a:prstGeom>
          <a:solidFill>
            <a:schemeClr val="accent6">
              <a:lumMod val="40000"/>
              <a:lumOff val="60000"/>
            </a:schemeClr>
          </a:solidFill>
          <a:ln w="19050">
            <a:solidFill>
              <a:schemeClr val="tx1"/>
            </a:solidFill>
          </a:ln>
        </p:spPr>
        <p:txBody>
          <a:bodyPr wrap="square" rtlCol="0">
            <a:spAutoFit/>
          </a:bodyPr>
          <a:lstStyle/>
          <a:p>
            <a:r>
              <a:rPr lang="pl-PL" dirty="0">
                <a:latin typeface="Courier New" pitchFamily="49" charset="0"/>
                <a:cs typeface="Courier New" pitchFamily="49" charset="0"/>
              </a:rPr>
              <a:t>&lt;!-- My web page, by </a:t>
            </a:r>
            <a:r>
              <a:rPr lang="en-US" dirty="0">
                <a:latin typeface="Courier New" pitchFamily="49" charset="0"/>
                <a:cs typeface="Courier New" pitchFamily="49" charset="0"/>
              </a:rPr>
              <a:t>Bob </a:t>
            </a:r>
            <a:r>
              <a:rPr lang="pl-PL" dirty="0">
                <a:latin typeface="Courier New" pitchFamily="49" charset="0"/>
                <a:cs typeface="Courier New" pitchFamily="49" charset="0"/>
              </a:rPr>
              <a:t>Student</a:t>
            </a:r>
          </a:p>
          <a:p>
            <a:r>
              <a:rPr lang="en-US" dirty="0">
                <a:latin typeface="Courier New" pitchFamily="49" charset="0"/>
                <a:cs typeface="Courier New" pitchFamily="49" charset="0"/>
              </a:rPr>
              <a:t>CSE 380, Fall 2048 --&gt;</a:t>
            </a:r>
          </a:p>
          <a:p>
            <a:r>
              <a:rPr lang="en-US" dirty="0">
                <a:latin typeface="Courier New" pitchFamily="49" charset="0"/>
                <a:cs typeface="Courier New" pitchFamily="49" charset="0"/>
              </a:rPr>
              <a:t>&lt;p&gt;CS courses are &lt;!-- NOT --&gt; a lot of fun!&lt;/p&gt;                                                           								</a:t>
            </a:r>
            <a:r>
              <a:rPr lang="en-US" i="1" dirty="0">
                <a:solidFill>
                  <a:schemeClr val="tx1">
                    <a:lumMod val="50000"/>
                    <a:lumOff val="50000"/>
                  </a:schemeClr>
                </a:solidFill>
                <a:latin typeface="Consolas" pitchFamily="49" charset="0"/>
                <a:cs typeface="Consolas" pitchFamily="49" charset="0"/>
              </a:rPr>
              <a:t>HTML</a:t>
            </a:r>
          </a:p>
        </p:txBody>
      </p:sp>
      <p:sp>
        <p:nvSpPr>
          <p:cNvPr id="7" name="TextBox 6"/>
          <p:cNvSpPr txBox="1"/>
          <p:nvPr/>
        </p:nvSpPr>
        <p:spPr>
          <a:xfrm>
            <a:off x="609600" y="2895600"/>
            <a:ext cx="8153400" cy="677108"/>
          </a:xfrm>
          <a:prstGeom prst="rect">
            <a:avLst/>
          </a:prstGeom>
          <a:noFill/>
          <a:ln w="19050">
            <a:solidFill>
              <a:schemeClr val="tx1"/>
            </a:solidFill>
          </a:ln>
        </p:spPr>
        <p:txBody>
          <a:bodyPr wrap="square" rtlCol="0">
            <a:spAutoFit/>
          </a:bodyPr>
          <a:lstStyle/>
          <a:p>
            <a:r>
              <a:rPr lang="en-US" sz="2000" dirty="0">
                <a:latin typeface="Times New Roman" pitchFamily="18" charset="0"/>
                <a:cs typeface="Times New Roman" pitchFamily="18" charset="0"/>
              </a:rPr>
              <a:t>CS courses are a lot of fun!</a:t>
            </a:r>
            <a:r>
              <a:rPr lang="en-US" sz="2000" dirty="0">
                <a:latin typeface="Consolas" pitchFamily="49" charset="0"/>
                <a:cs typeface="Consolas" pitchFamily="49" charset="0"/>
              </a:rPr>
              <a:t>	</a:t>
            </a:r>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output</a:t>
            </a:r>
          </a:p>
        </p:txBody>
      </p:sp>
    </p:spTree>
    <p:extLst>
      <p:ext uri="{BB962C8B-B14F-4D97-AF65-F5344CB8AC3E}">
        <p14:creationId xmlns:p14="http://schemas.microsoft.com/office/powerpoint/2010/main" val="439103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Phrase elements &lt;</a:t>
            </a:r>
            <a:r>
              <a:rPr lang="en-US" dirty="0" err="1"/>
              <a:t>em</a:t>
            </a:r>
            <a:r>
              <a:rPr lang="en-US" dirty="0"/>
              <a:t>&gt;, &lt;strong&gt;</a:t>
            </a:r>
          </a:p>
        </p:txBody>
      </p:sp>
      <p:sp>
        <p:nvSpPr>
          <p:cNvPr id="3" name="Content Placeholder 2"/>
          <p:cNvSpPr>
            <a:spLocks noGrp="1"/>
          </p:cNvSpPr>
          <p:nvPr>
            <p:ph sz="quarter" idx="1"/>
          </p:nvPr>
        </p:nvSpPr>
        <p:spPr>
          <a:xfrm>
            <a:off x="612648" y="4572000"/>
            <a:ext cx="8153400" cy="1143000"/>
          </a:xfrm>
        </p:spPr>
        <p:txBody>
          <a:bodyPr/>
          <a:lstStyle/>
          <a:p>
            <a:r>
              <a:rPr lang="en-US" b="1" dirty="0" err="1"/>
              <a:t>em</a:t>
            </a:r>
            <a:r>
              <a:rPr lang="en-US" dirty="0"/>
              <a:t>: emphasized text (usually in italic)</a:t>
            </a:r>
          </a:p>
          <a:p>
            <a:r>
              <a:rPr lang="en-US" b="1" dirty="0"/>
              <a:t>strong</a:t>
            </a:r>
            <a:r>
              <a:rPr lang="en-US" dirty="0"/>
              <a:t>: strongly emphasized text (usually in bold)</a:t>
            </a:r>
          </a:p>
          <a:p>
            <a:r>
              <a:rPr lang="en-US" dirty="0"/>
              <a:t>The tags must be properly nested for a valid page</a:t>
            </a:r>
          </a:p>
        </p:txBody>
      </p:sp>
      <p:sp>
        <p:nvSpPr>
          <p:cNvPr id="4" name="Footer Placeholder 3"/>
          <p:cNvSpPr>
            <a:spLocks noGrp="1"/>
          </p:cNvSpPr>
          <p:nvPr>
            <p:ph type="ftr" sz="quarter" idx="11"/>
          </p:nvPr>
        </p:nvSpPr>
        <p:spPr/>
        <p:txBody>
          <a:bodyPr/>
          <a:lstStyle/>
          <a:p>
            <a:r>
              <a:rPr lang="en-US" dirty="0"/>
              <a:t>COMS 210</a:t>
            </a:r>
          </a:p>
        </p:txBody>
      </p:sp>
      <p:sp>
        <p:nvSpPr>
          <p:cNvPr id="5" name="Slide Number Placeholder 4"/>
          <p:cNvSpPr>
            <a:spLocks noGrp="1"/>
          </p:cNvSpPr>
          <p:nvPr>
            <p:ph type="sldNum" sz="quarter" idx="12"/>
          </p:nvPr>
        </p:nvSpPr>
        <p:spPr/>
        <p:txBody>
          <a:bodyPr>
            <a:normAutofit fontScale="85000" lnSpcReduction="20000"/>
          </a:bodyPr>
          <a:lstStyle/>
          <a:p>
            <a:fld id="{CC76F15A-3445-4ED0-A4DF-DE4BBF06AE1A}" type="slidenum">
              <a:rPr lang="en-US" smtClean="0"/>
              <a:t>24</a:t>
            </a:fld>
            <a:endParaRPr lang="en-US"/>
          </a:p>
        </p:txBody>
      </p:sp>
      <p:sp>
        <p:nvSpPr>
          <p:cNvPr id="6" name="TextBox 5"/>
          <p:cNvSpPr txBox="1"/>
          <p:nvPr/>
        </p:nvSpPr>
        <p:spPr>
          <a:xfrm>
            <a:off x="609600" y="1524000"/>
            <a:ext cx="8153400" cy="1477328"/>
          </a:xfrm>
          <a:prstGeom prst="rect">
            <a:avLst/>
          </a:prstGeom>
          <a:solidFill>
            <a:schemeClr val="accent6">
              <a:lumMod val="40000"/>
              <a:lumOff val="6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&lt;p&gt;</a:t>
            </a:r>
          </a:p>
          <a:p>
            <a:r>
              <a:rPr lang="en-US" dirty="0">
                <a:latin typeface="Courier New" pitchFamily="49" charset="0"/>
                <a:cs typeface="Courier New" pitchFamily="49" charset="0"/>
              </a:rPr>
              <a:t>HTML is &lt;</a:t>
            </a:r>
            <a:r>
              <a:rPr lang="en-US" b="1" dirty="0" err="1">
                <a:latin typeface="Courier New" pitchFamily="49" charset="0"/>
                <a:cs typeface="Courier New" pitchFamily="49" charset="0"/>
              </a:rPr>
              <a:t>em</a:t>
            </a:r>
            <a:r>
              <a:rPr lang="en-US" b="1" dirty="0">
                <a:latin typeface="Courier New" pitchFamily="49" charset="0"/>
                <a:cs typeface="Courier New" pitchFamily="49" charset="0"/>
              </a:rPr>
              <a:t>&gt;</a:t>
            </a:r>
            <a:r>
              <a:rPr lang="en-US" dirty="0">
                <a:latin typeface="Courier New" pitchFamily="49" charset="0"/>
                <a:cs typeface="Courier New" pitchFamily="49" charset="0"/>
              </a:rPr>
              <a:t>really</a:t>
            </a:r>
            <a:r>
              <a:rPr lang="en-US" b="1" dirty="0">
                <a:latin typeface="Courier New" pitchFamily="49" charset="0"/>
                <a:cs typeface="Courier New" pitchFamily="49" charset="0"/>
              </a:rPr>
              <a:t>&lt;/</a:t>
            </a:r>
            <a:r>
              <a:rPr lang="en-US" b="1" dirty="0" err="1">
                <a:latin typeface="Courier New" pitchFamily="49" charset="0"/>
                <a:cs typeface="Courier New" pitchFamily="49" charset="0"/>
              </a:rPr>
              <a:t>em</a:t>
            </a:r>
            <a:r>
              <a:rPr lang="en-US" b="1" dirty="0">
                <a:latin typeface="Courier New" pitchFamily="49" charset="0"/>
                <a:cs typeface="Courier New" pitchFamily="49" charset="0"/>
              </a:rPr>
              <a:t>&gt;</a:t>
            </a:r>
            <a:r>
              <a:rPr lang="en-US" dirty="0">
                <a:latin typeface="Courier New" pitchFamily="49" charset="0"/>
                <a:cs typeface="Courier New" pitchFamily="49" charset="0"/>
              </a:rPr>
              <a:t>,</a:t>
            </a:r>
          </a:p>
          <a:p>
            <a:r>
              <a:rPr lang="en-US" dirty="0">
                <a:latin typeface="Courier New" pitchFamily="49" charset="0"/>
                <a:cs typeface="Courier New" pitchFamily="49" charset="0"/>
              </a:rPr>
              <a:t>&lt;</a:t>
            </a:r>
            <a:r>
              <a:rPr lang="en-US" b="1" dirty="0">
                <a:latin typeface="Courier New" pitchFamily="49" charset="0"/>
                <a:cs typeface="Courier New" pitchFamily="49" charset="0"/>
              </a:rPr>
              <a:t>strong</a:t>
            </a:r>
            <a:r>
              <a:rPr lang="en-US" dirty="0">
                <a:latin typeface="Courier New" pitchFamily="49" charset="0"/>
                <a:cs typeface="Courier New" pitchFamily="49" charset="0"/>
              </a:rPr>
              <a:t>&gt;REALLY</a:t>
            </a:r>
            <a:r>
              <a:rPr lang="en-US" b="1" dirty="0">
                <a:latin typeface="Courier New" pitchFamily="49" charset="0"/>
                <a:cs typeface="Courier New" pitchFamily="49" charset="0"/>
              </a:rPr>
              <a:t>&lt;/strong&gt;</a:t>
            </a:r>
            <a:r>
              <a:rPr lang="en-US" dirty="0">
                <a:latin typeface="Courier New" pitchFamily="49" charset="0"/>
                <a:cs typeface="Courier New" pitchFamily="49" charset="0"/>
              </a:rPr>
              <a:t> fun!</a:t>
            </a:r>
          </a:p>
          <a:p>
            <a:r>
              <a:rPr lang="en-US" dirty="0">
                <a:latin typeface="Courier New" pitchFamily="49" charset="0"/>
                <a:cs typeface="Courier New" pitchFamily="49" charset="0"/>
              </a:rPr>
              <a:t>&lt;/p&gt;                                                           								</a:t>
            </a:r>
            <a:r>
              <a:rPr lang="en-US" i="1" dirty="0">
                <a:solidFill>
                  <a:schemeClr val="tx1">
                    <a:lumMod val="50000"/>
                    <a:lumOff val="50000"/>
                  </a:schemeClr>
                </a:solidFill>
                <a:latin typeface="Consolas" pitchFamily="49" charset="0"/>
                <a:cs typeface="Consolas" pitchFamily="49" charset="0"/>
              </a:rPr>
              <a:t>HTML</a:t>
            </a:r>
          </a:p>
        </p:txBody>
      </p:sp>
      <p:sp>
        <p:nvSpPr>
          <p:cNvPr id="7" name="TextBox 6"/>
          <p:cNvSpPr txBox="1"/>
          <p:nvPr/>
        </p:nvSpPr>
        <p:spPr>
          <a:xfrm>
            <a:off x="609600" y="3163669"/>
            <a:ext cx="8153400" cy="677108"/>
          </a:xfrm>
          <a:prstGeom prst="rect">
            <a:avLst/>
          </a:prstGeom>
          <a:noFill/>
          <a:ln w="19050">
            <a:solidFill>
              <a:schemeClr val="tx1"/>
            </a:solidFill>
          </a:ln>
        </p:spPr>
        <p:txBody>
          <a:bodyPr wrap="square" rtlCol="0">
            <a:spAutoFit/>
          </a:bodyPr>
          <a:lstStyle/>
          <a:p>
            <a:r>
              <a:rPr lang="en-US" sz="2000" dirty="0">
                <a:latin typeface="Times New Roman" pitchFamily="18" charset="0"/>
                <a:cs typeface="Times New Roman" pitchFamily="18" charset="0"/>
              </a:rPr>
              <a:t>HTML is </a:t>
            </a:r>
            <a:r>
              <a:rPr lang="en-US" sz="2000" i="1" dirty="0">
                <a:latin typeface="Times New Roman" pitchFamily="18" charset="0"/>
                <a:cs typeface="Times New Roman" pitchFamily="18" charset="0"/>
              </a:rPr>
              <a:t>really</a:t>
            </a:r>
            <a:r>
              <a:rPr lang="en-US" sz="2000" dirty="0">
                <a:latin typeface="Times New Roman" pitchFamily="18" charset="0"/>
                <a:cs typeface="Times New Roman" pitchFamily="18" charset="0"/>
              </a:rPr>
              <a:t> </a:t>
            </a:r>
            <a:r>
              <a:rPr lang="en-US" sz="2000" b="1" dirty="0" err="1">
                <a:latin typeface="Times New Roman" pitchFamily="18" charset="0"/>
                <a:cs typeface="Times New Roman" pitchFamily="18" charset="0"/>
              </a:rPr>
              <a:t>REALLY</a:t>
            </a:r>
            <a:r>
              <a:rPr lang="en-US" sz="2000" dirty="0">
                <a:latin typeface="Times New Roman" pitchFamily="18" charset="0"/>
                <a:cs typeface="Times New Roman" pitchFamily="18" charset="0"/>
              </a:rPr>
              <a:t> fun!</a:t>
            </a:r>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output</a:t>
            </a:r>
          </a:p>
        </p:txBody>
      </p:sp>
    </p:spTree>
    <p:extLst>
      <p:ext uri="{BB962C8B-B14F-4D97-AF65-F5344CB8AC3E}">
        <p14:creationId xmlns:p14="http://schemas.microsoft.com/office/powerpoint/2010/main" val="31590278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Unordered list: &lt;</a:t>
            </a:r>
            <a:r>
              <a:rPr lang="en-US" dirty="0" err="1"/>
              <a:t>ul</a:t>
            </a:r>
            <a:r>
              <a:rPr lang="en-US" dirty="0"/>
              <a:t>&gt;, &lt;li&gt;</a:t>
            </a:r>
          </a:p>
        </p:txBody>
      </p:sp>
      <p:sp>
        <p:nvSpPr>
          <p:cNvPr id="8" name="Content Placeholder 7"/>
          <p:cNvSpPr>
            <a:spLocks noGrp="1"/>
          </p:cNvSpPr>
          <p:nvPr>
            <p:ph sz="quarter" idx="1"/>
          </p:nvPr>
        </p:nvSpPr>
        <p:spPr>
          <a:xfrm>
            <a:off x="612648" y="4876800"/>
            <a:ext cx="8153400" cy="1524000"/>
          </a:xfrm>
        </p:spPr>
        <p:txBody>
          <a:bodyPr/>
          <a:lstStyle/>
          <a:p>
            <a:r>
              <a:rPr lang="en-US" b="1" dirty="0" err="1"/>
              <a:t>ul</a:t>
            </a:r>
            <a:r>
              <a:rPr lang="en-US" dirty="0"/>
              <a:t> represents a bulleted list of items (block)</a:t>
            </a:r>
          </a:p>
          <a:p>
            <a:r>
              <a:rPr lang="en-US" b="1" dirty="0"/>
              <a:t>li </a:t>
            </a:r>
            <a:r>
              <a:rPr lang="en-US" dirty="0"/>
              <a:t>represents a single item within the list (block)</a:t>
            </a:r>
          </a:p>
        </p:txBody>
      </p:sp>
      <p:sp>
        <p:nvSpPr>
          <p:cNvPr id="4" name="Footer Placeholder 3"/>
          <p:cNvSpPr>
            <a:spLocks noGrp="1"/>
          </p:cNvSpPr>
          <p:nvPr>
            <p:ph type="ftr" sz="quarter" idx="11"/>
          </p:nvPr>
        </p:nvSpPr>
        <p:spPr/>
        <p:txBody>
          <a:bodyPr/>
          <a:lstStyle/>
          <a:p>
            <a:r>
              <a:rPr lang="en-US" dirty="0"/>
              <a:t>COMS 210</a:t>
            </a:r>
          </a:p>
        </p:txBody>
      </p:sp>
      <p:sp>
        <p:nvSpPr>
          <p:cNvPr id="5" name="Slide Number Placeholder 4"/>
          <p:cNvSpPr>
            <a:spLocks noGrp="1"/>
          </p:cNvSpPr>
          <p:nvPr>
            <p:ph type="sldNum" sz="quarter" idx="12"/>
          </p:nvPr>
        </p:nvSpPr>
        <p:spPr/>
        <p:txBody>
          <a:bodyPr>
            <a:normAutofit fontScale="85000" lnSpcReduction="20000"/>
          </a:bodyPr>
          <a:lstStyle/>
          <a:p>
            <a:fld id="{CC76F15A-3445-4ED0-A4DF-DE4BBF06AE1A}" type="slidenum">
              <a:rPr lang="en-US" smtClean="0"/>
              <a:t>25</a:t>
            </a:fld>
            <a:endParaRPr lang="en-US"/>
          </a:p>
        </p:txBody>
      </p:sp>
      <p:sp>
        <p:nvSpPr>
          <p:cNvPr id="6" name="TextBox 5"/>
          <p:cNvSpPr txBox="1"/>
          <p:nvPr/>
        </p:nvSpPr>
        <p:spPr>
          <a:xfrm>
            <a:off x="609600" y="1524000"/>
            <a:ext cx="8153400" cy="1477328"/>
          </a:xfrm>
          <a:prstGeom prst="rect">
            <a:avLst/>
          </a:prstGeom>
          <a:solidFill>
            <a:schemeClr val="accent6">
              <a:lumMod val="40000"/>
              <a:lumOff val="6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&lt;</a:t>
            </a:r>
            <a:r>
              <a:rPr lang="en-US" dirty="0" err="1">
                <a:latin typeface="Courier New" pitchFamily="49" charset="0"/>
                <a:cs typeface="Courier New" pitchFamily="49" charset="0"/>
              </a:rPr>
              <a:t>ul</a:t>
            </a:r>
            <a:r>
              <a:rPr lang="en-US" dirty="0">
                <a:latin typeface="Courier New" pitchFamily="49" charset="0"/>
                <a:cs typeface="Courier New" pitchFamily="49" charset="0"/>
              </a:rPr>
              <a:t>&gt;</a:t>
            </a:r>
          </a:p>
          <a:p>
            <a:r>
              <a:rPr lang="en-US" dirty="0">
                <a:latin typeface="Courier New" pitchFamily="49" charset="0"/>
                <a:cs typeface="Courier New" pitchFamily="49" charset="0"/>
              </a:rPr>
              <a:t>&lt;li&gt;No shoes&lt;/li&gt;</a:t>
            </a:r>
          </a:p>
          <a:p>
            <a:r>
              <a:rPr lang="en-US" dirty="0">
                <a:latin typeface="Courier New" pitchFamily="49" charset="0"/>
                <a:cs typeface="Courier New" pitchFamily="49" charset="0"/>
              </a:rPr>
              <a:t>&lt;li&gt;No shirt&lt;/li&gt;</a:t>
            </a:r>
          </a:p>
          <a:p>
            <a:r>
              <a:rPr lang="en-US" dirty="0">
                <a:latin typeface="Courier New" pitchFamily="49" charset="0"/>
                <a:cs typeface="Courier New" pitchFamily="49" charset="0"/>
              </a:rPr>
              <a:t>&lt;li&gt;No problem!&lt;/li&gt;</a:t>
            </a:r>
          </a:p>
          <a:p>
            <a:r>
              <a:rPr lang="en-US" dirty="0">
                <a:latin typeface="Courier New" pitchFamily="49" charset="0"/>
                <a:cs typeface="Courier New" pitchFamily="49" charset="0"/>
              </a:rPr>
              <a:t>&lt;/</a:t>
            </a:r>
            <a:r>
              <a:rPr lang="en-US" dirty="0" err="1">
                <a:latin typeface="Courier New" pitchFamily="49" charset="0"/>
                <a:cs typeface="Courier New" pitchFamily="49" charset="0"/>
              </a:rPr>
              <a:t>ul</a:t>
            </a:r>
            <a:r>
              <a:rPr lang="en-US" dirty="0">
                <a:latin typeface="Courier New" pitchFamily="49" charset="0"/>
                <a:cs typeface="Courier New" pitchFamily="49" charset="0"/>
              </a:rPr>
              <a:t>&gt;								</a:t>
            </a:r>
            <a:r>
              <a:rPr lang="en-US" i="1" dirty="0">
                <a:solidFill>
                  <a:schemeClr val="tx1">
                    <a:lumMod val="50000"/>
                    <a:lumOff val="50000"/>
                  </a:schemeClr>
                </a:solidFill>
                <a:latin typeface="Consolas" pitchFamily="49" charset="0"/>
                <a:cs typeface="Consolas" pitchFamily="49" charset="0"/>
              </a:rPr>
              <a:t>HTML</a:t>
            </a:r>
          </a:p>
        </p:txBody>
      </p:sp>
      <p:sp>
        <p:nvSpPr>
          <p:cNvPr id="7" name="TextBox 6"/>
          <p:cNvSpPr txBox="1"/>
          <p:nvPr/>
        </p:nvSpPr>
        <p:spPr>
          <a:xfrm>
            <a:off x="609600" y="3163669"/>
            <a:ext cx="8153400" cy="1015663"/>
          </a:xfrm>
          <a:prstGeom prst="rect">
            <a:avLst/>
          </a:prstGeom>
          <a:noFill/>
          <a:ln w="19050">
            <a:solidFill>
              <a:schemeClr val="tx1"/>
            </a:solidFill>
          </a:ln>
        </p:spPr>
        <p:txBody>
          <a:bodyPr wrap="square" rtlCol="0">
            <a:spAutoFit/>
          </a:bodyPr>
          <a:lstStyle/>
          <a:p>
            <a:pPr marL="285750" indent="-285750">
              <a:buFont typeface="Arial" pitchFamily="34" charset="0"/>
              <a:buChar char="•"/>
            </a:pPr>
            <a:r>
              <a:rPr lang="en-US" sz="2000" dirty="0">
                <a:latin typeface="Times New Roman" pitchFamily="18" charset="0"/>
                <a:cs typeface="Times New Roman" pitchFamily="18" charset="0"/>
              </a:rPr>
              <a:t>No shoes</a:t>
            </a:r>
          </a:p>
          <a:p>
            <a:pPr marL="285750" indent="-285750">
              <a:buFont typeface="Arial" pitchFamily="34" charset="0"/>
              <a:buChar char="•"/>
            </a:pPr>
            <a:r>
              <a:rPr lang="en-US" sz="2000" dirty="0">
                <a:latin typeface="Times New Roman" pitchFamily="18" charset="0"/>
                <a:cs typeface="Times New Roman" pitchFamily="18" charset="0"/>
              </a:rPr>
              <a:t>No shirt</a:t>
            </a:r>
          </a:p>
          <a:p>
            <a:pPr marL="285750" indent="-285750">
              <a:buFont typeface="Arial" pitchFamily="34" charset="0"/>
              <a:buChar char="•"/>
            </a:pPr>
            <a:r>
              <a:rPr lang="en-US" sz="2000" dirty="0">
                <a:latin typeface="Times New Roman" pitchFamily="18" charset="0"/>
                <a:cs typeface="Times New Roman" pitchFamily="18" charset="0"/>
              </a:rPr>
              <a:t>No problem!</a:t>
            </a:r>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output</a:t>
            </a:r>
          </a:p>
        </p:txBody>
      </p:sp>
    </p:spTree>
    <p:extLst>
      <p:ext uri="{BB962C8B-B14F-4D97-AF65-F5344CB8AC3E}">
        <p14:creationId xmlns:p14="http://schemas.microsoft.com/office/powerpoint/2010/main" val="17704297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about unordered lists</a:t>
            </a:r>
          </a:p>
        </p:txBody>
      </p:sp>
      <p:sp>
        <p:nvSpPr>
          <p:cNvPr id="4" name="Footer Placeholder 3"/>
          <p:cNvSpPr>
            <a:spLocks noGrp="1"/>
          </p:cNvSpPr>
          <p:nvPr>
            <p:ph type="ftr" sz="quarter" idx="11"/>
          </p:nvPr>
        </p:nvSpPr>
        <p:spPr/>
        <p:txBody>
          <a:bodyPr/>
          <a:lstStyle/>
          <a:p>
            <a:r>
              <a:rPr lang="en-US" dirty="0"/>
              <a:t>COMS 210</a:t>
            </a:r>
          </a:p>
        </p:txBody>
      </p:sp>
      <p:sp>
        <p:nvSpPr>
          <p:cNvPr id="5" name="Slide Number Placeholder 4"/>
          <p:cNvSpPr>
            <a:spLocks noGrp="1"/>
          </p:cNvSpPr>
          <p:nvPr>
            <p:ph type="sldNum" sz="quarter" idx="12"/>
          </p:nvPr>
        </p:nvSpPr>
        <p:spPr/>
        <p:txBody>
          <a:bodyPr>
            <a:normAutofit fontScale="85000" lnSpcReduction="20000"/>
          </a:bodyPr>
          <a:lstStyle/>
          <a:p>
            <a:fld id="{CC76F15A-3445-4ED0-A4DF-DE4BBF06AE1A}" type="slidenum">
              <a:rPr lang="en-US" smtClean="0"/>
              <a:t>26</a:t>
            </a:fld>
            <a:endParaRPr lang="en-US"/>
          </a:p>
        </p:txBody>
      </p:sp>
      <p:sp>
        <p:nvSpPr>
          <p:cNvPr id="6" name="TextBox 5"/>
          <p:cNvSpPr txBox="1"/>
          <p:nvPr/>
        </p:nvSpPr>
        <p:spPr>
          <a:xfrm>
            <a:off x="609600" y="1524000"/>
            <a:ext cx="8153400" cy="4801314"/>
          </a:xfrm>
          <a:prstGeom prst="rect">
            <a:avLst/>
          </a:prstGeom>
          <a:solidFill>
            <a:schemeClr val="accent6">
              <a:lumMod val="40000"/>
              <a:lumOff val="6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&lt;</a:t>
            </a:r>
            <a:r>
              <a:rPr lang="en-US" dirty="0" err="1">
                <a:latin typeface="Courier New" pitchFamily="49" charset="0"/>
                <a:cs typeface="Courier New" pitchFamily="49" charset="0"/>
              </a:rPr>
              <a:t>ul</a:t>
            </a:r>
            <a:r>
              <a:rPr lang="en-US" dirty="0">
                <a:latin typeface="Courier New" pitchFamily="49" charset="0"/>
                <a:cs typeface="Courier New" pitchFamily="49" charset="0"/>
              </a:rPr>
              <a:t>&gt;</a:t>
            </a:r>
          </a:p>
          <a:p>
            <a:r>
              <a:rPr lang="en-US" dirty="0">
                <a:latin typeface="Courier New" pitchFamily="49" charset="0"/>
                <a:cs typeface="Courier New" pitchFamily="49" charset="0"/>
              </a:rPr>
              <a:t>&lt;li&gt;Clive Cussler characters:</a:t>
            </a:r>
          </a:p>
          <a:p>
            <a:r>
              <a:rPr lang="en-US" dirty="0">
                <a:latin typeface="Courier New" pitchFamily="49" charset="0"/>
                <a:cs typeface="Courier New" pitchFamily="49" charset="0"/>
              </a:rPr>
              <a:t>&lt;</a:t>
            </a:r>
            <a:r>
              <a:rPr lang="en-US" dirty="0" err="1">
                <a:latin typeface="Courier New" pitchFamily="49" charset="0"/>
                <a:cs typeface="Courier New" pitchFamily="49" charset="0"/>
              </a:rPr>
              <a:t>ul</a:t>
            </a:r>
            <a:r>
              <a:rPr lang="en-US" dirty="0">
                <a:latin typeface="Courier New" pitchFamily="49" charset="0"/>
                <a:cs typeface="Courier New" pitchFamily="49" charset="0"/>
              </a:rPr>
              <a:t>&gt;</a:t>
            </a:r>
          </a:p>
          <a:p>
            <a:r>
              <a:rPr lang="en-US" dirty="0">
                <a:latin typeface="Courier New" pitchFamily="49" charset="0"/>
                <a:cs typeface="Courier New" pitchFamily="49" charset="0"/>
              </a:rPr>
              <a:t>&lt;li&gt;Dirk Pitt&lt;/li&gt;</a:t>
            </a:r>
          </a:p>
          <a:p>
            <a:r>
              <a:rPr lang="en-US" dirty="0">
                <a:latin typeface="Courier New" pitchFamily="49" charset="0"/>
                <a:cs typeface="Courier New" pitchFamily="49" charset="0"/>
              </a:rPr>
              <a:t>&lt;li&gt;Al </a:t>
            </a:r>
            <a:r>
              <a:rPr lang="en-US" dirty="0" err="1">
                <a:latin typeface="Courier New" pitchFamily="49" charset="0"/>
                <a:cs typeface="Courier New" pitchFamily="49" charset="0"/>
              </a:rPr>
              <a:t>Giordino</a:t>
            </a:r>
            <a:r>
              <a:rPr lang="en-US" dirty="0">
                <a:latin typeface="Courier New" pitchFamily="49" charset="0"/>
                <a:cs typeface="Courier New" pitchFamily="49" charset="0"/>
              </a:rPr>
              <a:t>&lt;/li&gt;</a:t>
            </a:r>
          </a:p>
          <a:p>
            <a:r>
              <a:rPr lang="en-US" dirty="0">
                <a:latin typeface="Courier New" pitchFamily="49" charset="0"/>
                <a:cs typeface="Courier New" pitchFamily="49" charset="0"/>
              </a:rPr>
              <a:t>&lt;li&gt;Admiral </a:t>
            </a:r>
            <a:r>
              <a:rPr lang="en-US" dirty="0" err="1">
                <a:latin typeface="Courier New" pitchFamily="49" charset="0"/>
                <a:cs typeface="Courier New" pitchFamily="49" charset="0"/>
              </a:rPr>
              <a:t>Sanddecker</a:t>
            </a:r>
            <a:r>
              <a:rPr lang="en-US" dirty="0">
                <a:latin typeface="Courier New" pitchFamily="49" charset="0"/>
                <a:cs typeface="Courier New" pitchFamily="49" charset="0"/>
              </a:rPr>
              <a:t>&lt;/li&gt;</a:t>
            </a:r>
          </a:p>
          <a:p>
            <a:r>
              <a:rPr lang="en-US" dirty="0">
                <a:latin typeface="Courier New" pitchFamily="49" charset="0"/>
                <a:cs typeface="Courier New" pitchFamily="49" charset="0"/>
              </a:rPr>
              <a:t>&lt;/</a:t>
            </a:r>
            <a:r>
              <a:rPr lang="en-US" dirty="0" err="1">
                <a:latin typeface="Courier New" pitchFamily="49" charset="0"/>
                <a:cs typeface="Courier New" pitchFamily="49" charset="0"/>
              </a:rPr>
              <a:t>ul</a:t>
            </a:r>
            <a:r>
              <a:rPr lang="en-US" dirty="0">
                <a:latin typeface="Courier New" pitchFamily="49" charset="0"/>
                <a:cs typeface="Courier New" pitchFamily="49" charset="0"/>
              </a:rPr>
              <a:t>&gt;</a:t>
            </a:r>
          </a:p>
          <a:p>
            <a:r>
              <a:rPr lang="en-US" dirty="0">
                <a:latin typeface="Courier New" pitchFamily="49" charset="0"/>
                <a:cs typeface="Courier New" pitchFamily="49" charset="0"/>
              </a:rPr>
              <a:t>&lt;/li&gt;</a:t>
            </a:r>
          </a:p>
          <a:p>
            <a:r>
              <a:rPr lang="en-US" dirty="0">
                <a:latin typeface="Courier New" pitchFamily="49" charset="0"/>
                <a:cs typeface="Courier New" pitchFamily="49" charset="0"/>
              </a:rPr>
              <a:t>&lt;li&gt;</a:t>
            </a:r>
            <a:r>
              <a:rPr lang="en-US" dirty="0" err="1">
                <a:latin typeface="Courier New" pitchFamily="49" charset="0"/>
                <a:cs typeface="Courier New" pitchFamily="49" charset="0"/>
              </a:rPr>
              <a:t>StarGate</a:t>
            </a:r>
            <a:r>
              <a:rPr lang="en-US" dirty="0">
                <a:latin typeface="Courier New" pitchFamily="49" charset="0"/>
                <a:cs typeface="Courier New" pitchFamily="49" charset="0"/>
              </a:rPr>
              <a:t> SG-1 characters:</a:t>
            </a:r>
          </a:p>
          <a:p>
            <a:r>
              <a:rPr lang="en-US" dirty="0">
                <a:latin typeface="Courier New" pitchFamily="49" charset="0"/>
                <a:cs typeface="Courier New" pitchFamily="49" charset="0"/>
              </a:rPr>
              <a:t>&lt;</a:t>
            </a:r>
            <a:r>
              <a:rPr lang="en-US" dirty="0" err="1">
                <a:latin typeface="Courier New" pitchFamily="49" charset="0"/>
                <a:cs typeface="Courier New" pitchFamily="49" charset="0"/>
              </a:rPr>
              <a:t>ul</a:t>
            </a:r>
            <a:r>
              <a:rPr lang="en-US" dirty="0">
                <a:latin typeface="Courier New" pitchFamily="49" charset="0"/>
                <a:cs typeface="Courier New" pitchFamily="49" charset="0"/>
              </a:rPr>
              <a:t>&gt;</a:t>
            </a:r>
          </a:p>
          <a:p>
            <a:r>
              <a:rPr lang="en-US" dirty="0">
                <a:latin typeface="Courier New" pitchFamily="49" charset="0"/>
                <a:cs typeface="Courier New" pitchFamily="49" charset="0"/>
              </a:rPr>
              <a:t>&lt;li&gt;Colonel Jack O’Neill&lt;/li&gt;</a:t>
            </a:r>
          </a:p>
          <a:p>
            <a:r>
              <a:rPr lang="en-US" dirty="0">
                <a:latin typeface="Courier New" pitchFamily="49" charset="0"/>
                <a:cs typeface="Courier New" pitchFamily="49" charset="0"/>
              </a:rPr>
              <a:t>&lt;li&gt;Major Samantha Carter&lt;/li&gt;</a:t>
            </a:r>
          </a:p>
          <a:p>
            <a:r>
              <a:rPr lang="en-US" dirty="0">
                <a:latin typeface="Courier New" pitchFamily="49" charset="0"/>
                <a:cs typeface="Courier New" pitchFamily="49" charset="0"/>
              </a:rPr>
              <a:t>&lt;li&gt;</a:t>
            </a:r>
            <a:r>
              <a:rPr lang="en-US" dirty="0" err="1">
                <a:latin typeface="Courier New" pitchFamily="49" charset="0"/>
                <a:cs typeface="Courier New" pitchFamily="49" charset="0"/>
              </a:rPr>
              <a:t>Teal’c</a:t>
            </a:r>
            <a:r>
              <a:rPr lang="en-US" dirty="0">
                <a:latin typeface="Courier New" pitchFamily="49" charset="0"/>
                <a:cs typeface="Courier New" pitchFamily="49" charset="0"/>
              </a:rPr>
              <a:t>&lt;/li&gt;</a:t>
            </a:r>
          </a:p>
          <a:p>
            <a:r>
              <a:rPr lang="en-US" dirty="0">
                <a:latin typeface="Courier New" pitchFamily="49" charset="0"/>
                <a:cs typeface="Courier New" pitchFamily="49" charset="0"/>
              </a:rPr>
              <a:t>&lt;li&gt;Dr. Daniel Jackson&lt;/li&gt;</a:t>
            </a:r>
          </a:p>
          <a:p>
            <a:r>
              <a:rPr lang="en-US" dirty="0">
                <a:latin typeface="Courier New" pitchFamily="49" charset="0"/>
                <a:cs typeface="Courier New" pitchFamily="49" charset="0"/>
              </a:rPr>
              <a:t>&lt;/</a:t>
            </a:r>
            <a:r>
              <a:rPr lang="en-US" dirty="0" err="1">
                <a:latin typeface="Courier New" pitchFamily="49" charset="0"/>
                <a:cs typeface="Courier New" pitchFamily="49" charset="0"/>
              </a:rPr>
              <a:t>ul</a:t>
            </a:r>
            <a:r>
              <a:rPr lang="en-US" dirty="0">
                <a:latin typeface="Courier New" pitchFamily="49" charset="0"/>
                <a:cs typeface="Courier New" pitchFamily="49" charset="0"/>
              </a:rPr>
              <a:t>&gt;</a:t>
            </a:r>
          </a:p>
          <a:p>
            <a:r>
              <a:rPr lang="en-US" dirty="0">
                <a:latin typeface="Courier New" pitchFamily="49" charset="0"/>
                <a:cs typeface="Courier New" pitchFamily="49" charset="0"/>
              </a:rPr>
              <a:t>&lt;/li&gt;</a:t>
            </a:r>
          </a:p>
          <a:p>
            <a:r>
              <a:rPr lang="en-US" dirty="0">
                <a:latin typeface="Courier New" pitchFamily="49" charset="0"/>
                <a:cs typeface="Courier New" pitchFamily="49" charset="0"/>
              </a:rPr>
              <a:t>&lt;/</a:t>
            </a:r>
            <a:r>
              <a:rPr lang="en-US" dirty="0" err="1">
                <a:latin typeface="Courier New" pitchFamily="49" charset="0"/>
                <a:cs typeface="Courier New" pitchFamily="49" charset="0"/>
              </a:rPr>
              <a:t>ul</a:t>
            </a:r>
            <a:r>
              <a:rPr lang="en-US" dirty="0">
                <a:latin typeface="Courier New" pitchFamily="49" charset="0"/>
                <a:cs typeface="Courier New" pitchFamily="49" charset="0"/>
              </a:rPr>
              <a:t>&gt;							</a:t>
            </a:r>
            <a:r>
              <a:rPr lang="en-US" i="1" dirty="0">
                <a:solidFill>
                  <a:schemeClr val="tx1">
                    <a:lumMod val="50000"/>
                    <a:lumOff val="50000"/>
                  </a:schemeClr>
                </a:solidFill>
                <a:latin typeface="Consolas" pitchFamily="49" charset="0"/>
                <a:cs typeface="Consolas" pitchFamily="49" charset="0"/>
              </a:rPr>
              <a:t>HTML</a:t>
            </a:r>
          </a:p>
        </p:txBody>
      </p:sp>
    </p:spTree>
    <p:extLst>
      <p:ext uri="{BB962C8B-B14F-4D97-AF65-F5344CB8AC3E}">
        <p14:creationId xmlns:p14="http://schemas.microsoft.com/office/powerpoint/2010/main" val="8066841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about unordered lists (cont.)</a:t>
            </a:r>
          </a:p>
        </p:txBody>
      </p:sp>
      <p:sp>
        <p:nvSpPr>
          <p:cNvPr id="4" name="Footer Placeholder 3"/>
          <p:cNvSpPr>
            <a:spLocks noGrp="1"/>
          </p:cNvSpPr>
          <p:nvPr>
            <p:ph type="ftr" sz="quarter" idx="11"/>
          </p:nvPr>
        </p:nvSpPr>
        <p:spPr/>
        <p:txBody>
          <a:bodyPr/>
          <a:lstStyle/>
          <a:p>
            <a:r>
              <a:rPr lang="en-US" dirty="0"/>
              <a:t>COMS 210</a:t>
            </a:r>
          </a:p>
        </p:txBody>
      </p:sp>
      <p:sp>
        <p:nvSpPr>
          <p:cNvPr id="5" name="Slide Number Placeholder 4"/>
          <p:cNvSpPr>
            <a:spLocks noGrp="1"/>
          </p:cNvSpPr>
          <p:nvPr>
            <p:ph type="sldNum" sz="quarter" idx="12"/>
          </p:nvPr>
        </p:nvSpPr>
        <p:spPr/>
        <p:txBody>
          <a:bodyPr>
            <a:normAutofit fontScale="85000" lnSpcReduction="20000"/>
          </a:bodyPr>
          <a:lstStyle/>
          <a:p>
            <a:fld id="{CC76F15A-3445-4ED0-A4DF-DE4BBF06AE1A}" type="slidenum">
              <a:rPr lang="en-US" smtClean="0"/>
              <a:t>27</a:t>
            </a:fld>
            <a:endParaRPr lang="en-US"/>
          </a:p>
        </p:txBody>
      </p:sp>
      <p:sp>
        <p:nvSpPr>
          <p:cNvPr id="6" name="TextBox 5"/>
          <p:cNvSpPr txBox="1"/>
          <p:nvPr/>
        </p:nvSpPr>
        <p:spPr>
          <a:xfrm>
            <a:off x="609600" y="1524000"/>
            <a:ext cx="8153400" cy="3724096"/>
          </a:xfrm>
          <a:prstGeom prst="rect">
            <a:avLst/>
          </a:prstGeom>
          <a:noFill/>
          <a:ln w="19050">
            <a:solidFill>
              <a:schemeClr val="tx1"/>
            </a:solidFill>
          </a:ln>
        </p:spPr>
        <p:txBody>
          <a:bodyPr wrap="square" rtlCol="0">
            <a:spAutoFit/>
          </a:bodyPr>
          <a:lstStyle/>
          <a:p>
            <a:pPr marL="285750" indent="-285750">
              <a:buFont typeface="Arial" pitchFamily="34" charset="0"/>
              <a:buChar char="•"/>
            </a:pPr>
            <a:r>
              <a:rPr lang="en-US" sz="2400" dirty="0">
                <a:latin typeface="Times New Roman" pitchFamily="18" charset="0"/>
                <a:cs typeface="Times New Roman" pitchFamily="18" charset="0"/>
              </a:rPr>
              <a:t>Clive Cussler characters:</a:t>
            </a:r>
          </a:p>
          <a:p>
            <a:pPr marL="742950" lvl="1" indent="-285750">
              <a:buFont typeface="Arial" pitchFamily="34" charset="0"/>
              <a:buChar char="•"/>
            </a:pPr>
            <a:r>
              <a:rPr lang="en-US" sz="2400" dirty="0">
                <a:latin typeface="Times New Roman" pitchFamily="18" charset="0"/>
                <a:cs typeface="Times New Roman" pitchFamily="18" charset="0"/>
              </a:rPr>
              <a:t>Dirk Pitt</a:t>
            </a:r>
          </a:p>
          <a:p>
            <a:pPr marL="742950" lvl="1" indent="-285750">
              <a:buFont typeface="Arial" pitchFamily="34" charset="0"/>
              <a:buChar char="•"/>
            </a:pPr>
            <a:r>
              <a:rPr lang="en-US" sz="2400" dirty="0">
                <a:latin typeface="Times New Roman" pitchFamily="18" charset="0"/>
                <a:cs typeface="Times New Roman" pitchFamily="18" charset="0"/>
              </a:rPr>
              <a:t>Al </a:t>
            </a:r>
            <a:r>
              <a:rPr lang="en-US" sz="2400" dirty="0" err="1">
                <a:latin typeface="Times New Roman" pitchFamily="18" charset="0"/>
                <a:cs typeface="Times New Roman" pitchFamily="18" charset="0"/>
              </a:rPr>
              <a:t>Giordino</a:t>
            </a:r>
            <a:endParaRPr lang="en-US" sz="2400" dirty="0">
              <a:latin typeface="Times New Roman" pitchFamily="18" charset="0"/>
              <a:cs typeface="Times New Roman" pitchFamily="18" charset="0"/>
            </a:endParaRPr>
          </a:p>
          <a:p>
            <a:pPr marL="742950" lvl="1" indent="-285750">
              <a:buFont typeface="Arial" pitchFamily="34" charset="0"/>
              <a:buChar char="•"/>
            </a:pPr>
            <a:r>
              <a:rPr lang="en-US" sz="2400" dirty="0">
                <a:latin typeface="Times New Roman" pitchFamily="18" charset="0"/>
                <a:cs typeface="Times New Roman" pitchFamily="18" charset="0"/>
              </a:rPr>
              <a:t>Admiral </a:t>
            </a:r>
            <a:r>
              <a:rPr lang="en-US" sz="2400" dirty="0" err="1">
                <a:latin typeface="Times New Roman" pitchFamily="18" charset="0"/>
                <a:cs typeface="Times New Roman" pitchFamily="18" charset="0"/>
              </a:rPr>
              <a:t>Sanddecker</a:t>
            </a:r>
            <a:endParaRPr lang="en-US" sz="2400" dirty="0">
              <a:latin typeface="Times New Roman" pitchFamily="18" charset="0"/>
              <a:cs typeface="Times New Roman" pitchFamily="18" charset="0"/>
            </a:endParaRPr>
          </a:p>
          <a:p>
            <a:pPr marL="285750" indent="-285750">
              <a:buFont typeface="Arial" pitchFamily="34" charset="0"/>
              <a:buChar char="•"/>
            </a:pPr>
            <a:r>
              <a:rPr lang="en-US" sz="2400" dirty="0" err="1">
                <a:latin typeface="Times New Roman" pitchFamily="18" charset="0"/>
                <a:cs typeface="Times New Roman" pitchFamily="18" charset="0"/>
              </a:rPr>
              <a:t>StarGate</a:t>
            </a:r>
            <a:r>
              <a:rPr lang="en-US" sz="2400" dirty="0">
                <a:latin typeface="Times New Roman" pitchFamily="18" charset="0"/>
                <a:cs typeface="Times New Roman" pitchFamily="18" charset="0"/>
              </a:rPr>
              <a:t> SG-1 characters:</a:t>
            </a:r>
          </a:p>
          <a:p>
            <a:pPr marL="742950" lvl="1" indent="-285750">
              <a:buFont typeface="Arial" pitchFamily="34" charset="0"/>
              <a:buChar char="•"/>
            </a:pPr>
            <a:r>
              <a:rPr lang="en-US" sz="2400" dirty="0">
                <a:latin typeface="Times New Roman" pitchFamily="18" charset="0"/>
                <a:cs typeface="Times New Roman" pitchFamily="18" charset="0"/>
              </a:rPr>
              <a:t>Colonel Jack O’Neill</a:t>
            </a:r>
          </a:p>
          <a:p>
            <a:pPr marL="742950" lvl="1" indent="-285750">
              <a:buFont typeface="Arial" pitchFamily="34" charset="0"/>
              <a:buChar char="•"/>
            </a:pPr>
            <a:r>
              <a:rPr lang="en-US" sz="2400" dirty="0">
                <a:latin typeface="Times New Roman" pitchFamily="18" charset="0"/>
                <a:cs typeface="Times New Roman" pitchFamily="18" charset="0"/>
              </a:rPr>
              <a:t>Major Samantha Carter</a:t>
            </a:r>
          </a:p>
          <a:p>
            <a:pPr marL="742950" lvl="1" indent="-285750">
              <a:buFont typeface="Arial" pitchFamily="34" charset="0"/>
              <a:buChar char="•"/>
            </a:pPr>
            <a:r>
              <a:rPr lang="en-US" sz="2400" dirty="0" err="1">
                <a:latin typeface="Times New Roman" pitchFamily="18" charset="0"/>
                <a:cs typeface="Times New Roman" pitchFamily="18" charset="0"/>
              </a:rPr>
              <a:t>Teal’c</a:t>
            </a:r>
            <a:endParaRPr lang="en-US" sz="2400" dirty="0">
              <a:latin typeface="Times New Roman" pitchFamily="18" charset="0"/>
              <a:cs typeface="Times New Roman" pitchFamily="18" charset="0"/>
            </a:endParaRPr>
          </a:p>
          <a:p>
            <a:pPr marL="742950" lvl="1" indent="-285750">
              <a:buFont typeface="Arial" pitchFamily="34" charset="0"/>
              <a:buChar char="•"/>
            </a:pPr>
            <a:r>
              <a:rPr lang="en-US" sz="2400" dirty="0">
                <a:latin typeface="Times New Roman" pitchFamily="18" charset="0"/>
                <a:cs typeface="Times New Roman" pitchFamily="18" charset="0"/>
              </a:rPr>
              <a:t>Dr. Daniel Jackson</a:t>
            </a:r>
          </a:p>
          <a:p>
            <a:r>
              <a:rPr lang="en-US" sz="2000" dirty="0">
                <a:latin typeface="Courier New" pitchFamily="49" charset="0"/>
                <a:cs typeface="Courier New" pitchFamily="49" charset="0"/>
              </a:rPr>
              <a:t>					  	     </a:t>
            </a:r>
            <a:r>
              <a:rPr lang="en-US" sz="2000" i="1" dirty="0">
                <a:solidFill>
                  <a:schemeClr val="tx1">
                    <a:lumMod val="50000"/>
                    <a:lumOff val="50000"/>
                  </a:schemeClr>
                </a:solidFill>
                <a:latin typeface="Consolas" pitchFamily="49" charset="0"/>
                <a:cs typeface="Consolas" pitchFamily="49" charset="0"/>
              </a:rPr>
              <a:t>output</a:t>
            </a:r>
          </a:p>
        </p:txBody>
      </p:sp>
    </p:spTree>
    <p:extLst>
      <p:ext uri="{BB962C8B-B14F-4D97-AF65-F5344CB8AC3E}">
        <p14:creationId xmlns:p14="http://schemas.microsoft.com/office/powerpoint/2010/main" val="38128855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Ordered list &lt;</a:t>
            </a:r>
            <a:r>
              <a:rPr lang="en-US" dirty="0" err="1"/>
              <a:t>ol</a:t>
            </a:r>
            <a:r>
              <a:rPr lang="en-US" dirty="0"/>
              <a:t>&gt;</a:t>
            </a:r>
          </a:p>
        </p:txBody>
      </p:sp>
      <p:sp>
        <p:nvSpPr>
          <p:cNvPr id="3" name="Content Placeholder 2"/>
          <p:cNvSpPr>
            <a:spLocks noGrp="1"/>
          </p:cNvSpPr>
          <p:nvPr>
            <p:ph sz="quarter" idx="1"/>
          </p:nvPr>
        </p:nvSpPr>
        <p:spPr>
          <a:xfrm>
            <a:off x="612648" y="4876800"/>
            <a:ext cx="8153400" cy="1600200"/>
          </a:xfrm>
        </p:spPr>
        <p:txBody>
          <a:bodyPr/>
          <a:lstStyle/>
          <a:p>
            <a:r>
              <a:rPr lang="en-US" b="1" dirty="0" err="1"/>
              <a:t>ol</a:t>
            </a:r>
            <a:r>
              <a:rPr lang="en-US" dirty="0"/>
              <a:t> represents a numbered list of items</a:t>
            </a:r>
          </a:p>
          <a:p>
            <a:r>
              <a:rPr lang="en-US" dirty="0"/>
              <a:t>we can make lists with letters or Roman numerals using CSS (later)</a:t>
            </a:r>
          </a:p>
        </p:txBody>
      </p:sp>
      <p:sp>
        <p:nvSpPr>
          <p:cNvPr id="4" name="Footer Placeholder 3"/>
          <p:cNvSpPr>
            <a:spLocks noGrp="1"/>
          </p:cNvSpPr>
          <p:nvPr>
            <p:ph type="ftr" sz="quarter" idx="11"/>
          </p:nvPr>
        </p:nvSpPr>
        <p:spPr/>
        <p:txBody>
          <a:bodyPr/>
          <a:lstStyle/>
          <a:p>
            <a:r>
              <a:rPr lang="en-US" dirty="0"/>
              <a:t>COMS 210</a:t>
            </a:r>
          </a:p>
        </p:txBody>
      </p:sp>
      <p:sp>
        <p:nvSpPr>
          <p:cNvPr id="5" name="Slide Number Placeholder 4"/>
          <p:cNvSpPr>
            <a:spLocks noGrp="1"/>
          </p:cNvSpPr>
          <p:nvPr>
            <p:ph type="sldNum" sz="quarter" idx="12"/>
          </p:nvPr>
        </p:nvSpPr>
        <p:spPr/>
        <p:txBody>
          <a:bodyPr>
            <a:normAutofit fontScale="85000" lnSpcReduction="20000"/>
          </a:bodyPr>
          <a:lstStyle/>
          <a:p>
            <a:fld id="{CC76F15A-3445-4ED0-A4DF-DE4BBF06AE1A}" type="slidenum">
              <a:rPr lang="en-US" smtClean="0"/>
              <a:t>28</a:t>
            </a:fld>
            <a:endParaRPr lang="en-US"/>
          </a:p>
        </p:txBody>
      </p:sp>
      <p:sp>
        <p:nvSpPr>
          <p:cNvPr id="6" name="TextBox 5"/>
          <p:cNvSpPr txBox="1"/>
          <p:nvPr/>
        </p:nvSpPr>
        <p:spPr>
          <a:xfrm>
            <a:off x="609600" y="1524000"/>
            <a:ext cx="8153400" cy="1754326"/>
          </a:xfrm>
          <a:prstGeom prst="rect">
            <a:avLst/>
          </a:prstGeom>
          <a:solidFill>
            <a:schemeClr val="accent6">
              <a:lumMod val="40000"/>
              <a:lumOff val="6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&lt;p&gt;Microsoft business model:&lt;/p&gt;</a:t>
            </a:r>
          </a:p>
          <a:p>
            <a:r>
              <a:rPr lang="en-US" dirty="0">
                <a:latin typeface="Courier New" pitchFamily="49" charset="0"/>
                <a:cs typeface="Courier New" pitchFamily="49" charset="0"/>
              </a:rPr>
              <a:t>&lt;</a:t>
            </a:r>
            <a:r>
              <a:rPr lang="en-US" dirty="0" err="1">
                <a:latin typeface="Courier New" pitchFamily="49" charset="0"/>
                <a:cs typeface="Courier New" pitchFamily="49" charset="0"/>
              </a:rPr>
              <a:t>ol</a:t>
            </a:r>
            <a:r>
              <a:rPr lang="en-US" dirty="0">
                <a:latin typeface="Courier New" pitchFamily="49" charset="0"/>
                <a:cs typeface="Courier New" pitchFamily="49" charset="0"/>
              </a:rPr>
              <a:t>&gt;</a:t>
            </a:r>
          </a:p>
          <a:p>
            <a:r>
              <a:rPr lang="en-US" dirty="0">
                <a:latin typeface="Courier New" pitchFamily="49" charset="0"/>
                <a:cs typeface="Courier New" pitchFamily="49" charset="0"/>
              </a:rPr>
              <a:t>&lt;li&gt;Microsoft Cloud&lt;/li&gt;</a:t>
            </a:r>
          </a:p>
          <a:p>
            <a:r>
              <a:rPr lang="en-US" dirty="0">
                <a:latin typeface="Courier New" pitchFamily="49" charset="0"/>
                <a:cs typeface="Courier New" pitchFamily="49" charset="0"/>
              </a:rPr>
              <a:t>&lt;li&gt;Windows &amp; Office&lt;/li&gt;</a:t>
            </a:r>
          </a:p>
          <a:p>
            <a:r>
              <a:rPr lang="en-US" dirty="0">
                <a:latin typeface="Courier New" pitchFamily="49" charset="0"/>
                <a:cs typeface="Courier New" pitchFamily="49" charset="0"/>
              </a:rPr>
              <a:t>&lt;li&gt;Gaming Xbox&lt;/li&gt;</a:t>
            </a:r>
          </a:p>
          <a:p>
            <a:r>
              <a:rPr lang="en-US" dirty="0">
                <a:latin typeface="Courier New" pitchFamily="49" charset="0"/>
                <a:cs typeface="Courier New" pitchFamily="49" charset="0"/>
              </a:rPr>
              <a:t>&lt;/</a:t>
            </a:r>
            <a:r>
              <a:rPr lang="en-US" dirty="0" err="1">
                <a:latin typeface="Courier New" pitchFamily="49" charset="0"/>
                <a:cs typeface="Courier New" pitchFamily="49" charset="0"/>
              </a:rPr>
              <a:t>ol</a:t>
            </a:r>
            <a:r>
              <a:rPr lang="en-US" dirty="0">
                <a:latin typeface="Courier New" pitchFamily="49" charset="0"/>
                <a:cs typeface="Courier New" pitchFamily="49" charset="0"/>
              </a:rPr>
              <a:t>&gt;							       </a:t>
            </a:r>
            <a:r>
              <a:rPr lang="en-US" i="1" dirty="0">
                <a:solidFill>
                  <a:schemeClr val="tx1">
                    <a:lumMod val="50000"/>
                    <a:lumOff val="50000"/>
                  </a:schemeClr>
                </a:solidFill>
                <a:latin typeface="Consolas" pitchFamily="49" charset="0"/>
                <a:cs typeface="Consolas" pitchFamily="49" charset="0"/>
              </a:rPr>
              <a:t>HTML</a:t>
            </a:r>
          </a:p>
        </p:txBody>
      </p:sp>
      <p:sp>
        <p:nvSpPr>
          <p:cNvPr id="7" name="TextBox 6"/>
          <p:cNvSpPr txBox="1"/>
          <p:nvPr/>
        </p:nvSpPr>
        <p:spPr>
          <a:xfrm>
            <a:off x="609600" y="3403937"/>
            <a:ext cx="8153400" cy="1323439"/>
          </a:xfrm>
          <a:prstGeom prst="rect">
            <a:avLst/>
          </a:prstGeom>
          <a:noFill/>
          <a:ln w="19050">
            <a:solidFill>
              <a:schemeClr val="tx1"/>
            </a:solidFill>
          </a:ln>
        </p:spPr>
        <p:txBody>
          <a:bodyPr wrap="square" rtlCol="0">
            <a:spAutoFit/>
          </a:bodyPr>
          <a:lstStyle/>
          <a:p>
            <a:r>
              <a:rPr lang="en-US" sz="2000" dirty="0">
                <a:latin typeface="Times New Roman" pitchFamily="18" charset="0"/>
                <a:cs typeface="Times New Roman" pitchFamily="18" charset="0"/>
              </a:rPr>
              <a:t>Microsoft business model:</a:t>
            </a:r>
          </a:p>
          <a:p>
            <a:pPr marL="342900" indent="-342900">
              <a:buFont typeface="+mj-lt"/>
              <a:buAutoNum type="arabicPeriod"/>
            </a:pPr>
            <a:r>
              <a:rPr lang="en-US" sz="2000" dirty="0">
                <a:latin typeface="Times New Roman" pitchFamily="18" charset="0"/>
                <a:cs typeface="Times New Roman" pitchFamily="18" charset="0"/>
              </a:rPr>
              <a:t>Microsoft Cloud</a:t>
            </a:r>
          </a:p>
          <a:p>
            <a:pPr marL="342900" indent="-342900">
              <a:buFont typeface="+mj-lt"/>
              <a:buAutoNum type="arabicPeriod"/>
            </a:pPr>
            <a:r>
              <a:rPr lang="en-US" sz="2000" dirty="0">
                <a:latin typeface="Times New Roman" pitchFamily="18" charset="0"/>
                <a:cs typeface="Times New Roman" pitchFamily="18" charset="0"/>
              </a:rPr>
              <a:t>Windows &amp; Office</a:t>
            </a:r>
          </a:p>
          <a:p>
            <a:pPr marL="342900" indent="-342900">
              <a:buFont typeface="+mj-lt"/>
              <a:buAutoNum type="arabicPeriod"/>
            </a:pPr>
            <a:r>
              <a:rPr lang="en-US" sz="2000" dirty="0">
                <a:latin typeface="Times New Roman" pitchFamily="18" charset="0"/>
                <a:cs typeface="Times New Roman" pitchFamily="18" charset="0"/>
              </a:rPr>
              <a:t>Gaming Xbox	</a:t>
            </a:r>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output</a:t>
            </a:r>
          </a:p>
        </p:txBody>
      </p:sp>
    </p:spTree>
    <p:extLst>
      <p:ext uri="{BB962C8B-B14F-4D97-AF65-F5344CB8AC3E}">
        <p14:creationId xmlns:p14="http://schemas.microsoft.com/office/powerpoint/2010/main" val="24271526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error: Not closing a list</a:t>
            </a:r>
          </a:p>
        </p:txBody>
      </p:sp>
      <p:sp>
        <p:nvSpPr>
          <p:cNvPr id="3" name="Content Placeholder 2"/>
          <p:cNvSpPr>
            <a:spLocks noGrp="1"/>
          </p:cNvSpPr>
          <p:nvPr>
            <p:ph sz="quarter" idx="1"/>
          </p:nvPr>
        </p:nvSpPr>
        <p:spPr>
          <a:xfrm>
            <a:off x="612648" y="5181600"/>
            <a:ext cx="8153400" cy="1600200"/>
          </a:xfrm>
        </p:spPr>
        <p:txBody>
          <a:bodyPr/>
          <a:lstStyle/>
          <a:p>
            <a:r>
              <a:rPr lang="en-US" dirty="0"/>
              <a:t>If you leave a list open, subsequent contents will be indented</a:t>
            </a:r>
          </a:p>
        </p:txBody>
      </p:sp>
      <p:sp>
        <p:nvSpPr>
          <p:cNvPr id="4" name="Footer Placeholder 3"/>
          <p:cNvSpPr>
            <a:spLocks noGrp="1"/>
          </p:cNvSpPr>
          <p:nvPr>
            <p:ph type="ftr" sz="quarter" idx="11"/>
          </p:nvPr>
        </p:nvSpPr>
        <p:spPr/>
        <p:txBody>
          <a:bodyPr/>
          <a:lstStyle/>
          <a:p>
            <a:r>
              <a:rPr lang="en-US" dirty="0"/>
              <a:t>COMS 210</a:t>
            </a:r>
          </a:p>
        </p:txBody>
      </p:sp>
      <p:sp>
        <p:nvSpPr>
          <p:cNvPr id="5" name="Slide Number Placeholder 4"/>
          <p:cNvSpPr>
            <a:spLocks noGrp="1"/>
          </p:cNvSpPr>
          <p:nvPr>
            <p:ph type="sldNum" sz="quarter" idx="12"/>
          </p:nvPr>
        </p:nvSpPr>
        <p:spPr/>
        <p:txBody>
          <a:bodyPr>
            <a:normAutofit fontScale="85000" lnSpcReduction="20000"/>
          </a:bodyPr>
          <a:lstStyle/>
          <a:p>
            <a:fld id="{CC76F15A-3445-4ED0-A4DF-DE4BBF06AE1A}" type="slidenum">
              <a:rPr lang="en-US" smtClean="0"/>
              <a:t>29</a:t>
            </a:fld>
            <a:endParaRPr lang="en-US"/>
          </a:p>
        </p:txBody>
      </p:sp>
      <p:sp>
        <p:nvSpPr>
          <p:cNvPr id="6" name="TextBox 5"/>
          <p:cNvSpPr txBox="1"/>
          <p:nvPr/>
        </p:nvSpPr>
        <p:spPr>
          <a:xfrm>
            <a:off x="609600" y="1524000"/>
            <a:ext cx="8153400" cy="1477328"/>
          </a:xfrm>
          <a:prstGeom prst="rect">
            <a:avLst/>
          </a:prstGeom>
          <a:solidFill>
            <a:schemeClr val="accent6">
              <a:lumMod val="40000"/>
              <a:lumOff val="6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&lt;</a:t>
            </a:r>
            <a:r>
              <a:rPr lang="en-US" dirty="0" err="1">
                <a:latin typeface="Courier New" pitchFamily="49" charset="0"/>
                <a:cs typeface="Courier New" pitchFamily="49" charset="0"/>
              </a:rPr>
              <a:t>ul</a:t>
            </a:r>
            <a:r>
              <a:rPr lang="en-US" dirty="0">
                <a:latin typeface="Courier New" pitchFamily="49" charset="0"/>
                <a:cs typeface="Courier New" pitchFamily="49" charset="0"/>
              </a:rPr>
              <a:t>&gt;</a:t>
            </a:r>
          </a:p>
          <a:p>
            <a:r>
              <a:rPr lang="en-US" dirty="0">
                <a:latin typeface="Courier New" pitchFamily="49" charset="0"/>
                <a:cs typeface="Courier New" pitchFamily="49" charset="0"/>
              </a:rPr>
              <a:t>&lt;li&gt;No shoes&lt;/li&gt;</a:t>
            </a:r>
          </a:p>
          <a:p>
            <a:r>
              <a:rPr lang="en-US" dirty="0">
                <a:latin typeface="Courier New" pitchFamily="49" charset="0"/>
                <a:cs typeface="Courier New" pitchFamily="49" charset="0"/>
              </a:rPr>
              <a:t>&lt;li&gt;No shirt&lt;/li&gt;</a:t>
            </a:r>
          </a:p>
          <a:p>
            <a:r>
              <a:rPr lang="en-US" dirty="0">
                <a:latin typeface="Courier New" pitchFamily="49" charset="0"/>
                <a:cs typeface="Courier New" pitchFamily="49" charset="0"/>
              </a:rPr>
              <a:t>&lt;li&gt;No problem!&lt;/li&gt;</a:t>
            </a:r>
          </a:p>
          <a:p>
            <a:r>
              <a:rPr lang="en-US" dirty="0">
                <a:latin typeface="Courier New" pitchFamily="49" charset="0"/>
                <a:cs typeface="Courier New" pitchFamily="49" charset="0"/>
              </a:rPr>
              <a:t>&lt;p&gt;Paragraph after list...&lt;/p&gt;				 </a:t>
            </a:r>
            <a:r>
              <a:rPr lang="en-US" i="1" dirty="0">
                <a:solidFill>
                  <a:schemeClr val="tx1">
                    <a:lumMod val="50000"/>
                    <a:lumOff val="50000"/>
                  </a:schemeClr>
                </a:solidFill>
                <a:latin typeface="Consolas" pitchFamily="49" charset="0"/>
                <a:cs typeface="Consolas" pitchFamily="49" charset="0"/>
              </a:rPr>
              <a:t>HTML</a:t>
            </a:r>
          </a:p>
        </p:txBody>
      </p:sp>
      <p:sp>
        <p:nvSpPr>
          <p:cNvPr id="7" name="TextBox 6"/>
          <p:cNvSpPr txBox="1"/>
          <p:nvPr/>
        </p:nvSpPr>
        <p:spPr>
          <a:xfrm>
            <a:off x="609600" y="3403937"/>
            <a:ext cx="8153400" cy="1631216"/>
          </a:xfrm>
          <a:prstGeom prst="rect">
            <a:avLst/>
          </a:prstGeom>
          <a:noFill/>
          <a:ln w="19050">
            <a:solidFill>
              <a:schemeClr val="tx1"/>
            </a:solidFill>
          </a:ln>
        </p:spPr>
        <p:txBody>
          <a:bodyPr wrap="square" rtlCol="0">
            <a:spAutoFit/>
          </a:bodyPr>
          <a:lstStyle/>
          <a:p>
            <a:pPr marL="342900" indent="-342900">
              <a:buFont typeface="Arial" pitchFamily="34" charset="0"/>
              <a:buChar char="•"/>
            </a:pPr>
            <a:r>
              <a:rPr lang="en-US" sz="2000" dirty="0">
                <a:latin typeface="Times New Roman" pitchFamily="18" charset="0"/>
                <a:cs typeface="Times New Roman" pitchFamily="18" charset="0"/>
              </a:rPr>
              <a:t>No shoes</a:t>
            </a:r>
          </a:p>
          <a:p>
            <a:pPr marL="342900" indent="-342900">
              <a:buFont typeface="Arial" pitchFamily="34" charset="0"/>
              <a:buChar char="•"/>
            </a:pPr>
            <a:r>
              <a:rPr lang="en-US" sz="2000" dirty="0">
                <a:latin typeface="Times New Roman" pitchFamily="18" charset="0"/>
                <a:cs typeface="Times New Roman" pitchFamily="18" charset="0"/>
              </a:rPr>
              <a:t>No shirt</a:t>
            </a:r>
          </a:p>
          <a:p>
            <a:pPr marL="342900" indent="-342900">
              <a:buFont typeface="Arial" pitchFamily="34" charset="0"/>
              <a:buChar char="•"/>
            </a:pPr>
            <a:r>
              <a:rPr lang="en-US" sz="2000" dirty="0">
                <a:latin typeface="Times New Roman" pitchFamily="18" charset="0"/>
                <a:cs typeface="Times New Roman" pitchFamily="18" charset="0"/>
              </a:rPr>
              <a:t>No problem!</a:t>
            </a:r>
          </a:p>
          <a:p>
            <a:pPr marL="342900" indent="-342900">
              <a:buFont typeface="Arial" pitchFamily="34" charset="0"/>
              <a:buChar char="•"/>
            </a:pP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Paragraph after list...</a:t>
            </a:r>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output</a:t>
            </a:r>
          </a:p>
        </p:txBody>
      </p:sp>
    </p:spTree>
    <p:extLst>
      <p:ext uri="{BB962C8B-B14F-4D97-AF65-F5344CB8AC3E}">
        <p14:creationId xmlns:p14="http://schemas.microsoft.com/office/powerpoint/2010/main" val="3966734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XHTML	</a:t>
            </a:r>
          </a:p>
        </p:txBody>
      </p:sp>
      <p:sp>
        <p:nvSpPr>
          <p:cNvPr id="5" name="Content Placeholder 4"/>
          <p:cNvSpPr>
            <a:spLocks noGrp="1"/>
          </p:cNvSpPr>
          <p:nvPr>
            <p:ph sz="quarter" idx="1"/>
          </p:nvPr>
        </p:nvSpPr>
        <p:spPr/>
        <p:txBody>
          <a:bodyPr/>
          <a:lstStyle/>
          <a:p>
            <a:r>
              <a:rPr lang="en-US" dirty="0"/>
              <a:t>Uses a markup format called XML </a:t>
            </a:r>
          </a:p>
          <a:p>
            <a:r>
              <a:rPr lang="en-US" dirty="0"/>
              <a:t>XML + HTML = XHTML</a:t>
            </a:r>
          </a:p>
          <a:p>
            <a:r>
              <a:rPr lang="en-US" dirty="0"/>
              <a:t>Standardized in 2000</a:t>
            </a:r>
          </a:p>
          <a:p>
            <a:r>
              <a:rPr lang="en-US" dirty="0"/>
              <a:t>A strict XHTML page uses some different syntax and tags than HTML</a:t>
            </a:r>
          </a:p>
        </p:txBody>
      </p:sp>
      <p:sp>
        <p:nvSpPr>
          <p:cNvPr id="3" name="Footer Placeholder 2"/>
          <p:cNvSpPr>
            <a:spLocks noGrp="1"/>
          </p:cNvSpPr>
          <p:nvPr>
            <p:ph type="ftr" sz="quarter" idx="11"/>
          </p:nvPr>
        </p:nvSpPr>
        <p:spPr/>
        <p:txBody>
          <a:bodyPr/>
          <a:lstStyle/>
          <a:p>
            <a:r>
              <a:rPr lang="en-US" dirty="0"/>
              <a:t>COMS 210</a:t>
            </a:r>
          </a:p>
        </p:txBody>
      </p:sp>
      <p:sp>
        <p:nvSpPr>
          <p:cNvPr id="4" name="Slide Number Placeholder 3"/>
          <p:cNvSpPr>
            <a:spLocks noGrp="1"/>
          </p:cNvSpPr>
          <p:nvPr>
            <p:ph type="sldNum" sz="quarter" idx="12"/>
          </p:nvPr>
        </p:nvSpPr>
        <p:spPr/>
        <p:txBody>
          <a:bodyPr>
            <a:normAutofit fontScale="85000" lnSpcReduction="20000"/>
          </a:bodyPr>
          <a:lstStyle/>
          <a:p>
            <a:fld id="{CC76F15A-3445-4ED0-A4DF-DE4BBF06AE1A}" type="slidenum">
              <a:rPr lang="en-US" smtClean="0"/>
              <a:t>3</a:t>
            </a:fld>
            <a:endParaRPr lang="en-US"/>
          </a:p>
        </p:txBody>
      </p:sp>
    </p:spTree>
    <p:extLst>
      <p:ext uri="{BB962C8B-B14F-4D97-AF65-F5344CB8AC3E}">
        <p14:creationId xmlns:p14="http://schemas.microsoft.com/office/powerpoint/2010/main" val="5173687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Common Error: Improper nested list placement</a:t>
            </a:r>
          </a:p>
        </p:txBody>
      </p:sp>
      <p:sp>
        <p:nvSpPr>
          <p:cNvPr id="5" name="Slide Number Placeholder 4"/>
          <p:cNvSpPr>
            <a:spLocks noGrp="1"/>
          </p:cNvSpPr>
          <p:nvPr>
            <p:ph type="sldNum" sz="quarter" idx="12"/>
          </p:nvPr>
        </p:nvSpPr>
        <p:spPr/>
        <p:txBody>
          <a:bodyPr>
            <a:normAutofit fontScale="85000" lnSpcReduction="20000"/>
          </a:bodyPr>
          <a:lstStyle/>
          <a:p>
            <a:fld id="{CC76F15A-3445-4ED0-A4DF-DE4BBF06AE1A}" type="slidenum">
              <a:rPr lang="en-US" smtClean="0"/>
              <a:t>30</a:t>
            </a:fld>
            <a:endParaRPr lang="en-US"/>
          </a:p>
        </p:txBody>
      </p:sp>
      <p:sp>
        <p:nvSpPr>
          <p:cNvPr id="7" name="Content Placeholder 2"/>
          <p:cNvSpPr>
            <a:spLocks noGrp="1"/>
          </p:cNvSpPr>
          <p:nvPr>
            <p:ph sz="quarter" idx="1"/>
          </p:nvPr>
        </p:nvSpPr>
        <p:spPr>
          <a:xfrm>
            <a:off x="612648" y="5767207"/>
            <a:ext cx="8153400" cy="1014593"/>
          </a:xfrm>
        </p:spPr>
        <p:txBody>
          <a:bodyPr/>
          <a:lstStyle/>
          <a:p>
            <a:r>
              <a:rPr lang="en-US" sz="2800" dirty="0"/>
              <a:t>closing the outer li too early (or not at all) will render correctly in most browsers, but it is incorrect XHTML</a:t>
            </a:r>
          </a:p>
        </p:txBody>
      </p:sp>
      <p:sp>
        <p:nvSpPr>
          <p:cNvPr id="8" name="TextBox 7">
            <a:extLst>
              <a:ext uri="{FF2B5EF4-FFF2-40B4-BE49-F238E27FC236}">
                <a16:creationId xmlns:a16="http://schemas.microsoft.com/office/drawing/2014/main" id="{1B442AB9-E177-2F4C-A749-86356019C693}"/>
              </a:ext>
            </a:extLst>
          </p:cNvPr>
          <p:cNvSpPr txBox="1"/>
          <p:nvPr/>
        </p:nvSpPr>
        <p:spPr>
          <a:xfrm>
            <a:off x="612648" y="1516063"/>
            <a:ext cx="8153400" cy="4247317"/>
          </a:xfrm>
          <a:prstGeom prst="rect">
            <a:avLst/>
          </a:prstGeom>
          <a:solidFill>
            <a:schemeClr val="accent6">
              <a:lumMod val="40000"/>
              <a:lumOff val="6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&lt;</a:t>
            </a:r>
            <a:r>
              <a:rPr lang="en-US" dirty="0" err="1">
                <a:latin typeface="Courier New" pitchFamily="49" charset="0"/>
                <a:cs typeface="Courier New" pitchFamily="49" charset="0"/>
              </a:rPr>
              <a:t>ul</a:t>
            </a:r>
            <a:r>
              <a:rPr lang="en-US" dirty="0">
                <a:latin typeface="Courier New" pitchFamily="49" charset="0"/>
                <a:cs typeface="Courier New" pitchFamily="49" charset="0"/>
              </a:rPr>
              <a:t>&gt;</a:t>
            </a:r>
          </a:p>
          <a:p>
            <a:r>
              <a:rPr lang="en-US" dirty="0">
                <a:latin typeface="Courier New" pitchFamily="49" charset="0"/>
                <a:cs typeface="Courier New" pitchFamily="49" charset="0"/>
              </a:rPr>
              <a:t>&lt;li&gt;Clive Cussler characters:</a:t>
            </a:r>
            <a:r>
              <a:rPr lang="en-US" dirty="0">
                <a:solidFill>
                  <a:srgbClr val="FF0000"/>
                </a:solidFill>
                <a:latin typeface="Courier New" pitchFamily="49" charset="0"/>
                <a:cs typeface="Courier New" pitchFamily="49" charset="0"/>
              </a:rPr>
              <a:t>&lt;/li&gt;</a:t>
            </a:r>
            <a:endParaRPr lang="en-US" dirty="0">
              <a:latin typeface="Courier New" pitchFamily="49" charset="0"/>
              <a:cs typeface="Courier New" pitchFamily="49" charset="0"/>
            </a:endParaRPr>
          </a:p>
          <a:p>
            <a:r>
              <a:rPr lang="en-US" dirty="0">
                <a:latin typeface="Courier New" pitchFamily="49" charset="0"/>
                <a:cs typeface="Courier New" pitchFamily="49" charset="0"/>
              </a:rPr>
              <a:t>&lt;</a:t>
            </a:r>
            <a:r>
              <a:rPr lang="en-US" dirty="0" err="1">
                <a:latin typeface="Courier New" pitchFamily="49" charset="0"/>
                <a:cs typeface="Courier New" pitchFamily="49" charset="0"/>
              </a:rPr>
              <a:t>ul</a:t>
            </a:r>
            <a:r>
              <a:rPr lang="en-US" dirty="0">
                <a:latin typeface="Courier New" pitchFamily="49" charset="0"/>
                <a:cs typeface="Courier New" pitchFamily="49" charset="0"/>
              </a:rPr>
              <a:t>&gt;</a:t>
            </a:r>
          </a:p>
          <a:p>
            <a:r>
              <a:rPr lang="en-US" dirty="0">
                <a:latin typeface="Courier New" pitchFamily="49" charset="0"/>
                <a:cs typeface="Courier New" pitchFamily="49" charset="0"/>
              </a:rPr>
              <a:t>&lt;li&gt;Dirk Pitt&lt;/li&gt;</a:t>
            </a:r>
          </a:p>
          <a:p>
            <a:r>
              <a:rPr lang="en-US" dirty="0">
                <a:latin typeface="Courier New" pitchFamily="49" charset="0"/>
                <a:cs typeface="Courier New" pitchFamily="49" charset="0"/>
              </a:rPr>
              <a:t>&lt;li&gt;Al </a:t>
            </a:r>
            <a:r>
              <a:rPr lang="en-US" dirty="0" err="1">
                <a:latin typeface="Courier New" pitchFamily="49" charset="0"/>
                <a:cs typeface="Courier New" pitchFamily="49" charset="0"/>
              </a:rPr>
              <a:t>Giordino</a:t>
            </a:r>
            <a:r>
              <a:rPr lang="en-US" dirty="0">
                <a:latin typeface="Courier New" pitchFamily="49" charset="0"/>
                <a:cs typeface="Courier New" pitchFamily="49" charset="0"/>
              </a:rPr>
              <a:t>&lt;/li&gt;</a:t>
            </a:r>
          </a:p>
          <a:p>
            <a:r>
              <a:rPr lang="en-US" dirty="0">
                <a:latin typeface="Courier New" pitchFamily="49" charset="0"/>
                <a:cs typeface="Courier New" pitchFamily="49" charset="0"/>
              </a:rPr>
              <a:t>&lt;li&gt;Admiral </a:t>
            </a:r>
            <a:r>
              <a:rPr lang="en-US" dirty="0" err="1">
                <a:latin typeface="Courier New" pitchFamily="49" charset="0"/>
                <a:cs typeface="Courier New" pitchFamily="49" charset="0"/>
              </a:rPr>
              <a:t>Sanddecker</a:t>
            </a:r>
            <a:r>
              <a:rPr lang="en-US" dirty="0">
                <a:latin typeface="Courier New" pitchFamily="49" charset="0"/>
                <a:cs typeface="Courier New" pitchFamily="49" charset="0"/>
              </a:rPr>
              <a:t>&lt;/li&gt;</a:t>
            </a:r>
          </a:p>
          <a:p>
            <a:r>
              <a:rPr lang="en-US" dirty="0">
                <a:latin typeface="Courier New" pitchFamily="49" charset="0"/>
                <a:cs typeface="Courier New" pitchFamily="49" charset="0"/>
              </a:rPr>
              <a:t>&lt;/</a:t>
            </a:r>
            <a:r>
              <a:rPr lang="en-US" dirty="0" err="1">
                <a:latin typeface="Courier New" pitchFamily="49" charset="0"/>
                <a:cs typeface="Courier New" pitchFamily="49" charset="0"/>
              </a:rPr>
              <a:t>ul</a:t>
            </a:r>
            <a:r>
              <a:rPr lang="en-US" dirty="0">
                <a:latin typeface="Courier New" pitchFamily="49" charset="0"/>
                <a:cs typeface="Courier New" pitchFamily="49" charset="0"/>
              </a:rPr>
              <a:t>&gt;</a:t>
            </a:r>
          </a:p>
          <a:p>
            <a:r>
              <a:rPr lang="en-US" dirty="0">
                <a:latin typeface="Courier New" pitchFamily="49" charset="0"/>
                <a:cs typeface="Courier New" pitchFamily="49" charset="0"/>
              </a:rPr>
              <a:t>&lt;/li&gt;</a:t>
            </a:r>
          </a:p>
          <a:p>
            <a:r>
              <a:rPr lang="en-US" dirty="0">
                <a:latin typeface="Courier New" pitchFamily="49" charset="0"/>
                <a:cs typeface="Courier New" pitchFamily="49" charset="0"/>
              </a:rPr>
              <a:t>&lt;li&gt;</a:t>
            </a:r>
            <a:r>
              <a:rPr lang="en-US" dirty="0" err="1">
                <a:latin typeface="Courier New" pitchFamily="49" charset="0"/>
                <a:cs typeface="Courier New" pitchFamily="49" charset="0"/>
              </a:rPr>
              <a:t>StarGate</a:t>
            </a:r>
            <a:r>
              <a:rPr lang="en-US" dirty="0">
                <a:latin typeface="Courier New" pitchFamily="49" charset="0"/>
                <a:cs typeface="Courier New" pitchFamily="49" charset="0"/>
              </a:rPr>
              <a:t> SG-1 characters:</a:t>
            </a:r>
          </a:p>
          <a:p>
            <a:r>
              <a:rPr lang="en-US" dirty="0">
                <a:latin typeface="Courier New" pitchFamily="49" charset="0"/>
                <a:cs typeface="Courier New" pitchFamily="49" charset="0"/>
              </a:rPr>
              <a:t>&lt;</a:t>
            </a:r>
            <a:r>
              <a:rPr lang="en-US" dirty="0" err="1">
                <a:latin typeface="Courier New" pitchFamily="49" charset="0"/>
                <a:cs typeface="Courier New" pitchFamily="49" charset="0"/>
              </a:rPr>
              <a:t>ul</a:t>
            </a:r>
            <a:r>
              <a:rPr lang="en-US" dirty="0">
                <a:latin typeface="Courier New" pitchFamily="49" charset="0"/>
                <a:cs typeface="Courier New" pitchFamily="49" charset="0"/>
              </a:rPr>
              <a:t>&gt;</a:t>
            </a:r>
          </a:p>
          <a:p>
            <a:r>
              <a:rPr lang="en-US" dirty="0">
                <a:latin typeface="Courier New" pitchFamily="49" charset="0"/>
                <a:cs typeface="Courier New" pitchFamily="49" charset="0"/>
              </a:rPr>
              <a:t>&lt;li&gt;Colonel Jack O’Neill&lt;/li&gt;</a:t>
            </a:r>
          </a:p>
          <a:p>
            <a:r>
              <a:rPr lang="en-US" dirty="0">
                <a:latin typeface="Courier New" pitchFamily="49" charset="0"/>
                <a:cs typeface="Courier New" pitchFamily="49" charset="0"/>
              </a:rPr>
              <a:t>&lt;li&gt;Major Samantha Carter&lt;/li&gt;</a:t>
            </a:r>
          </a:p>
          <a:p>
            <a:r>
              <a:rPr lang="en-US" dirty="0">
                <a:latin typeface="Courier New" pitchFamily="49" charset="0"/>
                <a:cs typeface="Courier New" pitchFamily="49" charset="0"/>
              </a:rPr>
              <a:t>&lt;li&gt;</a:t>
            </a:r>
            <a:r>
              <a:rPr lang="en-US" dirty="0" err="1">
                <a:latin typeface="Courier New" pitchFamily="49" charset="0"/>
                <a:cs typeface="Courier New" pitchFamily="49" charset="0"/>
              </a:rPr>
              <a:t>Teal’c</a:t>
            </a:r>
            <a:r>
              <a:rPr lang="en-US" dirty="0">
                <a:latin typeface="Courier New" pitchFamily="49" charset="0"/>
                <a:cs typeface="Courier New" pitchFamily="49" charset="0"/>
              </a:rPr>
              <a:t>&lt;/li&gt;</a:t>
            </a:r>
          </a:p>
          <a:p>
            <a:r>
              <a:rPr lang="en-US" dirty="0">
                <a:latin typeface="Courier New" pitchFamily="49" charset="0"/>
                <a:cs typeface="Courier New" pitchFamily="49" charset="0"/>
              </a:rPr>
              <a:t>&lt;/ul&gt;</a:t>
            </a:r>
          </a:p>
          <a:p>
            <a:r>
              <a:rPr lang="en-US" dirty="0">
                <a:latin typeface="Courier New" pitchFamily="49" charset="0"/>
                <a:cs typeface="Courier New" pitchFamily="49" charset="0"/>
              </a:rPr>
              <a:t>&lt;/</a:t>
            </a:r>
            <a:r>
              <a:rPr lang="en-US" dirty="0" err="1">
                <a:latin typeface="Courier New" pitchFamily="49" charset="0"/>
                <a:cs typeface="Courier New" pitchFamily="49" charset="0"/>
              </a:rPr>
              <a:t>ul</a:t>
            </a:r>
            <a:r>
              <a:rPr lang="en-US" dirty="0">
                <a:latin typeface="Courier New" pitchFamily="49" charset="0"/>
                <a:cs typeface="Courier New" pitchFamily="49" charset="0"/>
              </a:rPr>
              <a:t>&gt;							</a:t>
            </a:r>
            <a:r>
              <a:rPr lang="en-US" i="1" dirty="0">
                <a:solidFill>
                  <a:schemeClr val="tx1">
                    <a:lumMod val="50000"/>
                    <a:lumOff val="50000"/>
                  </a:schemeClr>
                </a:solidFill>
                <a:latin typeface="Consolas" pitchFamily="49" charset="0"/>
                <a:cs typeface="Consolas" pitchFamily="49" charset="0"/>
              </a:rPr>
              <a:t>HTML</a:t>
            </a:r>
          </a:p>
        </p:txBody>
      </p:sp>
    </p:spTree>
    <p:extLst>
      <p:ext uri="{BB962C8B-B14F-4D97-AF65-F5344CB8AC3E}">
        <p14:creationId xmlns:p14="http://schemas.microsoft.com/office/powerpoint/2010/main" val="19608762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 list &lt;dl&gt;, &lt;</a:t>
            </a:r>
            <a:r>
              <a:rPr lang="en-US" dirty="0" err="1"/>
              <a:t>dt</a:t>
            </a:r>
            <a:r>
              <a:rPr lang="en-US" dirty="0"/>
              <a:t>&gt;, &lt;</a:t>
            </a:r>
            <a:r>
              <a:rPr lang="en-US" dirty="0" err="1"/>
              <a:t>dd</a:t>
            </a:r>
            <a:r>
              <a:rPr lang="en-US" dirty="0"/>
              <a:t>&gt;</a:t>
            </a:r>
          </a:p>
        </p:txBody>
      </p:sp>
      <p:sp>
        <p:nvSpPr>
          <p:cNvPr id="3" name="Content Placeholder 2"/>
          <p:cNvSpPr>
            <a:spLocks noGrp="1"/>
          </p:cNvSpPr>
          <p:nvPr>
            <p:ph sz="quarter" idx="1"/>
          </p:nvPr>
        </p:nvSpPr>
        <p:spPr>
          <a:xfrm>
            <a:off x="612648" y="5257800"/>
            <a:ext cx="8153400" cy="1219200"/>
          </a:xfrm>
        </p:spPr>
        <p:txBody>
          <a:bodyPr/>
          <a:lstStyle/>
          <a:p>
            <a:r>
              <a:rPr lang="en-US" b="1" dirty="0"/>
              <a:t>dl</a:t>
            </a:r>
            <a:r>
              <a:rPr lang="en-US" dirty="0"/>
              <a:t> represents a list of definitions of terms</a:t>
            </a:r>
          </a:p>
          <a:p>
            <a:r>
              <a:rPr lang="en-US" b="1" dirty="0" err="1"/>
              <a:t>dt</a:t>
            </a:r>
            <a:r>
              <a:rPr lang="en-US" dirty="0"/>
              <a:t> represents each term, and </a:t>
            </a:r>
            <a:r>
              <a:rPr lang="en-US" b="1" dirty="0" err="1"/>
              <a:t>dd</a:t>
            </a:r>
            <a:r>
              <a:rPr lang="en-US" dirty="0"/>
              <a:t> its definition</a:t>
            </a:r>
          </a:p>
        </p:txBody>
      </p:sp>
      <p:sp>
        <p:nvSpPr>
          <p:cNvPr id="4" name="Footer Placeholder 3"/>
          <p:cNvSpPr>
            <a:spLocks noGrp="1"/>
          </p:cNvSpPr>
          <p:nvPr>
            <p:ph type="ftr" sz="quarter" idx="11"/>
          </p:nvPr>
        </p:nvSpPr>
        <p:spPr/>
        <p:txBody>
          <a:bodyPr/>
          <a:lstStyle/>
          <a:p>
            <a:r>
              <a:rPr lang="en-US" dirty="0"/>
              <a:t>COMS 210</a:t>
            </a:r>
          </a:p>
        </p:txBody>
      </p:sp>
      <p:sp>
        <p:nvSpPr>
          <p:cNvPr id="5" name="Slide Number Placeholder 4"/>
          <p:cNvSpPr>
            <a:spLocks noGrp="1"/>
          </p:cNvSpPr>
          <p:nvPr>
            <p:ph type="sldNum" sz="quarter" idx="12"/>
          </p:nvPr>
        </p:nvSpPr>
        <p:spPr/>
        <p:txBody>
          <a:bodyPr>
            <a:normAutofit fontScale="85000" lnSpcReduction="20000"/>
          </a:bodyPr>
          <a:lstStyle/>
          <a:p>
            <a:fld id="{CC76F15A-3445-4ED0-A4DF-DE4BBF06AE1A}" type="slidenum">
              <a:rPr lang="en-US" smtClean="0"/>
              <a:t>31</a:t>
            </a:fld>
            <a:endParaRPr lang="en-US"/>
          </a:p>
        </p:txBody>
      </p:sp>
      <p:sp>
        <p:nvSpPr>
          <p:cNvPr id="6" name="TextBox 5"/>
          <p:cNvSpPr txBox="1"/>
          <p:nvPr/>
        </p:nvSpPr>
        <p:spPr>
          <a:xfrm>
            <a:off x="609600" y="1524000"/>
            <a:ext cx="8305800" cy="1477328"/>
          </a:xfrm>
          <a:prstGeom prst="rect">
            <a:avLst/>
          </a:prstGeom>
          <a:solidFill>
            <a:schemeClr val="accent6">
              <a:lumMod val="40000"/>
              <a:lumOff val="6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&lt;dl&gt;</a:t>
            </a:r>
          </a:p>
          <a:p>
            <a:r>
              <a:rPr lang="en-US" dirty="0">
                <a:latin typeface="Courier New" pitchFamily="49" charset="0"/>
                <a:cs typeface="Courier New" pitchFamily="49" charset="0"/>
              </a:rPr>
              <a:t>&lt;</a:t>
            </a:r>
            <a:r>
              <a:rPr lang="en-US" dirty="0" err="1">
                <a:latin typeface="Courier New" pitchFamily="49" charset="0"/>
                <a:cs typeface="Courier New" pitchFamily="49" charset="0"/>
              </a:rPr>
              <a:t>dt</a:t>
            </a:r>
            <a:r>
              <a:rPr lang="en-US" dirty="0">
                <a:latin typeface="Courier New" pitchFamily="49" charset="0"/>
                <a:cs typeface="Courier New" pitchFamily="49" charset="0"/>
              </a:rPr>
              <a:t>&gt;newbie&lt;/</a:t>
            </a:r>
            <a:r>
              <a:rPr lang="en-US" dirty="0" err="1">
                <a:latin typeface="Courier New" pitchFamily="49" charset="0"/>
                <a:cs typeface="Courier New" pitchFamily="49" charset="0"/>
              </a:rPr>
              <a:t>dt</a:t>
            </a:r>
            <a:r>
              <a:rPr lang="en-US" dirty="0">
                <a:latin typeface="Courier New" pitchFamily="49" charset="0"/>
                <a:cs typeface="Courier New" pitchFamily="49" charset="0"/>
              </a:rPr>
              <a:t>&gt; &lt;</a:t>
            </a:r>
            <a:r>
              <a:rPr lang="en-US" dirty="0" err="1">
                <a:latin typeface="Courier New" pitchFamily="49" charset="0"/>
                <a:cs typeface="Courier New" pitchFamily="49" charset="0"/>
              </a:rPr>
              <a:t>dd</a:t>
            </a:r>
            <a:r>
              <a:rPr lang="en-US" dirty="0">
                <a:latin typeface="Courier New" pitchFamily="49" charset="0"/>
                <a:cs typeface="Courier New" pitchFamily="49" charset="0"/>
              </a:rPr>
              <a:t>&gt;one who does not have mad skills&lt;/</a:t>
            </a:r>
            <a:r>
              <a:rPr lang="en-US" dirty="0" err="1">
                <a:latin typeface="Courier New" pitchFamily="49" charset="0"/>
                <a:cs typeface="Courier New" pitchFamily="49" charset="0"/>
              </a:rPr>
              <a:t>dd</a:t>
            </a:r>
            <a:r>
              <a:rPr lang="en-US" dirty="0">
                <a:latin typeface="Courier New" pitchFamily="49" charset="0"/>
                <a:cs typeface="Courier New" pitchFamily="49" charset="0"/>
              </a:rPr>
              <a:t>&gt;</a:t>
            </a:r>
          </a:p>
          <a:p>
            <a:r>
              <a:rPr lang="en-US" dirty="0">
                <a:latin typeface="Courier New" pitchFamily="49" charset="0"/>
                <a:cs typeface="Courier New" pitchFamily="49" charset="0"/>
              </a:rPr>
              <a:t>&lt;dt&gt;jaded&lt;/dt&gt; &lt;dd&gt;tired, bored, or lacking enthusiasm&lt;/dd&gt;</a:t>
            </a:r>
          </a:p>
          <a:p>
            <a:r>
              <a:rPr lang="en-US" dirty="0">
                <a:latin typeface="Courier New" pitchFamily="49" charset="0"/>
                <a:cs typeface="Courier New" pitchFamily="49" charset="0"/>
              </a:rPr>
              <a:t>&lt;</a:t>
            </a:r>
            <a:r>
              <a:rPr lang="en-US" dirty="0" err="1">
                <a:latin typeface="Courier New" pitchFamily="49" charset="0"/>
                <a:cs typeface="Courier New" pitchFamily="49" charset="0"/>
              </a:rPr>
              <a:t>dt</a:t>
            </a:r>
            <a:r>
              <a:rPr lang="en-US" dirty="0">
                <a:latin typeface="Courier New" pitchFamily="49" charset="0"/>
                <a:cs typeface="Courier New" pitchFamily="49" charset="0"/>
              </a:rPr>
              <a:t>&gt;frag&lt;/</a:t>
            </a:r>
            <a:r>
              <a:rPr lang="en-US" dirty="0" err="1">
                <a:latin typeface="Courier New" pitchFamily="49" charset="0"/>
                <a:cs typeface="Courier New" pitchFamily="49" charset="0"/>
              </a:rPr>
              <a:t>dt</a:t>
            </a:r>
            <a:r>
              <a:rPr lang="en-US" dirty="0">
                <a:latin typeface="Courier New" pitchFamily="49" charset="0"/>
                <a:cs typeface="Courier New" pitchFamily="49" charset="0"/>
              </a:rPr>
              <a:t>&gt; &lt;</a:t>
            </a:r>
            <a:r>
              <a:rPr lang="en-US" dirty="0" err="1">
                <a:latin typeface="Courier New" pitchFamily="49" charset="0"/>
                <a:cs typeface="Courier New" pitchFamily="49" charset="0"/>
              </a:rPr>
              <a:t>dd</a:t>
            </a:r>
            <a:r>
              <a:rPr lang="en-US" dirty="0">
                <a:latin typeface="Courier New" pitchFamily="49" charset="0"/>
                <a:cs typeface="Courier New" pitchFamily="49" charset="0"/>
              </a:rPr>
              <a:t>&gt;a kill in a shooting game&lt;/</a:t>
            </a:r>
            <a:r>
              <a:rPr lang="en-US" dirty="0" err="1">
                <a:latin typeface="Courier New" pitchFamily="49" charset="0"/>
                <a:cs typeface="Courier New" pitchFamily="49" charset="0"/>
              </a:rPr>
              <a:t>dd</a:t>
            </a:r>
            <a:r>
              <a:rPr lang="en-US" dirty="0">
                <a:latin typeface="Courier New" pitchFamily="49" charset="0"/>
                <a:cs typeface="Courier New" pitchFamily="49" charset="0"/>
              </a:rPr>
              <a:t>&gt;</a:t>
            </a:r>
          </a:p>
          <a:p>
            <a:r>
              <a:rPr lang="en-US" dirty="0">
                <a:latin typeface="Courier New" pitchFamily="49" charset="0"/>
                <a:cs typeface="Courier New" pitchFamily="49" charset="0"/>
              </a:rPr>
              <a:t>&lt;/dl&gt;			                                  </a:t>
            </a:r>
            <a:r>
              <a:rPr lang="en-US" i="1" dirty="0">
                <a:solidFill>
                  <a:schemeClr val="tx1">
                    <a:lumMod val="50000"/>
                    <a:lumOff val="50000"/>
                  </a:schemeClr>
                </a:solidFill>
                <a:latin typeface="Consolas" pitchFamily="49" charset="0"/>
                <a:cs typeface="Consolas" pitchFamily="49" charset="0"/>
              </a:rPr>
              <a:t>HTML</a:t>
            </a:r>
          </a:p>
        </p:txBody>
      </p:sp>
      <p:sp>
        <p:nvSpPr>
          <p:cNvPr id="7" name="TextBox 6"/>
          <p:cNvSpPr txBox="1"/>
          <p:nvPr/>
        </p:nvSpPr>
        <p:spPr>
          <a:xfrm>
            <a:off x="612648" y="3198168"/>
            <a:ext cx="8153400" cy="1938992"/>
          </a:xfrm>
          <a:prstGeom prst="rect">
            <a:avLst/>
          </a:prstGeom>
          <a:noFill/>
          <a:ln w="19050">
            <a:solidFill>
              <a:schemeClr val="tx1"/>
            </a:solidFill>
          </a:ln>
        </p:spPr>
        <p:txBody>
          <a:bodyPr wrap="square" rtlCol="0">
            <a:spAutoFit/>
          </a:bodyPr>
          <a:lstStyle/>
          <a:p>
            <a:r>
              <a:rPr lang="en-US" sz="2000" dirty="0">
                <a:latin typeface="Times New Roman" pitchFamily="18" charset="0"/>
                <a:cs typeface="Times New Roman" pitchFamily="18" charset="0"/>
              </a:rPr>
              <a:t>newbie</a:t>
            </a:r>
          </a:p>
          <a:p>
            <a:r>
              <a:rPr lang="en-US" sz="2000" dirty="0">
                <a:latin typeface="Times New Roman" pitchFamily="18" charset="0"/>
                <a:cs typeface="Times New Roman" pitchFamily="18" charset="0"/>
              </a:rPr>
              <a:t>	one who does not have mad skills</a:t>
            </a:r>
          </a:p>
          <a:p>
            <a:r>
              <a:rPr lang="en-US" sz="2000" dirty="0">
                <a:latin typeface="Times New Roman" pitchFamily="18" charset="0"/>
                <a:cs typeface="Times New Roman" pitchFamily="18" charset="0"/>
              </a:rPr>
              <a:t>jaded </a:t>
            </a:r>
          </a:p>
          <a:p>
            <a:r>
              <a:rPr lang="en-US" sz="2000" dirty="0">
                <a:latin typeface="Times New Roman" pitchFamily="18" charset="0"/>
                <a:cs typeface="Times New Roman" pitchFamily="18" charset="0"/>
              </a:rPr>
              <a:t>	tired, bored, or lacking enthusiasm</a:t>
            </a:r>
          </a:p>
          <a:p>
            <a:r>
              <a:rPr lang="en-US" sz="2000" dirty="0">
                <a:latin typeface="Times New Roman" pitchFamily="18" charset="0"/>
                <a:cs typeface="Times New Roman" pitchFamily="18" charset="0"/>
              </a:rPr>
              <a:t>frag</a:t>
            </a:r>
          </a:p>
          <a:p>
            <a:r>
              <a:rPr lang="en-US" sz="2000" dirty="0">
                <a:latin typeface="Times New Roman" pitchFamily="18" charset="0"/>
                <a:cs typeface="Times New Roman" pitchFamily="18" charset="0"/>
              </a:rPr>
              <a:t>	a kill in a shooting game</a:t>
            </a:r>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output</a:t>
            </a:r>
          </a:p>
        </p:txBody>
      </p:sp>
    </p:spTree>
    <p:extLst>
      <p:ext uri="{BB962C8B-B14F-4D97-AF65-F5344CB8AC3E}">
        <p14:creationId xmlns:p14="http://schemas.microsoft.com/office/powerpoint/2010/main" val="25693243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Tables &lt;table&gt;, &lt;</a:t>
            </a:r>
            <a:r>
              <a:rPr lang="en-US" dirty="0" err="1"/>
              <a:t>tr</a:t>
            </a:r>
            <a:r>
              <a:rPr lang="en-US" dirty="0"/>
              <a:t>&gt;, &lt;td&gt;</a:t>
            </a:r>
          </a:p>
        </p:txBody>
      </p:sp>
      <p:graphicFrame>
        <p:nvGraphicFramePr>
          <p:cNvPr id="8" name="Content Placeholder 7"/>
          <p:cNvGraphicFramePr>
            <a:graphicFrameLocks noGrp="1"/>
          </p:cNvGraphicFramePr>
          <p:nvPr>
            <p:ph sz="quarter" idx="1"/>
            <p:extLst>
              <p:ext uri="{D42A27DB-BD31-4B8C-83A1-F6EECF244321}">
                <p14:modId xmlns:p14="http://schemas.microsoft.com/office/powerpoint/2010/main" val="1723514951"/>
              </p:ext>
            </p:extLst>
          </p:nvPr>
        </p:nvGraphicFramePr>
        <p:xfrm>
          <a:off x="572984" y="2819400"/>
          <a:ext cx="8153400" cy="792480"/>
        </p:xfrm>
        <a:graphic>
          <a:graphicData uri="http://schemas.openxmlformats.org/drawingml/2006/table">
            <a:tbl>
              <a:tblPr/>
              <a:tblGrid>
                <a:gridCol w="4076700">
                  <a:extLst>
                    <a:ext uri="{9D8B030D-6E8A-4147-A177-3AD203B41FA5}">
                      <a16:colId xmlns:a16="http://schemas.microsoft.com/office/drawing/2014/main" val="20000"/>
                    </a:ext>
                  </a:extLst>
                </a:gridCol>
                <a:gridCol w="4076700">
                  <a:extLst>
                    <a:ext uri="{9D8B030D-6E8A-4147-A177-3AD203B41FA5}">
                      <a16:colId xmlns:a16="http://schemas.microsoft.com/office/drawing/2014/main" val="20001"/>
                    </a:ext>
                  </a:extLst>
                </a:gridCol>
              </a:tblGrid>
              <a:tr h="0">
                <a:tc>
                  <a:txBody>
                    <a:bodyPr/>
                    <a:lstStyle/>
                    <a:p>
                      <a:r>
                        <a:rPr lang="en-US" sz="2000"/>
                        <a:t>1,1</a:t>
                      </a:r>
                    </a:p>
                  </a:txBody>
                  <a:tcPr anchor="ctr">
                    <a:lnL>
                      <a:noFill/>
                    </a:lnL>
                    <a:lnR>
                      <a:noFill/>
                    </a:lnR>
                    <a:lnT>
                      <a:noFill/>
                    </a:lnT>
                    <a:lnB>
                      <a:noFill/>
                    </a:lnB>
                  </a:tcPr>
                </a:tc>
                <a:tc>
                  <a:txBody>
                    <a:bodyPr/>
                    <a:lstStyle/>
                    <a:p>
                      <a:r>
                        <a:rPr lang="en-US" sz="2000"/>
                        <a:t>1,2 okay</a:t>
                      </a:r>
                    </a:p>
                  </a:txBody>
                  <a:tcPr anchor="ctr">
                    <a:lnL>
                      <a:noFill/>
                    </a:lnL>
                    <a:lnR>
                      <a:noFill/>
                    </a:lnR>
                    <a:lnT>
                      <a:noFill/>
                    </a:lnT>
                    <a:lnB>
                      <a:noFill/>
                    </a:lnB>
                  </a:tcPr>
                </a:tc>
                <a:extLst>
                  <a:ext uri="{0D108BD9-81ED-4DB2-BD59-A6C34878D82A}">
                    <a16:rowId xmlns:a16="http://schemas.microsoft.com/office/drawing/2014/main" val="10000"/>
                  </a:ext>
                </a:extLst>
              </a:tr>
              <a:tr h="0">
                <a:tc>
                  <a:txBody>
                    <a:bodyPr/>
                    <a:lstStyle/>
                    <a:p>
                      <a:r>
                        <a:rPr lang="en-US" sz="2000" dirty="0"/>
                        <a:t>2,1 real wide</a:t>
                      </a:r>
                    </a:p>
                  </a:txBody>
                  <a:tcPr anchor="ctr">
                    <a:lnL>
                      <a:noFill/>
                    </a:lnL>
                    <a:lnR>
                      <a:noFill/>
                    </a:lnR>
                    <a:lnT>
                      <a:noFill/>
                    </a:lnT>
                    <a:lnB>
                      <a:noFill/>
                    </a:lnB>
                  </a:tcPr>
                </a:tc>
                <a:tc>
                  <a:txBody>
                    <a:bodyPr/>
                    <a:lstStyle/>
                    <a:p>
                      <a:r>
                        <a:rPr lang="en-US" sz="2000" dirty="0"/>
                        <a:t>2,2</a:t>
                      </a:r>
                    </a:p>
                  </a:txBody>
                  <a:tcPr anchor="ctr">
                    <a:lnL>
                      <a:noFill/>
                    </a:lnL>
                    <a:lnR>
                      <a:noFill/>
                    </a:lnR>
                    <a:lnT>
                      <a:noFill/>
                    </a:lnT>
                    <a:lnB>
                      <a:noFill/>
                    </a:lnB>
                  </a:tcPr>
                </a:tc>
                <a:extLst>
                  <a:ext uri="{0D108BD9-81ED-4DB2-BD59-A6C34878D82A}">
                    <a16:rowId xmlns:a16="http://schemas.microsoft.com/office/drawing/2014/main" val="10001"/>
                  </a:ext>
                </a:extLst>
              </a:tr>
            </a:tbl>
          </a:graphicData>
        </a:graphic>
      </p:graphicFrame>
      <p:sp>
        <p:nvSpPr>
          <p:cNvPr id="5" name="Slide Number Placeholder 4"/>
          <p:cNvSpPr>
            <a:spLocks noGrp="1"/>
          </p:cNvSpPr>
          <p:nvPr>
            <p:ph type="sldNum" sz="quarter" idx="12"/>
          </p:nvPr>
        </p:nvSpPr>
        <p:spPr/>
        <p:txBody>
          <a:bodyPr>
            <a:normAutofit fontScale="85000" lnSpcReduction="20000"/>
          </a:bodyPr>
          <a:lstStyle/>
          <a:p>
            <a:fld id="{CC76F15A-3445-4ED0-A4DF-DE4BBF06AE1A}" type="slidenum">
              <a:rPr lang="en-US" smtClean="0"/>
              <a:t>32</a:t>
            </a:fld>
            <a:endParaRPr lang="en-US"/>
          </a:p>
        </p:txBody>
      </p:sp>
      <p:sp>
        <p:nvSpPr>
          <p:cNvPr id="6" name="TextBox 5"/>
          <p:cNvSpPr txBox="1"/>
          <p:nvPr/>
        </p:nvSpPr>
        <p:spPr>
          <a:xfrm>
            <a:off x="609600" y="1524000"/>
            <a:ext cx="8153400" cy="1200329"/>
          </a:xfrm>
          <a:prstGeom prst="rect">
            <a:avLst/>
          </a:prstGeom>
          <a:solidFill>
            <a:schemeClr val="accent6">
              <a:lumMod val="40000"/>
              <a:lumOff val="6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&lt;table&gt; </a:t>
            </a:r>
          </a:p>
          <a:p>
            <a:r>
              <a:rPr lang="en-US" dirty="0">
                <a:latin typeface="Courier New" pitchFamily="49" charset="0"/>
                <a:cs typeface="Courier New" pitchFamily="49" charset="0"/>
              </a:rPr>
              <a:t>	&lt;</a:t>
            </a:r>
            <a:r>
              <a:rPr lang="en-US" dirty="0" err="1">
                <a:latin typeface="Courier New" pitchFamily="49" charset="0"/>
                <a:cs typeface="Courier New" pitchFamily="49" charset="0"/>
              </a:rPr>
              <a:t>tr</a:t>
            </a:r>
            <a:r>
              <a:rPr lang="en-US" dirty="0">
                <a:latin typeface="Courier New" pitchFamily="49" charset="0"/>
                <a:cs typeface="Courier New" pitchFamily="49" charset="0"/>
              </a:rPr>
              <a:t>&gt;&lt;td&gt;1,1&lt;/td&gt;&lt;td&gt;1,2 okay&lt;/td&gt;&lt;/</a:t>
            </a:r>
            <a:r>
              <a:rPr lang="en-US" dirty="0" err="1">
                <a:latin typeface="Courier New" pitchFamily="49" charset="0"/>
                <a:cs typeface="Courier New" pitchFamily="49" charset="0"/>
              </a:rPr>
              <a:t>tr</a:t>
            </a:r>
            <a:r>
              <a:rPr lang="en-US" dirty="0">
                <a:latin typeface="Courier New" pitchFamily="49" charset="0"/>
                <a:cs typeface="Courier New" pitchFamily="49" charset="0"/>
              </a:rPr>
              <a:t>&gt; </a:t>
            </a:r>
          </a:p>
          <a:p>
            <a:r>
              <a:rPr lang="en-US" dirty="0">
                <a:latin typeface="Courier New" pitchFamily="49" charset="0"/>
                <a:cs typeface="Courier New" pitchFamily="49" charset="0"/>
              </a:rPr>
              <a:t>	&lt;</a:t>
            </a:r>
            <a:r>
              <a:rPr lang="en-US" dirty="0" err="1">
                <a:latin typeface="Courier New" pitchFamily="49" charset="0"/>
                <a:cs typeface="Courier New" pitchFamily="49" charset="0"/>
              </a:rPr>
              <a:t>tr</a:t>
            </a:r>
            <a:r>
              <a:rPr lang="en-US" dirty="0">
                <a:latin typeface="Courier New" pitchFamily="49" charset="0"/>
                <a:cs typeface="Courier New" pitchFamily="49" charset="0"/>
              </a:rPr>
              <a:t>&gt;&lt;td&gt;2,1 real wide&lt;/td&gt;&lt;td&gt;2,2&lt;/td&gt;&lt;/</a:t>
            </a:r>
            <a:r>
              <a:rPr lang="en-US" dirty="0" err="1">
                <a:latin typeface="Courier New" pitchFamily="49" charset="0"/>
                <a:cs typeface="Courier New" pitchFamily="49" charset="0"/>
              </a:rPr>
              <a:t>tr</a:t>
            </a:r>
            <a:r>
              <a:rPr lang="en-US" dirty="0">
                <a:latin typeface="Courier New" pitchFamily="49" charset="0"/>
                <a:cs typeface="Courier New" pitchFamily="49" charset="0"/>
              </a:rPr>
              <a:t>&gt; &lt;/table&gt;		                                  </a:t>
            </a:r>
            <a:r>
              <a:rPr lang="en-US" i="1" dirty="0">
                <a:solidFill>
                  <a:schemeClr val="tx1">
                    <a:lumMod val="50000"/>
                    <a:lumOff val="50000"/>
                  </a:schemeClr>
                </a:solidFill>
                <a:latin typeface="Consolas" pitchFamily="49" charset="0"/>
                <a:cs typeface="Consolas" pitchFamily="49" charset="0"/>
              </a:rPr>
              <a:t>HTML</a:t>
            </a:r>
          </a:p>
        </p:txBody>
      </p:sp>
      <p:sp>
        <p:nvSpPr>
          <p:cNvPr id="9" name="Content Placeholder 2"/>
          <p:cNvSpPr txBox="1">
            <a:spLocks/>
          </p:cNvSpPr>
          <p:nvPr/>
        </p:nvSpPr>
        <p:spPr bwMode="auto">
          <a:xfrm>
            <a:off x="609600" y="3706951"/>
            <a:ext cx="8153400" cy="2819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19088" indent="-319088" algn="l" rtl="0" eaLnBrk="1" fontAlgn="base" hangingPunct="1">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9763" indent="-273050" algn="l" rtl="0" eaLnBrk="1" fontAlgn="base" hangingPunct="1">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00" indent="-228600" algn="l" rtl="0" eaLnBrk="1" fontAlgn="base" hangingPunct="1">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71600" indent="-228600" algn="l" rtl="0" eaLnBrk="1" fontAlgn="base" hangingPunct="1">
              <a:spcBef>
                <a:spcPts val="400"/>
              </a:spcBef>
              <a:spcAft>
                <a:spcPct val="0"/>
              </a:spcAft>
              <a:buClr>
                <a:srgbClr val="A04DA3"/>
              </a:buClr>
              <a:buSzPct val="75000"/>
              <a:buFont typeface="Wingdings" pitchFamily="2" charset="2"/>
              <a:buChar char=""/>
              <a:defRPr sz="2000" kern="1200">
                <a:solidFill>
                  <a:schemeClr val="tx1"/>
                </a:solidFill>
                <a:latin typeface="+mn-lt"/>
                <a:ea typeface="+mn-ea"/>
                <a:cs typeface="+mn-cs"/>
              </a:defRPr>
            </a:lvl4pPr>
            <a:lvl5pPr marL="1828800" indent="-228600" algn="l" rtl="0" eaLnBrk="1" fontAlgn="base" hangingPunct="1">
              <a:spcBef>
                <a:spcPts val="400"/>
              </a:spcBef>
              <a:spcAft>
                <a:spcPct val="0"/>
              </a:spcAft>
              <a:buClr>
                <a:srgbClr val="C4652D"/>
              </a:buClr>
              <a:buSzPct val="65000"/>
              <a:buFont typeface="Wingdings"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dirty="0">
                <a:latin typeface="Courier New" pitchFamily="49" charset="0"/>
                <a:cs typeface="Courier New" pitchFamily="49" charset="0"/>
              </a:rPr>
              <a:t>table</a:t>
            </a:r>
            <a:r>
              <a:rPr lang="en-US" dirty="0"/>
              <a:t> defines the overall table, </a:t>
            </a:r>
            <a:r>
              <a:rPr lang="en-US" dirty="0" err="1">
                <a:latin typeface="Courier New" pitchFamily="49" charset="0"/>
                <a:cs typeface="Courier New" pitchFamily="49" charset="0"/>
              </a:rPr>
              <a:t>tr</a:t>
            </a:r>
            <a:r>
              <a:rPr lang="en-US" dirty="0"/>
              <a:t> each row, and </a:t>
            </a:r>
            <a:r>
              <a:rPr lang="en-US" dirty="0">
                <a:latin typeface="Courier New" pitchFamily="49" charset="0"/>
                <a:cs typeface="Courier New" pitchFamily="49" charset="0"/>
              </a:rPr>
              <a:t>td</a:t>
            </a:r>
            <a:r>
              <a:rPr lang="en-US" dirty="0"/>
              <a:t> each cell's data</a:t>
            </a:r>
          </a:p>
          <a:p>
            <a:r>
              <a:rPr lang="en-US" dirty="0"/>
              <a:t>Useful for displaying large row/column data sets</a:t>
            </a:r>
          </a:p>
          <a:p>
            <a:r>
              <a:rPr lang="en-US" dirty="0"/>
              <a:t>NOTE: tables are sometimes used by novices for web page layout, but this is not proper semantic HTML and should be avoided </a:t>
            </a:r>
          </a:p>
        </p:txBody>
      </p:sp>
    </p:spTree>
    <p:extLst>
      <p:ext uri="{BB962C8B-B14F-4D97-AF65-F5344CB8AC3E}">
        <p14:creationId xmlns:p14="http://schemas.microsoft.com/office/powerpoint/2010/main" val="20614045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Table headers &lt;</a:t>
            </a:r>
            <a:r>
              <a:rPr lang="en-US" sz="4000" dirty="0" err="1"/>
              <a:t>th</a:t>
            </a:r>
            <a:r>
              <a:rPr lang="en-US" sz="4000" dirty="0"/>
              <a:t>&gt;, </a:t>
            </a:r>
            <a:br>
              <a:rPr lang="en-US" sz="4000" dirty="0"/>
            </a:br>
            <a:r>
              <a:rPr lang="en-US" sz="4000" dirty="0"/>
              <a:t>Table captions &lt;caption&gt;</a:t>
            </a:r>
          </a:p>
        </p:txBody>
      </p:sp>
      <p:sp>
        <p:nvSpPr>
          <p:cNvPr id="5" name="Slide Number Placeholder 4"/>
          <p:cNvSpPr>
            <a:spLocks noGrp="1"/>
          </p:cNvSpPr>
          <p:nvPr>
            <p:ph type="sldNum" sz="quarter" idx="12"/>
          </p:nvPr>
        </p:nvSpPr>
        <p:spPr/>
        <p:txBody>
          <a:bodyPr>
            <a:normAutofit fontScale="85000" lnSpcReduction="20000"/>
          </a:bodyPr>
          <a:lstStyle/>
          <a:p>
            <a:fld id="{CC76F15A-3445-4ED0-A4DF-DE4BBF06AE1A}" type="slidenum">
              <a:rPr lang="en-US" smtClean="0"/>
              <a:t>33</a:t>
            </a:fld>
            <a:endParaRPr lang="en-US"/>
          </a:p>
        </p:txBody>
      </p:sp>
      <p:sp>
        <p:nvSpPr>
          <p:cNvPr id="6" name="TextBox 5"/>
          <p:cNvSpPr txBox="1"/>
          <p:nvPr/>
        </p:nvSpPr>
        <p:spPr>
          <a:xfrm>
            <a:off x="609600" y="1524000"/>
            <a:ext cx="8153400" cy="1754326"/>
          </a:xfrm>
          <a:prstGeom prst="rect">
            <a:avLst/>
          </a:prstGeom>
          <a:solidFill>
            <a:schemeClr val="accent6">
              <a:lumMod val="40000"/>
              <a:lumOff val="6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&lt;table&gt; </a:t>
            </a:r>
          </a:p>
          <a:p>
            <a:r>
              <a:rPr lang="en-US" i="1" dirty="0">
                <a:latin typeface="Courier New" pitchFamily="49" charset="0"/>
                <a:cs typeface="Courier New" pitchFamily="49" charset="0"/>
              </a:rPr>
              <a:t>	&lt;caption&gt;</a:t>
            </a:r>
            <a:r>
              <a:rPr lang="en-US" dirty="0">
                <a:latin typeface="Courier New" pitchFamily="49" charset="0"/>
                <a:cs typeface="Courier New" pitchFamily="49" charset="0"/>
              </a:rPr>
              <a:t>My important data</a:t>
            </a:r>
            <a:r>
              <a:rPr lang="en-US" i="1" dirty="0">
                <a:latin typeface="Courier New" pitchFamily="49" charset="0"/>
                <a:cs typeface="Courier New" pitchFamily="49" charset="0"/>
              </a:rPr>
              <a:t>&lt;/caption&gt;</a:t>
            </a:r>
            <a:r>
              <a:rPr lang="en-US" dirty="0">
                <a:latin typeface="Courier New" pitchFamily="49" charset="0"/>
                <a:cs typeface="Courier New" pitchFamily="49" charset="0"/>
              </a:rPr>
              <a:t> </a:t>
            </a:r>
          </a:p>
          <a:p>
            <a:r>
              <a:rPr lang="en-US" dirty="0">
                <a:latin typeface="Courier New" pitchFamily="49" charset="0"/>
                <a:cs typeface="Courier New" pitchFamily="49" charset="0"/>
              </a:rPr>
              <a:t>	&lt;</a:t>
            </a:r>
            <a:r>
              <a:rPr lang="en-US" dirty="0" err="1">
                <a:latin typeface="Courier New" pitchFamily="49" charset="0"/>
                <a:cs typeface="Courier New" pitchFamily="49" charset="0"/>
              </a:rPr>
              <a:t>tr</a:t>
            </a:r>
            <a:r>
              <a:rPr lang="en-US" dirty="0">
                <a:latin typeface="Courier New" pitchFamily="49" charset="0"/>
                <a:cs typeface="Courier New" pitchFamily="49" charset="0"/>
              </a:rPr>
              <a:t>&gt;</a:t>
            </a:r>
            <a:r>
              <a:rPr lang="en-US" i="1" dirty="0">
                <a:latin typeface="Courier New" pitchFamily="49" charset="0"/>
                <a:cs typeface="Courier New" pitchFamily="49" charset="0"/>
              </a:rPr>
              <a:t>&lt;</a:t>
            </a:r>
            <a:r>
              <a:rPr lang="en-US" i="1" dirty="0" err="1">
                <a:latin typeface="Courier New" pitchFamily="49" charset="0"/>
                <a:cs typeface="Courier New" pitchFamily="49" charset="0"/>
              </a:rPr>
              <a:t>th</a:t>
            </a:r>
            <a:r>
              <a:rPr lang="en-US" i="1" dirty="0">
                <a:latin typeface="Courier New" pitchFamily="49" charset="0"/>
                <a:cs typeface="Courier New" pitchFamily="49" charset="0"/>
              </a:rPr>
              <a:t>&gt;</a:t>
            </a:r>
            <a:r>
              <a:rPr lang="en-US" dirty="0">
                <a:latin typeface="Courier New" pitchFamily="49" charset="0"/>
                <a:cs typeface="Courier New" pitchFamily="49" charset="0"/>
              </a:rPr>
              <a:t>Column 1</a:t>
            </a:r>
            <a:r>
              <a:rPr lang="en-US" i="1" dirty="0">
                <a:latin typeface="Courier New" pitchFamily="49" charset="0"/>
                <a:cs typeface="Courier New" pitchFamily="49" charset="0"/>
              </a:rPr>
              <a:t>&lt;/</a:t>
            </a:r>
            <a:r>
              <a:rPr lang="en-US" i="1" dirty="0" err="1">
                <a:latin typeface="Courier New" pitchFamily="49" charset="0"/>
                <a:cs typeface="Courier New" pitchFamily="49" charset="0"/>
              </a:rPr>
              <a:t>th</a:t>
            </a:r>
            <a:r>
              <a:rPr lang="en-US" i="1" dirty="0">
                <a:latin typeface="Courier New" pitchFamily="49" charset="0"/>
                <a:cs typeface="Courier New" pitchFamily="49" charset="0"/>
              </a:rPr>
              <a:t>&gt;&lt;</a:t>
            </a:r>
            <a:r>
              <a:rPr lang="en-US" i="1" dirty="0" err="1">
                <a:latin typeface="Courier New" pitchFamily="49" charset="0"/>
                <a:cs typeface="Courier New" pitchFamily="49" charset="0"/>
              </a:rPr>
              <a:t>th</a:t>
            </a:r>
            <a:r>
              <a:rPr lang="en-US" i="1" dirty="0">
                <a:latin typeface="Courier New" pitchFamily="49" charset="0"/>
                <a:cs typeface="Courier New" pitchFamily="49" charset="0"/>
              </a:rPr>
              <a:t>&gt;</a:t>
            </a:r>
            <a:r>
              <a:rPr lang="en-US" dirty="0">
                <a:latin typeface="Courier New" pitchFamily="49" charset="0"/>
                <a:cs typeface="Courier New" pitchFamily="49" charset="0"/>
              </a:rPr>
              <a:t>Column 2</a:t>
            </a:r>
            <a:r>
              <a:rPr lang="en-US" i="1" dirty="0">
                <a:latin typeface="Courier New" pitchFamily="49" charset="0"/>
                <a:cs typeface="Courier New" pitchFamily="49" charset="0"/>
              </a:rPr>
              <a:t>&lt;/</a:t>
            </a:r>
            <a:r>
              <a:rPr lang="en-US" i="1" dirty="0" err="1">
                <a:latin typeface="Courier New" pitchFamily="49" charset="0"/>
                <a:cs typeface="Courier New" pitchFamily="49" charset="0"/>
              </a:rPr>
              <a:t>th</a:t>
            </a:r>
            <a:r>
              <a:rPr lang="en-US" i="1" dirty="0">
                <a:latin typeface="Courier New" pitchFamily="49" charset="0"/>
                <a:cs typeface="Courier New" pitchFamily="49" charset="0"/>
              </a:rPr>
              <a:t>&gt;</a:t>
            </a:r>
            <a:r>
              <a:rPr lang="en-US" dirty="0">
                <a:latin typeface="Courier New" pitchFamily="49" charset="0"/>
                <a:cs typeface="Courier New" pitchFamily="49" charset="0"/>
              </a:rPr>
              <a:t>&lt;/</a:t>
            </a:r>
            <a:r>
              <a:rPr lang="en-US" dirty="0" err="1">
                <a:latin typeface="Courier New" pitchFamily="49" charset="0"/>
                <a:cs typeface="Courier New" pitchFamily="49" charset="0"/>
              </a:rPr>
              <a:t>tr</a:t>
            </a:r>
            <a:r>
              <a:rPr lang="en-US" dirty="0">
                <a:latin typeface="Courier New" pitchFamily="49" charset="0"/>
                <a:cs typeface="Courier New" pitchFamily="49" charset="0"/>
              </a:rPr>
              <a:t>&gt; 	&lt;</a:t>
            </a:r>
            <a:r>
              <a:rPr lang="en-US" dirty="0" err="1">
                <a:latin typeface="Courier New" pitchFamily="49" charset="0"/>
                <a:cs typeface="Courier New" pitchFamily="49" charset="0"/>
              </a:rPr>
              <a:t>tr</a:t>
            </a:r>
            <a:r>
              <a:rPr lang="en-US" dirty="0">
                <a:latin typeface="Courier New" pitchFamily="49" charset="0"/>
                <a:cs typeface="Courier New" pitchFamily="49" charset="0"/>
              </a:rPr>
              <a:t>&gt;&lt;td&gt;1,1&lt;/td&gt;&lt;td&gt;1,2 okay&lt;/td&gt;&lt;/</a:t>
            </a:r>
            <a:r>
              <a:rPr lang="en-US" dirty="0" err="1">
                <a:latin typeface="Courier New" pitchFamily="49" charset="0"/>
                <a:cs typeface="Courier New" pitchFamily="49" charset="0"/>
              </a:rPr>
              <a:t>tr</a:t>
            </a:r>
            <a:r>
              <a:rPr lang="en-US" dirty="0">
                <a:latin typeface="Courier New" pitchFamily="49" charset="0"/>
                <a:cs typeface="Courier New" pitchFamily="49" charset="0"/>
              </a:rPr>
              <a:t>&gt; </a:t>
            </a:r>
          </a:p>
          <a:p>
            <a:r>
              <a:rPr lang="en-US" dirty="0">
                <a:latin typeface="Courier New" pitchFamily="49" charset="0"/>
                <a:cs typeface="Courier New" pitchFamily="49" charset="0"/>
              </a:rPr>
              <a:t>	&lt;</a:t>
            </a:r>
            <a:r>
              <a:rPr lang="en-US" dirty="0" err="1">
                <a:latin typeface="Courier New" pitchFamily="49" charset="0"/>
                <a:cs typeface="Courier New" pitchFamily="49" charset="0"/>
              </a:rPr>
              <a:t>tr</a:t>
            </a:r>
            <a:r>
              <a:rPr lang="en-US" dirty="0">
                <a:latin typeface="Courier New" pitchFamily="49" charset="0"/>
                <a:cs typeface="Courier New" pitchFamily="49" charset="0"/>
              </a:rPr>
              <a:t>&gt;&lt;td&gt;2,1 real wide&lt;/td&gt;&lt;td&gt;2,2&lt;/td&gt;&lt;/</a:t>
            </a:r>
            <a:r>
              <a:rPr lang="en-US" dirty="0" err="1">
                <a:latin typeface="Courier New" pitchFamily="49" charset="0"/>
                <a:cs typeface="Courier New" pitchFamily="49" charset="0"/>
              </a:rPr>
              <a:t>tr</a:t>
            </a:r>
            <a:r>
              <a:rPr lang="en-US" dirty="0">
                <a:latin typeface="Courier New" pitchFamily="49" charset="0"/>
                <a:cs typeface="Courier New" pitchFamily="49" charset="0"/>
              </a:rPr>
              <a:t>&gt; </a:t>
            </a:r>
          </a:p>
          <a:p>
            <a:r>
              <a:rPr lang="en-US" dirty="0">
                <a:latin typeface="Courier New" pitchFamily="49" charset="0"/>
                <a:cs typeface="Courier New" pitchFamily="49" charset="0"/>
              </a:rPr>
              <a:t>&lt;/table&gt;		                                  </a:t>
            </a:r>
            <a:r>
              <a:rPr lang="en-US" i="1" dirty="0">
                <a:solidFill>
                  <a:schemeClr val="tx1">
                    <a:lumMod val="50000"/>
                    <a:lumOff val="50000"/>
                  </a:schemeClr>
                </a:solidFill>
                <a:latin typeface="Consolas" pitchFamily="49" charset="0"/>
                <a:cs typeface="Consolas" pitchFamily="49" charset="0"/>
              </a:rPr>
              <a:t>HTML</a:t>
            </a:r>
          </a:p>
        </p:txBody>
      </p:sp>
      <p:sp>
        <p:nvSpPr>
          <p:cNvPr id="7" name="TextBox 6"/>
          <p:cNvSpPr txBox="1"/>
          <p:nvPr/>
        </p:nvSpPr>
        <p:spPr>
          <a:xfrm>
            <a:off x="609600" y="3505200"/>
            <a:ext cx="8153400" cy="1754326"/>
          </a:xfrm>
          <a:prstGeom prst="rect">
            <a:avLst/>
          </a:prstGeom>
          <a:noFill/>
          <a:ln w="19050">
            <a:solidFill>
              <a:schemeClr val="tx1"/>
            </a:solidFill>
          </a:ln>
        </p:spPr>
        <p:txBody>
          <a:bodyPr wrap="square" rtlCol="0">
            <a:spAutoFit/>
          </a:bodyPr>
          <a:lstStyle/>
          <a:p>
            <a:endParaRPr lang="en-US" dirty="0">
              <a:latin typeface="Consolas" pitchFamily="49" charset="0"/>
              <a:cs typeface="Consolas" pitchFamily="49" charset="0"/>
            </a:endParaRPr>
          </a:p>
          <a:p>
            <a:endParaRPr lang="en-US" dirty="0">
              <a:latin typeface="Consolas" pitchFamily="49" charset="0"/>
              <a:cs typeface="Consolas" pitchFamily="49" charset="0"/>
            </a:endParaRPr>
          </a:p>
          <a:p>
            <a:endParaRPr lang="en-US" dirty="0">
              <a:latin typeface="Consolas" pitchFamily="49" charset="0"/>
              <a:cs typeface="Consolas" pitchFamily="49" charset="0"/>
            </a:endParaRPr>
          </a:p>
          <a:p>
            <a:endParaRPr lang="en-US" dirty="0">
              <a:latin typeface="Consolas" pitchFamily="49" charset="0"/>
              <a:cs typeface="Consolas" pitchFamily="49" charset="0"/>
            </a:endParaRPr>
          </a:p>
          <a:p>
            <a:endParaRPr lang="en-US" dirty="0">
              <a:latin typeface="Consolas" pitchFamily="49" charset="0"/>
              <a:cs typeface="Consolas" pitchFamily="49" charset="0"/>
            </a:endParaRPr>
          </a:p>
          <a:p>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output</a:t>
            </a:r>
          </a:p>
        </p:txBody>
      </p:sp>
      <p:graphicFrame>
        <p:nvGraphicFramePr>
          <p:cNvPr id="4" name="Table 3"/>
          <p:cNvGraphicFramePr>
            <a:graphicFrameLocks noGrp="1"/>
          </p:cNvGraphicFramePr>
          <p:nvPr>
            <p:extLst>
              <p:ext uri="{D42A27DB-BD31-4B8C-83A1-F6EECF244321}">
                <p14:modId xmlns:p14="http://schemas.microsoft.com/office/powerpoint/2010/main" val="448232730"/>
              </p:ext>
            </p:extLst>
          </p:nvPr>
        </p:nvGraphicFramePr>
        <p:xfrm>
          <a:off x="612775" y="3840480"/>
          <a:ext cx="8153400" cy="1188720"/>
        </p:xfrm>
        <a:graphic>
          <a:graphicData uri="http://schemas.openxmlformats.org/drawingml/2006/table">
            <a:tbl>
              <a:tblPr/>
              <a:tblGrid>
                <a:gridCol w="4076700">
                  <a:extLst>
                    <a:ext uri="{9D8B030D-6E8A-4147-A177-3AD203B41FA5}">
                      <a16:colId xmlns:a16="http://schemas.microsoft.com/office/drawing/2014/main" val="20000"/>
                    </a:ext>
                  </a:extLst>
                </a:gridCol>
                <a:gridCol w="4076700">
                  <a:extLst>
                    <a:ext uri="{9D8B030D-6E8A-4147-A177-3AD203B41FA5}">
                      <a16:colId xmlns:a16="http://schemas.microsoft.com/office/drawing/2014/main" val="20001"/>
                    </a:ext>
                  </a:extLst>
                </a:gridCol>
              </a:tblGrid>
              <a:tr h="0">
                <a:tc>
                  <a:txBody>
                    <a:bodyPr/>
                    <a:lstStyle/>
                    <a:p>
                      <a:r>
                        <a:rPr lang="en-US" sz="2000" dirty="0">
                          <a:latin typeface="Times New Roman" pitchFamily="18" charset="0"/>
                          <a:cs typeface="Times New Roman" pitchFamily="18" charset="0"/>
                        </a:rPr>
                        <a:t>Column 1</a:t>
                      </a:r>
                    </a:p>
                  </a:txBody>
                  <a:tcPr anchor="ctr">
                    <a:lnL>
                      <a:noFill/>
                    </a:lnL>
                    <a:lnR>
                      <a:noFill/>
                    </a:lnR>
                    <a:lnT>
                      <a:noFill/>
                    </a:lnT>
                    <a:lnB>
                      <a:noFill/>
                    </a:lnB>
                  </a:tcPr>
                </a:tc>
                <a:tc>
                  <a:txBody>
                    <a:bodyPr/>
                    <a:lstStyle/>
                    <a:p>
                      <a:r>
                        <a:rPr lang="en-US" sz="2000">
                          <a:latin typeface="Times New Roman" pitchFamily="18" charset="0"/>
                          <a:cs typeface="Times New Roman" pitchFamily="18" charset="0"/>
                        </a:rPr>
                        <a:t>Column 2</a:t>
                      </a:r>
                    </a:p>
                  </a:txBody>
                  <a:tcPr anchor="ctr">
                    <a:lnL>
                      <a:noFill/>
                    </a:lnL>
                    <a:lnR>
                      <a:noFill/>
                    </a:lnR>
                    <a:lnT>
                      <a:noFill/>
                    </a:lnT>
                    <a:lnB>
                      <a:noFill/>
                    </a:lnB>
                  </a:tcPr>
                </a:tc>
                <a:extLst>
                  <a:ext uri="{0D108BD9-81ED-4DB2-BD59-A6C34878D82A}">
                    <a16:rowId xmlns:a16="http://schemas.microsoft.com/office/drawing/2014/main" val="10000"/>
                  </a:ext>
                </a:extLst>
              </a:tr>
              <a:tr h="0">
                <a:tc>
                  <a:txBody>
                    <a:bodyPr/>
                    <a:lstStyle/>
                    <a:p>
                      <a:r>
                        <a:rPr lang="en-US" sz="2000">
                          <a:latin typeface="Times New Roman" pitchFamily="18" charset="0"/>
                          <a:cs typeface="Times New Roman" pitchFamily="18" charset="0"/>
                        </a:rPr>
                        <a:t>1,1</a:t>
                      </a:r>
                    </a:p>
                  </a:txBody>
                  <a:tcPr anchor="ctr">
                    <a:lnL>
                      <a:noFill/>
                    </a:lnL>
                    <a:lnR>
                      <a:noFill/>
                    </a:lnR>
                    <a:lnT>
                      <a:noFill/>
                    </a:lnT>
                    <a:lnB>
                      <a:noFill/>
                    </a:lnB>
                  </a:tcPr>
                </a:tc>
                <a:tc>
                  <a:txBody>
                    <a:bodyPr/>
                    <a:lstStyle/>
                    <a:p>
                      <a:r>
                        <a:rPr lang="en-US" sz="2000">
                          <a:latin typeface="Times New Roman" pitchFamily="18" charset="0"/>
                          <a:cs typeface="Times New Roman" pitchFamily="18" charset="0"/>
                        </a:rPr>
                        <a:t>1,2 okay</a:t>
                      </a:r>
                    </a:p>
                  </a:txBody>
                  <a:tcPr anchor="ctr">
                    <a:lnL>
                      <a:noFill/>
                    </a:lnL>
                    <a:lnR>
                      <a:noFill/>
                    </a:lnR>
                    <a:lnT>
                      <a:noFill/>
                    </a:lnT>
                    <a:lnB>
                      <a:noFill/>
                    </a:lnB>
                  </a:tcPr>
                </a:tc>
                <a:extLst>
                  <a:ext uri="{0D108BD9-81ED-4DB2-BD59-A6C34878D82A}">
                    <a16:rowId xmlns:a16="http://schemas.microsoft.com/office/drawing/2014/main" val="10001"/>
                  </a:ext>
                </a:extLst>
              </a:tr>
              <a:tr h="0">
                <a:tc>
                  <a:txBody>
                    <a:bodyPr/>
                    <a:lstStyle/>
                    <a:p>
                      <a:r>
                        <a:rPr lang="en-US" sz="2000" dirty="0">
                          <a:latin typeface="Times New Roman" pitchFamily="18" charset="0"/>
                          <a:cs typeface="Times New Roman" pitchFamily="18" charset="0"/>
                        </a:rPr>
                        <a:t>2,1 real wide</a:t>
                      </a:r>
                    </a:p>
                  </a:txBody>
                  <a:tcPr anchor="ctr">
                    <a:lnL>
                      <a:noFill/>
                    </a:lnL>
                    <a:lnR>
                      <a:noFill/>
                    </a:lnR>
                    <a:lnT>
                      <a:noFill/>
                    </a:lnT>
                    <a:lnB>
                      <a:noFill/>
                    </a:lnB>
                  </a:tcPr>
                </a:tc>
                <a:tc>
                  <a:txBody>
                    <a:bodyPr/>
                    <a:lstStyle/>
                    <a:p>
                      <a:r>
                        <a:rPr lang="en-US" sz="2000" dirty="0">
                          <a:latin typeface="Times New Roman" pitchFamily="18" charset="0"/>
                          <a:cs typeface="Times New Roman" pitchFamily="18" charset="0"/>
                        </a:rPr>
                        <a:t>2,2</a:t>
                      </a:r>
                    </a:p>
                  </a:txBody>
                  <a:tcPr anchor="ctr">
                    <a:lnL>
                      <a:noFill/>
                    </a:lnL>
                    <a:lnR>
                      <a:noFill/>
                    </a:lnR>
                    <a:lnT>
                      <a:noFill/>
                    </a:lnT>
                    <a:lnB>
                      <a:noFill/>
                    </a:lnB>
                  </a:tcPr>
                </a:tc>
                <a:extLst>
                  <a:ext uri="{0D108BD9-81ED-4DB2-BD59-A6C34878D82A}">
                    <a16:rowId xmlns:a16="http://schemas.microsoft.com/office/drawing/2014/main" val="10002"/>
                  </a:ext>
                </a:extLst>
              </a:tr>
            </a:tbl>
          </a:graphicData>
        </a:graphic>
      </p:graphicFrame>
      <p:sp>
        <p:nvSpPr>
          <p:cNvPr id="10" name="Rectangle 1"/>
          <p:cNvSpPr>
            <a:spLocks noChangeArrowheads="1"/>
          </p:cNvSpPr>
          <p:nvPr/>
        </p:nvSpPr>
        <p:spPr bwMode="auto">
          <a:xfrm>
            <a:off x="612775" y="3516868"/>
            <a:ext cx="196079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My important data </a:t>
            </a:r>
          </a:p>
        </p:txBody>
      </p:sp>
      <p:sp>
        <p:nvSpPr>
          <p:cNvPr id="11" name="Content Placeholder 2"/>
          <p:cNvSpPr txBox="1">
            <a:spLocks/>
          </p:cNvSpPr>
          <p:nvPr/>
        </p:nvSpPr>
        <p:spPr bwMode="auto">
          <a:xfrm>
            <a:off x="533400" y="5334000"/>
            <a:ext cx="8229600" cy="11734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19088" indent="-319088" algn="l" rtl="0" eaLnBrk="1" fontAlgn="base" hangingPunct="1">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9763" indent="-273050" algn="l" rtl="0" eaLnBrk="1" fontAlgn="base" hangingPunct="1">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00" indent="-228600" algn="l" rtl="0" eaLnBrk="1" fontAlgn="base" hangingPunct="1">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71600" indent="-228600" algn="l" rtl="0" eaLnBrk="1" fontAlgn="base" hangingPunct="1">
              <a:spcBef>
                <a:spcPts val="400"/>
              </a:spcBef>
              <a:spcAft>
                <a:spcPct val="0"/>
              </a:spcAft>
              <a:buClr>
                <a:srgbClr val="A04DA3"/>
              </a:buClr>
              <a:buSzPct val="75000"/>
              <a:buFont typeface="Wingdings" pitchFamily="2" charset="2"/>
              <a:buChar char=""/>
              <a:defRPr sz="2000" kern="1200">
                <a:solidFill>
                  <a:schemeClr val="tx1"/>
                </a:solidFill>
                <a:latin typeface="+mn-lt"/>
                <a:ea typeface="+mn-ea"/>
                <a:cs typeface="+mn-cs"/>
              </a:defRPr>
            </a:lvl4pPr>
            <a:lvl5pPr marL="1828800" indent="-228600" algn="l" rtl="0" eaLnBrk="1" fontAlgn="base" hangingPunct="1">
              <a:spcBef>
                <a:spcPts val="400"/>
              </a:spcBef>
              <a:spcAft>
                <a:spcPct val="0"/>
              </a:spcAft>
              <a:buClr>
                <a:srgbClr val="C4652D"/>
              </a:buClr>
              <a:buSzPct val="65000"/>
              <a:buFont typeface="Wingdings"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dirty="0" err="1">
                <a:latin typeface="Courier New" pitchFamily="49" charset="0"/>
                <a:cs typeface="Courier New" pitchFamily="49" charset="0"/>
              </a:rPr>
              <a:t>th</a:t>
            </a:r>
            <a:r>
              <a:rPr lang="en-US" dirty="0"/>
              <a:t> cells in a row are considered headers</a:t>
            </a:r>
          </a:p>
          <a:p>
            <a:r>
              <a:rPr lang="en-US" dirty="0"/>
              <a:t>a caption at the start of the table labels its meaning</a:t>
            </a:r>
          </a:p>
        </p:txBody>
      </p:sp>
    </p:spTree>
    <p:extLst>
      <p:ext uri="{BB962C8B-B14F-4D97-AF65-F5344CB8AC3E}">
        <p14:creationId xmlns:p14="http://schemas.microsoft.com/office/powerpoint/2010/main" val="36816936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Quotations &lt;</a:t>
            </a:r>
            <a:r>
              <a:rPr lang="en-US" dirty="0" err="1"/>
              <a:t>blockquote</a:t>
            </a:r>
            <a:r>
              <a:rPr lang="en-US" dirty="0"/>
              <a:t>&gt;</a:t>
            </a:r>
          </a:p>
        </p:txBody>
      </p:sp>
      <p:sp>
        <p:nvSpPr>
          <p:cNvPr id="3" name="Content Placeholder 2"/>
          <p:cNvSpPr>
            <a:spLocks noGrp="1"/>
          </p:cNvSpPr>
          <p:nvPr>
            <p:ph sz="quarter" idx="1"/>
          </p:nvPr>
        </p:nvSpPr>
        <p:spPr>
          <a:xfrm>
            <a:off x="612648" y="5791200"/>
            <a:ext cx="8153400" cy="1600200"/>
          </a:xfrm>
        </p:spPr>
        <p:txBody>
          <a:bodyPr/>
          <a:lstStyle/>
          <a:p>
            <a:r>
              <a:rPr lang="en-US" dirty="0"/>
              <a:t>a lengthy quotation </a:t>
            </a:r>
          </a:p>
        </p:txBody>
      </p:sp>
      <p:sp>
        <p:nvSpPr>
          <p:cNvPr id="4" name="Footer Placeholder 3"/>
          <p:cNvSpPr>
            <a:spLocks noGrp="1"/>
          </p:cNvSpPr>
          <p:nvPr>
            <p:ph type="ftr" sz="quarter" idx="11"/>
          </p:nvPr>
        </p:nvSpPr>
        <p:spPr/>
        <p:txBody>
          <a:bodyPr/>
          <a:lstStyle/>
          <a:p>
            <a:r>
              <a:rPr lang="en-US" dirty="0"/>
              <a:t>COMS 210</a:t>
            </a:r>
          </a:p>
        </p:txBody>
      </p:sp>
      <p:sp>
        <p:nvSpPr>
          <p:cNvPr id="5" name="Slide Number Placeholder 4"/>
          <p:cNvSpPr>
            <a:spLocks noGrp="1"/>
          </p:cNvSpPr>
          <p:nvPr>
            <p:ph type="sldNum" sz="quarter" idx="12"/>
          </p:nvPr>
        </p:nvSpPr>
        <p:spPr/>
        <p:txBody>
          <a:bodyPr>
            <a:normAutofit fontScale="85000" lnSpcReduction="20000"/>
          </a:bodyPr>
          <a:lstStyle/>
          <a:p>
            <a:fld id="{CC76F15A-3445-4ED0-A4DF-DE4BBF06AE1A}" type="slidenum">
              <a:rPr lang="en-US" smtClean="0"/>
              <a:t>34</a:t>
            </a:fld>
            <a:endParaRPr lang="en-US"/>
          </a:p>
        </p:txBody>
      </p:sp>
      <p:sp>
        <p:nvSpPr>
          <p:cNvPr id="6" name="TextBox 5"/>
          <p:cNvSpPr txBox="1"/>
          <p:nvPr/>
        </p:nvSpPr>
        <p:spPr>
          <a:xfrm>
            <a:off x="609600" y="1524000"/>
            <a:ext cx="8153400" cy="2585323"/>
          </a:xfrm>
          <a:prstGeom prst="rect">
            <a:avLst/>
          </a:prstGeom>
          <a:solidFill>
            <a:schemeClr val="accent6">
              <a:lumMod val="40000"/>
              <a:lumOff val="6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&lt;p&gt;As Lincoln said in his famous Gettysburg Address:&lt;/p&gt;</a:t>
            </a:r>
          </a:p>
          <a:p>
            <a:r>
              <a:rPr lang="en-US" dirty="0">
                <a:latin typeface="Courier New" pitchFamily="49" charset="0"/>
                <a:cs typeface="Courier New" pitchFamily="49" charset="0"/>
              </a:rPr>
              <a:t>	&lt;</a:t>
            </a:r>
            <a:r>
              <a:rPr lang="en-US" dirty="0" err="1">
                <a:latin typeface="Courier New" pitchFamily="49" charset="0"/>
                <a:cs typeface="Courier New" pitchFamily="49" charset="0"/>
              </a:rPr>
              <a:t>blockquote</a:t>
            </a:r>
            <a:r>
              <a:rPr lang="en-US" dirty="0">
                <a:latin typeface="Courier New" pitchFamily="49" charset="0"/>
                <a:cs typeface="Courier New" pitchFamily="49" charset="0"/>
              </a:rPr>
              <a:t>&gt;</a:t>
            </a:r>
          </a:p>
          <a:p>
            <a:r>
              <a:rPr lang="en-US" dirty="0">
                <a:latin typeface="Courier New" pitchFamily="49" charset="0"/>
                <a:cs typeface="Courier New" pitchFamily="49" charset="0"/>
              </a:rPr>
              <a:t>	&lt;p&gt;Fourscore and seven years ago, our fathers brought forth</a:t>
            </a:r>
          </a:p>
          <a:p>
            <a:r>
              <a:rPr lang="en-US" dirty="0">
                <a:latin typeface="Courier New" pitchFamily="49" charset="0"/>
                <a:cs typeface="Courier New" pitchFamily="49" charset="0"/>
              </a:rPr>
              <a:t>	on this continent a new nation, conceived in liberty, and</a:t>
            </a:r>
          </a:p>
          <a:p>
            <a:r>
              <a:rPr lang="en-US" dirty="0">
                <a:latin typeface="Courier New" pitchFamily="49" charset="0"/>
                <a:cs typeface="Courier New" pitchFamily="49" charset="0"/>
              </a:rPr>
              <a:t>	dedicated to the proposition that all men are created equal.&lt;/p&gt;</a:t>
            </a:r>
          </a:p>
          <a:p>
            <a:r>
              <a:rPr lang="en-US" dirty="0">
                <a:latin typeface="Courier New" pitchFamily="49" charset="0"/>
                <a:cs typeface="Courier New" pitchFamily="49" charset="0"/>
              </a:rPr>
              <a:t>&lt;/</a:t>
            </a:r>
            <a:r>
              <a:rPr lang="en-US" dirty="0" err="1">
                <a:latin typeface="Courier New" pitchFamily="49" charset="0"/>
                <a:cs typeface="Courier New" pitchFamily="49" charset="0"/>
              </a:rPr>
              <a:t>blockquote</a:t>
            </a:r>
            <a:r>
              <a:rPr lang="en-US" dirty="0">
                <a:latin typeface="Courier New" pitchFamily="49" charset="0"/>
                <a:cs typeface="Courier New" pitchFamily="49" charset="0"/>
              </a:rPr>
              <a:t>&gt; 	                               </a:t>
            </a:r>
            <a:r>
              <a:rPr lang="en-US" i="1" dirty="0">
                <a:solidFill>
                  <a:schemeClr val="tx1">
                    <a:lumMod val="50000"/>
                    <a:lumOff val="50000"/>
                  </a:schemeClr>
                </a:solidFill>
                <a:latin typeface="Consolas" pitchFamily="49" charset="0"/>
                <a:cs typeface="Consolas" pitchFamily="49" charset="0"/>
              </a:rPr>
              <a:t>HTML</a:t>
            </a:r>
          </a:p>
        </p:txBody>
      </p:sp>
      <p:sp>
        <p:nvSpPr>
          <p:cNvPr id="7" name="TextBox 6"/>
          <p:cNvSpPr txBox="1"/>
          <p:nvPr/>
        </p:nvSpPr>
        <p:spPr>
          <a:xfrm>
            <a:off x="609600" y="4190762"/>
            <a:ext cx="8153400" cy="1600438"/>
          </a:xfrm>
          <a:prstGeom prst="rect">
            <a:avLst/>
          </a:prstGeom>
          <a:noFill/>
          <a:ln w="19050">
            <a:solidFill>
              <a:schemeClr val="tx1"/>
            </a:solidFill>
          </a:ln>
        </p:spPr>
        <p:txBody>
          <a:bodyPr wrap="square" rtlCol="0">
            <a:spAutoFit/>
          </a:bodyPr>
          <a:lstStyle/>
          <a:p>
            <a:r>
              <a:rPr lang="en-US" sz="2000" dirty="0">
                <a:latin typeface="Times New Roman" pitchFamily="18" charset="0"/>
                <a:cs typeface="Times New Roman" pitchFamily="18" charset="0"/>
              </a:rPr>
              <a:t>As Lincoln said in his famous Gettysburg Address:</a:t>
            </a:r>
          </a:p>
          <a:p>
            <a:r>
              <a:rPr lang="en-US" sz="2000" dirty="0">
                <a:latin typeface="Times New Roman" pitchFamily="18" charset="0"/>
                <a:cs typeface="Times New Roman" pitchFamily="18" charset="0"/>
              </a:rPr>
              <a:t>	Fourscore and seven years ago, our fathers brought forth on this continent a new nation, conceived in liberty, and dedicated to the proposition that all men are created equal. 	</a:t>
            </a:r>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output</a:t>
            </a:r>
          </a:p>
        </p:txBody>
      </p:sp>
    </p:spTree>
    <p:extLst>
      <p:ext uri="{BB962C8B-B14F-4D97-AF65-F5344CB8AC3E}">
        <p14:creationId xmlns:p14="http://schemas.microsoft.com/office/powerpoint/2010/main" val="42562155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Inline quotations &lt;q&gt;</a:t>
            </a:r>
          </a:p>
        </p:txBody>
      </p:sp>
      <p:sp>
        <p:nvSpPr>
          <p:cNvPr id="3" name="Content Placeholder 2"/>
          <p:cNvSpPr>
            <a:spLocks noGrp="1"/>
          </p:cNvSpPr>
          <p:nvPr>
            <p:ph sz="quarter" idx="1"/>
          </p:nvPr>
        </p:nvSpPr>
        <p:spPr>
          <a:xfrm>
            <a:off x="612648" y="3200400"/>
            <a:ext cx="8153400" cy="1600200"/>
          </a:xfrm>
        </p:spPr>
        <p:txBody>
          <a:bodyPr/>
          <a:lstStyle/>
          <a:p>
            <a:r>
              <a:rPr lang="en-US" dirty="0"/>
              <a:t>a short quotation </a:t>
            </a:r>
          </a:p>
          <a:p>
            <a:r>
              <a:rPr lang="en-US" dirty="0"/>
              <a:t>Why not just write the following?</a:t>
            </a:r>
          </a:p>
          <a:p>
            <a:r>
              <a:rPr lang="en-US" dirty="0"/>
              <a:t>&lt;p&gt;</a:t>
            </a:r>
            <a:r>
              <a:rPr lang="en-US" dirty="0" err="1"/>
              <a:t>Quoth</a:t>
            </a:r>
            <a:r>
              <a:rPr lang="en-US" dirty="0"/>
              <a:t> the Raven, "Nevermore."&lt;/p&gt;</a:t>
            </a:r>
          </a:p>
          <a:p>
            <a:r>
              <a:rPr lang="en-US" dirty="0"/>
              <a:t>We don't use " marks for two reasons:</a:t>
            </a:r>
          </a:p>
          <a:p>
            <a:pPr lvl="1"/>
            <a:r>
              <a:rPr lang="en-US" dirty="0"/>
              <a:t>XHTML shouldn't contain literal quotation mark characters; they should be written as &amp;</a:t>
            </a:r>
            <a:r>
              <a:rPr lang="en-US" dirty="0" err="1"/>
              <a:t>quot</a:t>
            </a:r>
            <a:r>
              <a:rPr lang="en-US" dirty="0"/>
              <a:t>;</a:t>
            </a:r>
          </a:p>
          <a:p>
            <a:pPr lvl="1"/>
            <a:r>
              <a:rPr lang="en-US" dirty="0"/>
              <a:t>using &lt;q&gt; allows us to apply CSS styles to quotations </a:t>
            </a:r>
          </a:p>
        </p:txBody>
      </p:sp>
      <p:sp>
        <p:nvSpPr>
          <p:cNvPr id="5" name="Slide Number Placeholder 4"/>
          <p:cNvSpPr>
            <a:spLocks noGrp="1"/>
          </p:cNvSpPr>
          <p:nvPr>
            <p:ph type="sldNum" sz="quarter" idx="12"/>
          </p:nvPr>
        </p:nvSpPr>
        <p:spPr/>
        <p:txBody>
          <a:bodyPr>
            <a:normAutofit fontScale="85000" lnSpcReduction="20000"/>
          </a:bodyPr>
          <a:lstStyle/>
          <a:p>
            <a:fld id="{CC76F15A-3445-4ED0-A4DF-DE4BBF06AE1A}" type="slidenum">
              <a:rPr lang="en-US" smtClean="0"/>
              <a:t>35</a:t>
            </a:fld>
            <a:endParaRPr lang="en-US"/>
          </a:p>
        </p:txBody>
      </p:sp>
      <p:sp>
        <p:nvSpPr>
          <p:cNvPr id="6" name="TextBox 5"/>
          <p:cNvSpPr txBox="1"/>
          <p:nvPr/>
        </p:nvSpPr>
        <p:spPr>
          <a:xfrm>
            <a:off x="609600" y="1524000"/>
            <a:ext cx="8153400" cy="646331"/>
          </a:xfrm>
          <a:prstGeom prst="rect">
            <a:avLst/>
          </a:prstGeom>
          <a:solidFill>
            <a:schemeClr val="accent6">
              <a:lumMod val="40000"/>
              <a:lumOff val="6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&lt;p&gt;</a:t>
            </a:r>
            <a:r>
              <a:rPr lang="en-US" dirty="0" err="1">
                <a:latin typeface="Courier New" pitchFamily="49" charset="0"/>
                <a:cs typeface="Courier New" pitchFamily="49" charset="0"/>
              </a:rPr>
              <a:t>Quoth</a:t>
            </a:r>
            <a:r>
              <a:rPr lang="en-US" dirty="0">
                <a:latin typeface="Courier New" pitchFamily="49" charset="0"/>
                <a:cs typeface="Courier New" pitchFamily="49" charset="0"/>
              </a:rPr>
              <a:t> the Raven, &lt;q&gt;Nevermore.&lt;/q&gt;&lt;/p&gt; 	                               </a:t>
            </a:r>
            <a:r>
              <a:rPr lang="en-US" i="1" dirty="0">
                <a:solidFill>
                  <a:schemeClr val="tx1">
                    <a:lumMod val="50000"/>
                    <a:lumOff val="50000"/>
                  </a:schemeClr>
                </a:solidFill>
                <a:latin typeface="Consolas" pitchFamily="49" charset="0"/>
                <a:cs typeface="Consolas" pitchFamily="49" charset="0"/>
              </a:rPr>
              <a:t>HTML</a:t>
            </a:r>
          </a:p>
        </p:txBody>
      </p:sp>
      <p:sp>
        <p:nvSpPr>
          <p:cNvPr id="7" name="TextBox 6"/>
          <p:cNvSpPr txBox="1"/>
          <p:nvPr/>
        </p:nvSpPr>
        <p:spPr>
          <a:xfrm>
            <a:off x="609600" y="2438400"/>
            <a:ext cx="8153400" cy="677108"/>
          </a:xfrm>
          <a:prstGeom prst="rect">
            <a:avLst/>
          </a:prstGeom>
          <a:noFill/>
          <a:ln w="19050">
            <a:solidFill>
              <a:schemeClr val="tx1"/>
            </a:solidFill>
          </a:ln>
        </p:spPr>
        <p:txBody>
          <a:bodyPr wrap="square" rtlCol="0">
            <a:spAutoFit/>
          </a:bodyPr>
          <a:lstStyle/>
          <a:p>
            <a:r>
              <a:rPr lang="en-US" sz="2000" dirty="0" err="1">
                <a:latin typeface="Times New Roman" pitchFamily="18" charset="0"/>
                <a:cs typeface="Times New Roman" pitchFamily="18" charset="0"/>
              </a:rPr>
              <a:t>Quoth</a:t>
            </a:r>
            <a:r>
              <a:rPr lang="en-US" sz="2000" dirty="0">
                <a:latin typeface="Times New Roman" pitchFamily="18" charset="0"/>
                <a:cs typeface="Times New Roman" pitchFamily="18" charset="0"/>
              </a:rPr>
              <a:t> the Raven, “Nevermore.” 	</a:t>
            </a:r>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output</a:t>
            </a:r>
          </a:p>
        </p:txBody>
      </p:sp>
    </p:spTree>
    <p:extLst>
      <p:ext uri="{BB962C8B-B14F-4D97-AF65-F5344CB8AC3E}">
        <p14:creationId xmlns:p14="http://schemas.microsoft.com/office/powerpoint/2010/main" val="14548878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Character Entities</a:t>
            </a:r>
          </a:p>
        </p:txBody>
      </p:sp>
      <p:graphicFrame>
        <p:nvGraphicFramePr>
          <p:cNvPr id="6" name="Content Placeholder 5"/>
          <p:cNvGraphicFramePr>
            <a:graphicFrameLocks noGrp="1"/>
          </p:cNvGraphicFramePr>
          <p:nvPr>
            <p:ph sz="quarter" idx="1"/>
            <p:extLst>
              <p:ext uri="{D42A27DB-BD31-4B8C-83A1-F6EECF244321}">
                <p14:modId xmlns:p14="http://schemas.microsoft.com/office/powerpoint/2010/main" val="3300753081"/>
              </p:ext>
            </p:extLst>
          </p:nvPr>
        </p:nvGraphicFramePr>
        <p:xfrm>
          <a:off x="685800" y="1676400"/>
          <a:ext cx="8153400" cy="4053840"/>
        </p:xfrm>
        <a:graphic>
          <a:graphicData uri="http://schemas.openxmlformats.org/drawingml/2006/table">
            <a:tbl>
              <a:tblPr firstRow="1" bandRow="1">
                <a:tableStyleId>{5C22544A-7EE6-4342-B048-85BDC9FD1C3A}</a:tableStyleId>
              </a:tblPr>
              <a:tblGrid>
                <a:gridCol w="3276600">
                  <a:extLst>
                    <a:ext uri="{9D8B030D-6E8A-4147-A177-3AD203B41FA5}">
                      <a16:colId xmlns:a16="http://schemas.microsoft.com/office/drawing/2014/main" val="20000"/>
                    </a:ext>
                  </a:extLst>
                </a:gridCol>
                <a:gridCol w="4876800">
                  <a:extLst>
                    <a:ext uri="{9D8B030D-6E8A-4147-A177-3AD203B41FA5}">
                      <a16:colId xmlns:a16="http://schemas.microsoft.com/office/drawing/2014/main" val="20001"/>
                    </a:ext>
                  </a:extLst>
                </a:gridCol>
              </a:tblGrid>
              <a:tr h="370840">
                <a:tc>
                  <a:txBody>
                    <a:bodyPr/>
                    <a:lstStyle/>
                    <a:p>
                      <a:r>
                        <a:rPr lang="en-US" sz="3200" dirty="0"/>
                        <a:t>character(s)</a:t>
                      </a:r>
                    </a:p>
                  </a:txBody>
                  <a:tcPr anchor="ctr"/>
                </a:tc>
                <a:tc>
                  <a:txBody>
                    <a:bodyPr/>
                    <a:lstStyle/>
                    <a:p>
                      <a:r>
                        <a:rPr lang="en-US" sz="3200"/>
                        <a:t>entity</a:t>
                      </a:r>
                    </a:p>
                  </a:txBody>
                  <a:tcPr anchor="ctr"/>
                </a:tc>
                <a:extLst>
                  <a:ext uri="{0D108BD9-81ED-4DB2-BD59-A6C34878D82A}">
                    <a16:rowId xmlns:a16="http://schemas.microsoft.com/office/drawing/2014/main" val="10000"/>
                  </a:ext>
                </a:extLst>
              </a:tr>
              <a:tr h="370840">
                <a:tc>
                  <a:txBody>
                    <a:bodyPr/>
                    <a:lstStyle/>
                    <a:p>
                      <a:r>
                        <a:rPr lang="en-US" sz="3200" dirty="0"/>
                        <a:t>&lt; &gt;</a:t>
                      </a:r>
                    </a:p>
                  </a:txBody>
                  <a:tcPr anchor="ctr"/>
                </a:tc>
                <a:tc>
                  <a:txBody>
                    <a:bodyPr/>
                    <a:lstStyle/>
                    <a:p>
                      <a:r>
                        <a:rPr lang="en-US" sz="3200"/>
                        <a:t>&amp;lt; &amp;gt;</a:t>
                      </a:r>
                    </a:p>
                  </a:txBody>
                  <a:tcPr anchor="ctr"/>
                </a:tc>
                <a:extLst>
                  <a:ext uri="{0D108BD9-81ED-4DB2-BD59-A6C34878D82A}">
                    <a16:rowId xmlns:a16="http://schemas.microsoft.com/office/drawing/2014/main" val="10001"/>
                  </a:ext>
                </a:extLst>
              </a:tr>
              <a:tr h="370840">
                <a:tc>
                  <a:txBody>
                    <a:bodyPr/>
                    <a:lstStyle/>
                    <a:p>
                      <a:r>
                        <a:rPr lang="en-US" sz="3200"/>
                        <a:t>é è ñ</a:t>
                      </a:r>
                    </a:p>
                  </a:txBody>
                  <a:tcPr anchor="ctr"/>
                </a:tc>
                <a:tc>
                  <a:txBody>
                    <a:bodyPr/>
                    <a:lstStyle/>
                    <a:p>
                      <a:r>
                        <a:rPr lang="en-US" sz="3200"/>
                        <a:t>&amp;eacute; &amp;egrave; &amp;ntilde;</a:t>
                      </a:r>
                    </a:p>
                  </a:txBody>
                  <a:tcPr anchor="ctr"/>
                </a:tc>
                <a:extLst>
                  <a:ext uri="{0D108BD9-81ED-4DB2-BD59-A6C34878D82A}">
                    <a16:rowId xmlns:a16="http://schemas.microsoft.com/office/drawing/2014/main" val="10002"/>
                  </a:ext>
                </a:extLst>
              </a:tr>
              <a:tr h="370840">
                <a:tc>
                  <a:txBody>
                    <a:bodyPr/>
                    <a:lstStyle/>
                    <a:p>
                      <a:r>
                        <a:rPr lang="en-US" sz="3200"/>
                        <a:t>™ ©</a:t>
                      </a:r>
                    </a:p>
                  </a:txBody>
                  <a:tcPr anchor="ctr"/>
                </a:tc>
                <a:tc>
                  <a:txBody>
                    <a:bodyPr/>
                    <a:lstStyle/>
                    <a:p>
                      <a:r>
                        <a:rPr lang="en-US" sz="3200"/>
                        <a:t>&amp;trade; &amp;copy;</a:t>
                      </a:r>
                    </a:p>
                  </a:txBody>
                  <a:tcPr anchor="ctr"/>
                </a:tc>
                <a:extLst>
                  <a:ext uri="{0D108BD9-81ED-4DB2-BD59-A6C34878D82A}">
                    <a16:rowId xmlns:a16="http://schemas.microsoft.com/office/drawing/2014/main" val="10003"/>
                  </a:ext>
                </a:extLst>
              </a:tr>
              <a:tr h="370840">
                <a:tc>
                  <a:txBody>
                    <a:bodyPr/>
                    <a:lstStyle/>
                    <a:p>
                      <a:r>
                        <a:rPr lang="el-GR" sz="3200"/>
                        <a:t>π δ Δ</a:t>
                      </a:r>
                    </a:p>
                  </a:txBody>
                  <a:tcPr anchor="ctr"/>
                </a:tc>
                <a:tc>
                  <a:txBody>
                    <a:bodyPr/>
                    <a:lstStyle/>
                    <a:p>
                      <a:r>
                        <a:rPr lang="en-US" sz="3200"/>
                        <a:t>&amp;pi; &amp;delta; &amp;Delta;</a:t>
                      </a:r>
                    </a:p>
                  </a:txBody>
                  <a:tcPr anchor="ctr"/>
                </a:tc>
                <a:extLst>
                  <a:ext uri="{0D108BD9-81ED-4DB2-BD59-A6C34878D82A}">
                    <a16:rowId xmlns:a16="http://schemas.microsoft.com/office/drawing/2014/main" val="10004"/>
                  </a:ext>
                </a:extLst>
              </a:tr>
              <a:tr h="370840">
                <a:tc>
                  <a:txBody>
                    <a:bodyPr/>
                    <a:lstStyle/>
                    <a:p>
                      <a:r>
                        <a:rPr lang="az-Cyrl-AZ" sz="3200"/>
                        <a:t>И</a:t>
                      </a:r>
                    </a:p>
                  </a:txBody>
                  <a:tcPr anchor="ctr"/>
                </a:tc>
                <a:tc>
                  <a:txBody>
                    <a:bodyPr/>
                    <a:lstStyle/>
                    <a:p>
                      <a:r>
                        <a:rPr lang="en-US" sz="3200"/>
                        <a:t>&amp;#1048;</a:t>
                      </a:r>
                    </a:p>
                  </a:txBody>
                  <a:tcPr anchor="ctr"/>
                </a:tc>
                <a:extLst>
                  <a:ext uri="{0D108BD9-81ED-4DB2-BD59-A6C34878D82A}">
                    <a16:rowId xmlns:a16="http://schemas.microsoft.com/office/drawing/2014/main" val="10005"/>
                  </a:ext>
                </a:extLst>
              </a:tr>
              <a:tr h="370840">
                <a:tc>
                  <a:txBody>
                    <a:bodyPr/>
                    <a:lstStyle/>
                    <a:p>
                      <a:r>
                        <a:rPr lang="en-US" sz="3200"/>
                        <a:t>" &amp;</a:t>
                      </a:r>
                    </a:p>
                  </a:txBody>
                  <a:tcPr anchor="ctr"/>
                </a:tc>
                <a:tc>
                  <a:txBody>
                    <a:bodyPr/>
                    <a:lstStyle/>
                    <a:p>
                      <a:r>
                        <a:rPr lang="en-US" sz="3200" dirty="0"/>
                        <a:t>&amp;</a:t>
                      </a:r>
                      <a:r>
                        <a:rPr lang="en-US" sz="3200" dirty="0" err="1"/>
                        <a:t>quot</a:t>
                      </a:r>
                      <a:r>
                        <a:rPr lang="en-US" sz="3200" dirty="0"/>
                        <a:t>; &amp;amp;</a:t>
                      </a:r>
                    </a:p>
                  </a:txBody>
                  <a:tcPr anchor="ctr"/>
                </a:tc>
                <a:extLst>
                  <a:ext uri="{0D108BD9-81ED-4DB2-BD59-A6C34878D82A}">
                    <a16:rowId xmlns:a16="http://schemas.microsoft.com/office/drawing/2014/main" val="10006"/>
                  </a:ext>
                </a:extLst>
              </a:tr>
            </a:tbl>
          </a:graphicData>
        </a:graphic>
      </p:graphicFrame>
      <p:sp>
        <p:nvSpPr>
          <p:cNvPr id="4" name="Footer Placeholder 3"/>
          <p:cNvSpPr>
            <a:spLocks noGrp="1"/>
          </p:cNvSpPr>
          <p:nvPr>
            <p:ph type="ftr" sz="quarter" idx="11"/>
          </p:nvPr>
        </p:nvSpPr>
        <p:spPr/>
        <p:txBody>
          <a:bodyPr/>
          <a:lstStyle/>
          <a:p>
            <a:r>
              <a:rPr lang="en-US" dirty="0"/>
              <a:t>COMS 210</a:t>
            </a:r>
          </a:p>
        </p:txBody>
      </p:sp>
      <p:sp>
        <p:nvSpPr>
          <p:cNvPr id="5" name="Slide Number Placeholder 4"/>
          <p:cNvSpPr>
            <a:spLocks noGrp="1"/>
          </p:cNvSpPr>
          <p:nvPr>
            <p:ph type="sldNum" sz="quarter" idx="12"/>
          </p:nvPr>
        </p:nvSpPr>
        <p:spPr/>
        <p:txBody>
          <a:bodyPr>
            <a:normAutofit fontScale="85000" lnSpcReduction="20000"/>
          </a:bodyPr>
          <a:lstStyle/>
          <a:p>
            <a:fld id="{CC76F15A-3445-4ED0-A4DF-DE4BBF06AE1A}" type="slidenum">
              <a:rPr lang="en-US" smtClean="0"/>
              <a:t>36</a:t>
            </a:fld>
            <a:endParaRPr lang="en-US"/>
          </a:p>
        </p:txBody>
      </p:sp>
    </p:spTree>
    <p:extLst>
      <p:ext uri="{BB962C8B-B14F-4D97-AF65-F5344CB8AC3E}">
        <p14:creationId xmlns:p14="http://schemas.microsoft.com/office/powerpoint/2010/main" val="23479168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Inline quotations &lt;q&gt;</a:t>
            </a:r>
          </a:p>
        </p:txBody>
      </p:sp>
      <p:sp>
        <p:nvSpPr>
          <p:cNvPr id="5" name="Slide Number Placeholder 4"/>
          <p:cNvSpPr>
            <a:spLocks noGrp="1"/>
          </p:cNvSpPr>
          <p:nvPr>
            <p:ph type="sldNum" sz="quarter" idx="12"/>
          </p:nvPr>
        </p:nvSpPr>
        <p:spPr/>
        <p:txBody>
          <a:bodyPr>
            <a:normAutofit fontScale="85000" lnSpcReduction="20000"/>
          </a:bodyPr>
          <a:lstStyle/>
          <a:p>
            <a:fld id="{CC76F15A-3445-4ED0-A4DF-DE4BBF06AE1A}" type="slidenum">
              <a:rPr lang="en-US" smtClean="0"/>
              <a:t>37</a:t>
            </a:fld>
            <a:endParaRPr lang="en-US"/>
          </a:p>
        </p:txBody>
      </p:sp>
      <p:sp>
        <p:nvSpPr>
          <p:cNvPr id="6" name="TextBox 5"/>
          <p:cNvSpPr txBox="1"/>
          <p:nvPr/>
        </p:nvSpPr>
        <p:spPr>
          <a:xfrm>
            <a:off x="609600" y="1524000"/>
            <a:ext cx="8153400" cy="2031325"/>
          </a:xfrm>
          <a:prstGeom prst="rect">
            <a:avLst/>
          </a:prstGeom>
          <a:solidFill>
            <a:schemeClr val="accent6">
              <a:lumMod val="40000"/>
              <a:lumOff val="60000"/>
            </a:schemeClr>
          </a:solidFill>
          <a:ln w="19050">
            <a:solidFill>
              <a:schemeClr val="tx1"/>
            </a:solidFill>
          </a:ln>
        </p:spPr>
        <p:txBody>
          <a:bodyPr wrap="square" rtlCol="0">
            <a:spAutoFit/>
          </a:bodyPr>
          <a:lstStyle/>
          <a:p>
            <a:r>
              <a:rPr lang="en-US" dirty="0">
                <a:solidFill>
                  <a:srgbClr val="FF0000"/>
                </a:solidFill>
                <a:latin typeface="Courier New" pitchFamily="49" charset="0"/>
                <a:cs typeface="Courier New" pitchFamily="49" charset="0"/>
              </a:rPr>
              <a:t>&amp;</a:t>
            </a:r>
            <a:r>
              <a:rPr lang="en-US" dirty="0" err="1">
                <a:solidFill>
                  <a:srgbClr val="FF0000"/>
                </a:solidFill>
                <a:latin typeface="Courier New" pitchFamily="49" charset="0"/>
                <a:cs typeface="Courier New" pitchFamily="49" charset="0"/>
              </a:rPr>
              <a:t>lt;p&amp;gt</a:t>
            </a:r>
            <a:r>
              <a:rPr lang="en-US" dirty="0">
                <a:solidFill>
                  <a:srgbClr val="FF0000"/>
                </a:solidFill>
                <a:latin typeface="Courier New" pitchFamily="49" charset="0"/>
                <a:cs typeface="Courier New" pitchFamily="49" charset="0"/>
              </a:rPr>
              <a:t>;</a:t>
            </a:r>
          </a:p>
          <a:p>
            <a:r>
              <a:rPr lang="en-US" dirty="0">
                <a:solidFill>
                  <a:srgbClr val="FF0000"/>
                </a:solidFill>
                <a:latin typeface="Courier New" pitchFamily="49" charset="0"/>
                <a:cs typeface="Courier New" pitchFamily="49" charset="0"/>
              </a:rPr>
              <a:t>&amp;</a:t>
            </a:r>
            <a:r>
              <a:rPr lang="en-US" dirty="0" err="1">
                <a:solidFill>
                  <a:srgbClr val="FF0000"/>
                </a:solidFill>
                <a:latin typeface="Courier New" pitchFamily="49" charset="0"/>
                <a:cs typeface="Courier New" pitchFamily="49" charset="0"/>
              </a:rPr>
              <a:t>lt;a</a:t>
            </a:r>
            <a:r>
              <a:rPr lang="en-US" dirty="0">
                <a:solidFill>
                  <a:srgbClr val="FF0000"/>
                </a:solidFill>
                <a:latin typeface="Courier New" pitchFamily="49" charset="0"/>
                <a:cs typeface="Courier New" pitchFamily="49" charset="0"/>
              </a:rPr>
              <a:t> </a:t>
            </a:r>
            <a:r>
              <a:rPr lang="en-US" dirty="0" err="1">
                <a:latin typeface="Courier New" pitchFamily="49" charset="0"/>
                <a:cs typeface="Courier New" pitchFamily="49" charset="0"/>
              </a:rPr>
              <a:t>href</a:t>
            </a:r>
            <a:r>
              <a:rPr lang="en-US" dirty="0">
                <a:latin typeface="Courier New" pitchFamily="49" charset="0"/>
                <a:cs typeface="Courier New" pitchFamily="49" charset="0"/>
              </a:rPr>
              <a:t>=</a:t>
            </a:r>
            <a:r>
              <a:rPr lang="en-US" dirty="0">
                <a:solidFill>
                  <a:srgbClr val="FF0000"/>
                </a:solidFill>
                <a:latin typeface="Courier New" pitchFamily="49" charset="0"/>
                <a:cs typeface="Courier New" pitchFamily="49" charset="0"/>
              </a:rPr>
              <a:t>&amp;</a:t>
            </a:r>
            <a:r>
              <a:rPr lang="en-US" dirty="0" err="1">
                <a:solidFill>
                  <a:srgbClr val="FF0000"/>
                </a:solidFill>
                <a:latin typeface="Courier New" pitchFamily="49" charset="0"/>
                <a:cs typeface="Courier New" pitchFamily="49" charset="0"/>
              </a:rPr>
              <a:t>quot</a:t>
            </a:r>
            <a:r>
              <a:rPr lang="en-US" dirty="0" err="1">
                <a:latin typeface="Courier New" pitchFamily="49" charset="0"/>
                <a:cs typeface="Courier New" pitchFamily="49" charset="0"/>
              </a:rPr>
              <a:t>;http</a:t>
            </a:r>
            <a:r>
              <a:rPr lang="en-US" dirty="0">
                <a:latin typeface="Courier New" pitchFamily="49" charset="0"/>
                <a:cs typeface="Courier New" pitchFamily="49" charset="0"/>
              </a:rPr>
              <a:t>://google.com/</a:t>
            </a:r>
            <a:r>
              <a:rPr lang="en-US" dirty="0" err="1">
                <a:latin typeface="Courier New" pitchFamily="49" charset="0"/>
                <a:cs typeface="Courier New" pitchFamily="49" charset="0"/>
              </a:rPr>
              <a:t>search?q</a:t>
            </a:r>
            <a:r>
              <a:rPr lang="en-US" dirty="0">
                <a:latin typeface="Courier New" pitchFamily="49" charset="0"/>
                <a:cs typeface="Courier New" pitchFamily="49" charset="0"/>
              </a:rPr>
              <a:t>=</a:t>
            </a:r>
            <a:r>
              <a:rPr lang="en-US" dirty="0" err="1">
                <a:latin typeface="Courier New" pitchFamily="49" charset="0"/>
                <a:cs typeface="Courier New" pitchFamily="49" charset="0"/>
              </a:rPr>
              <a:t>xenia</a:t>
            </a:r>
            <a:r>
              <a:rPr lang="en-US" dirty="0" err="1">
                <a:solidFill>
                  <a:srgbClr val="FF0000"/>
                </a:solidFill>
                <a:latin typeface="Courier New" pitchFamily="49" charset="0"/>
                <a:cs typeface="Courier New" pitchFamily="49" charset="0"/>
              </a:rPr>
              <a:t>&amp;amp</a:t>
            </a:r>
            <a:r>
              <a:rPr lang="en-US" dirty="0" err="1">
                <a:latin typeface="Courier New" pitchFamily="49" charset="0"/>
                <a:cs typeface="Courier New" pitchFamily="49" charset="0"/>
              </a:rPr>
              <a:t>;ie</a:t>
            </a:r>
            <a:r>
              <a:rPr lang="en-US" dirty="0">
                <a:latin typeface="Courier New" pitchFamily="49" charset="0"/>
                <a:cs typeface="Courier New" pitchFamily="49" charset="0"/>
              </a:rPr>
              <a:t>=utf-8</a:t>
            </a:r>
            <a:r>
              <a:rPr lang="en-US" dirty="0">
                <a:solidFill>
                  <a:srgbClr val="FF0000"/>
                </a:solidFill>
                <a:latin typeface="Courier New" pitchFamily="49" charset="0"/>
                <a:cs typeface="Courier New" pitchFamily="49" charset="0"/>
              </a:rPr>
              <a:t>&amp;amp</a:t>
            </a:r>
            <a:r>
              <a:rPr lang="en-US" dirty="0">
                <a:latin typeface="Courier New" pitchFamily="49" charset="0"/>
                <a:cs typeface="Courier New" pitchFamily="49" charset="0"/>
              </a:rPr>
              <a:t>;aq=</a:t>
            </a:r>
            <a:r>
              <a:rPr lang="en-US" dirty="0" err="1">
                <a:latin typeface="Courier New" pitchFamily="49" charset="0"/>
                <a:cs typeface="Courier New" pitchFamily="49" charset="0"/>
              </a:rPr>
              <a:t>t</a:t>
            </a:r>
            <a:r>
              <a:rPr lang="en-US" dirty="0" err="1">
                <a:solidFill>
                  <a:srgbClr val="FF0000"/>
                </a:solidFill>
                <a:latin typeface="Courier New" pitchFamily="49" charset="0"/>
                <a:cs typeface="Courier New" pitchFamily="49" charset="0"/>
              </a:rPr>
              <a:t>&amp;quot</a:t>
            </a:r>
            <a:r>
              <a:rPr lang="en-US" dirty="0">
                <a:latin typeface="Courier New" pitchFamily="49" charset="0"/>
                <a:cs typeface="Courier New" pitchFamily="49" charset="0"/>
              </a:rPr>
              <a:t>;</a:t>
            </a:r>
            <a:r>
              <a:rPr lang="en-US" dirty="0">
                <a:solidFill>
                  <a:srgbClr val="FF0000"/>
                </a:solidFill>
                <a:latin typeface="Courier New" pitchFamily="49" charset="0"/>
                <a:cs typeface="Courier New" pitchFamily="49" charset="0"/>
              </a:rPr>
              <a:t>&amp;</a:t>
            </a:r>
            <a:r>
              <a:rPr lang="en-US" dirty="0" err="1">
                <a:solidFill>
                  <a:srgbClr val="FF0000"/>
                </a:solidFill>
                <a:latin typeface="Courier New" pitchFamily="49" charset="0"/>
                <a:cs typeface="Courier New" pitchFamily="49" charset="0"/>
              </a:rPr>
              <a:t>gt</a:t>
            </a:r>
            <a:r>
              <a:rPr lang="en-US" dirty="0">
                <a:latin typeface="Courier New" pitchFamily="49" charset="0"/>
                <a:cs typeface="Courier New" pitchFamily="49" charset="0"/>
              </a:rPr>
              <a:t>;</a:t>
            </a:r>
          </a:p>
          <a:p>
            <a:r>
              <a:rPr lang="en-US" dirty="0">
                <a:latin typeface="Courier New" pitchFamily="49" charset="0"/>
                <a:cs typeface="Courier New" pitchFamily="49" charset="0"/>
              </a:rPr>
              <a:t>Search Google for Xenia</a:t>
            </a:r>
          </a:p>
          <a:p>
            <a:r>
              <a:rPr lang="en-US" dirty="0">
                <a:solidFill>
                  <a:srgbClr val="FF0000"/>
                </a:solidFill>
                <a:latin typeface="Courier New" pitchFamily="49" charset="0"/>
                <a:cs typeface="Courier New" pitchFamily="49" charset="0"/>
              </a:rPr>
              <a:t>&amp;</a:t>
            </a:r>
            <a:r>
              <a:rPr lang="en-US" dirty="0" err="1">
                <a:solidFill>
                  <a:srgbClr val="FF0000"/>
                </a:solidFill>
                <a:latin typeface="Courier New" pitchFamily="49" charset="0"/>
                <a:cs typeface="Courier New" pitchFamily="49" charset="0"/>
              </a:rPr>
              <a:t>lt</a:t>
            </a:r>
            <a:r>
              <a:rPr lang="en-US" dirty="0">
                <a:solidFill>
                  <a:srgbClr val="FF0000"/>
                </a:solidFill>
                <a:latin typeface="Courier New" pitchFamily="49" charset="0"/>
                <a:cs typeface="Courier New" pitchFamily="49" charset="0"/>
              </a:rPr>
              <a:t>;/</a:t>
            </a:r>
            <a:r>
              <a:rPr lang="en-US" dirty="0" err="1">
                <a:solidFill>
                  <a:srgbClr val="FF0000"/>
                </a:solidFill>
                <a:latin typeface="Courier New" pitchFamily="49" charset="0"/>
                <a:cs typeface="Courier New" pitchFamily="49" charset="0"/>
              </a:rPr>
              <a:t>a&amp;gt</a:t>
            </a:r>
            <a:r>
              <a:rPr lang="en-US" dirty="0">
                <a:solidFill>
                  <a:srgbClr val="FF0000"/>
                </a:solidFill>
                <a:latin typeface="Courier New" pitchFamily="49" charset="0"/>
                <a:cs typeface="Courier New" pitchFamily="49" charset="0"/>
              </a:rPr>
              <a:t>;</a:t>
            </a:r>
          </a:p>
          <a:p>
            <a:r>
              <a:rPr lang="en-US" dirty="0">
                <a:solidFill>
                  <a:srgbClr val="FF0000"/>
                </a:solidFill>
                <a:latin typeface="Courier New" pitchFamily="49" charset="0"/>
                <a:cs typeface="Courier New" pitchFamily="49" charset="0"/>
              </a:rPr>
              <a:t>&amp;</a:t>
            </a:r>
            <a:r>
              <a:rPr lang="en-US" dirty="0" err="1">
                <a:solidFill>
                  <a:srgbClr val="FF0000"/>
                </a:solidFill>
                <a:latin typeface="Courier New" pitchFamily="49" charset="0"/>
                <a:cs typeface="Courier New" pitchFamily="49" charset="0"/>
              </a:rPr>
              <a:t>lt</a:t>
            </a:r>
            <a:r>
              <a:rPr lang="en-US" dirty="0">
                <a:solidFill>
                  <a:srgbClr val="FF0000"/>
                </a:solidFill>
                <a:latin typeface="Courier New" pitchFamily="49" charset="0"/>
                <a:cs typeface="Courier New" pitchFamily="49" charset="0"/>
              </a:rPr>
              <a:t>;/</a:t>
            </a:r>
            <a:r>
              <a:rPr lang="en-US" dirty="0" err="1">
                <a:solidFill>
                  <a:srgbClr val="FF0000"/>
                </a:solidFill>
                <a:latin typeface="Courier New" pitchFamily="49" charset="0"/>
                <a:cs typeface="Courier New" pitchFamily="49" charset="0"/>
              </a:rPr>
              <a:t>p&amp;gt</a:t>
            </a:r>
            <a:r>
              <a:rPr lang="en-US" dirty="0">
                <a:solidFill>
                  <a:srgbClr val="FF0000"/>
                </a:solidFill>
                <a:latin typeface="Courier New" pitchFamily="49" charset="0"/>
                <a:cs typeface="Courier New" pitchFamily="49" charset="0"/>
              </a:rPr>
              <a:t>;</a:t>
            </a:r>
            <a:r>
              <a:rPr lang="en-US" dirty="0">
                <a:latin typeface="Courier New" pitchFamily="49" charset="0"/>
                <a:cs typeface="Courier New" pitchFamily="49" charset="0"/>
              </a:rPr>
              <a:t>	                                         </a:t>
            </a:r>
            <a:r>
              <a:rPr lang="en-US" i="1" dirty="0">
                <a:solidFill>
                  <a:schemeClr val="tx1">
                    <a:lumMod val="50000"/>
                    <a:lumOff val="50000"/>
                  </a:schemeClr>
                </a:solidFill>
                <a:latin typeface="Consolas" pitchFamily="49" charset="0"/>
                <a:cs typeface="Consolas" pitchFamily="49" charset="0"/>
              </a:rPr>
              <a:t>HTML</a:t>
            </a:r>
          </a:p>
        </p:txBody>
      </p:sp>
      <p:sp>
        <p:nvSpPr>
          <p:cNvPr id="7" name="TextBox 6"/>
          <p:cNvSpPr txBox="1"/>
          <p:nvPr/>
        </p:nvSpPr>
        <p:spPr>
          <a:xfrm>
            <a:off x="595745" y="3733800"/>
            <a:ext cx="8153400" cy="984885"/>
          </a:xfrm>
          <a:prstGeom prst="rect">
            <a:avLst/>
          </a:prstGeom>
          <a:noFill/>
          <a:ln w="19050">
            <a:solidFill>
              <a:schemeClr val="tx1"/>
            </a:solidFill>
          </a:ln>
        </p:spPr>
        <p:txBody>
          <a:bodyPr wrap="square" rtlCol="0">
            <a:spAutoFit/>
          </a:bodyPr>
          <a:lstStyle/>
          <a:p>
            <a:r>
              <a:rPr lang="en-US" sz="2000" dirty="0">
                <a:latin typeface="Times New Roman" pitchFamily="18" charset="0"/>
                <a:cs typeface="Times New Roman" pitchFamily="18" charset="0"/>
              </a:rPr>
              <a:t>&lt;p&gt; &lt;a </a:t>
            </a:r>
            <a:r>
              <a:rPr lang="en-US" sz="2000" dirty="0" err="1">
                <a:latin typeface="Times New Roman" pitchFamily="18" charset="0"/>
                <a:cs typeface="Times New Roman" pitchFamily="18" charset="0"/>
              </a:rPr>
              <a:t>href</a:t>
            </a:r>
            <a:r>
              <a:rPr lang="en-US" sz="2000" dirty="0">
                <a:latin typeface="Times New Roman" pitchFamily="18" charset="0"/>
                <a:cs typeface="Times New Roman" pitchFamily="18" charset="0"/>
              </a:rPr>
              <a:t>="http://google.com/</a:t>
            </a:r>
            <a:r>
              <a:rPr lang="en-US" sz="2000" dirty="0" err="1">
                <a:latin typeface="Times New Roman" pitchFamily="18" charset="0"/>
                <a:cs typeface="Times New Roman" pitchFamily="18" charset="0"/>
              </a:rPr>
              <a:t>search?q</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xenia&amp;ie</a:t>
            </a:r>
            <a:r>
              <a:rPr lang="en-US" sz="2000" dirty="0">
                <a:latin typeface="Times New Roman" pitchFamily="18" charset="0"/>
                <a:cs typeface="Times New Roman" pitchFamily="18" charset="0"/>
              </a:rPr>
              <a:t>=utf-8&amp;aq=t"&gt; Search Google for Xenia &lt;/a&gt; &lt;/p&gt;	</a:t>
            </a:r>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output</a:t>
            </a:r>
          </a:p>
        </p:txBody>
      </p:sp>
      <p:sp>
        <p:nvSpPr>
          <p:cNvPr id="8" name="Footer Placeholder 7"/>
          <p:cNvSpPr>
            <a:spLocks noGrp="1"/>
          </p:cNvSpPr>
          <p:nvPr>
            <p:ph type="ftr" sz="quarter" idx="11"/>
          </p:nvPr>
        </p:nvSpPr>
        <p:spPr/>
        <p:txBody>
          <a:bodyPr/>
          <a:lstStyle/>
          <a:p>
            <a:r>
              <a:rPr lang="en-US" dirty="0"/>
              <a:t>COMS 210</a:t>
            </a:r>
          </a:p>
        </p:txBody>
      </p:sp>
    </p:spTree>
    <p:extLst>
      <p:ext uri="{BB962C8B-B14F-4D97-AF65-F5344CB8AC3E}">
        <p14:creationId xmlns:p14="http://schemas.microsoft.com/office/powerpoint/2010/main" val="32436905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URLs for search engines</a:t>
            </a:r>
          </a:p>
        </p:txBody>
      </p:sp>
      <p:sp>
        <p:nvSpPr>
          <p:cNvPr id="5" name="Slide Number Placeholder 4"/>
          <p:cNvSpPr>
            <a:spLocks noGrp="1"/>
          </p:cNvSpPr>
          <p:nvPr>
            <p:ph type="sldNum" sz="quarter" idx="12"/>
          </p:nvPr>
        </p:nvSpPr>
        <p:spPr/>
        <p:txBody>
          <a:bodyPr>
            <a:normAutofit fontScale="85000" lnSpcReduction="20000"/>
          </a:bodyPr>
          <a:lstStyle/>
          <a:p>
            <a:fld id="{CC76F15A-3445-4ED0-A4DF-DE4BBF06AE1A}" type="slidenum">
              <a:rPr lang="en-US" smtClean="0"/>
              <a:t>38</a:t>
            </a:fld>
            <a:endParaRPr lang="en-US"/>
          </a:p>
        </p:txBody>
      </p:sp>
      <p:sp>
        <p:nvSpPr>
          <p:cNvPr id="8" name="Footer Placeholder 7"/>
          <p:cNvSpPr>
            <a:spLocks noGrp="1"/>
          </p:cNvSpPr>
          <p:nvPr>
            <p:ph type="ftr" sz="quarter" idx="11"/>
          </p:nvPr>
        </p:nvSpPr>
        <p:spPr/>
        <p:txBody>
          <a:bodyPr/>
          <a:lstStyle/>
          <a:p>
            <a:r>
              <a:rPr lang="en-US" dirty="0"/>
              <a:t>COMS 210</a:t>
            </a:r>
          </a:p>
        </p:txBody>
      </p:sp>
      <p:sp>
        <p:nvSpPr>
          <p:cNvPr id="3" name="Rectangle 2">
            <a:extLst>
              <a:ext uri="{FF2B5EF4-FFF2-40B4-BE49-F238E27FC236}">
                <a16:creationId xmlns:a16="http://schemas.microsoft.com/office/drawing/2014/main" id="{92E574EC-A3EF-964A-916D-B5646A0DA16A}"/>
              </a:ext>
            </a:extLst>
          </p:cNvPr>
          <p:cNvSpPr/>
          <p:nvPr/>
        </p:nvSpPr>
        <p:spPr>
          <a:xfrm>
            <a:off x="533400" y="1615089"/>
            <a:ext cx="8153400" cy="2308324"/>
          </a:xfrm>
          <a:prstGeom prst="rect">
            <a:avLst/>
          </a:prstGeom>
        </p:spPr>
        <p:txBody>
          <a:bodyPr wrap="square">
            <a:spAutoFit/>
          </a:bodyPr>
          <a:lstStyle/>
          <a:p>
            <a:r>
              <a:rPr lang="en-US" dirty="0"/>
              <a:t>https://</a:t>
            </a:r>
            <a:r>
              <a:rPr lang="en-US" dirty="0" err="1"/>
              <a:t>www.google.com</a:t>
            </a:r>
            <a:r>
              <a:rPr lang="en-US" dirty="0"/>
              <a:t>/</a:t>
            </a:r>
            <a:r>
              <a:rPr lang="en-US" dirty="0" err="1"/>
              <a:t>search?authuser</a:t>
            </a:r>
            <a:r>
              <a:rPr lang="en-US" dirty="0"/>
              <a:t>=0&amp;sxsrf=ALeKk01s16uF2Y0YPGRh-Ng9auVf2vp0eQ:1607297110010&amp;source=</a:t>
            </a:r>
            <a:r>
              <a:rPr lang="en-US" dirty="0" err="1"/>
              <a:t>hp&amp;ei</a:t>
            </a:r>
            <a:r>
              <a:rPr lang="en-US" dirty="0"/>
              <a:t>=VWjNX9D7Os-4tQWRipqQAw&amp;q=</a:t>
            </a:r>
            <a:r>
              <a:rPr lang="en-US" dirty="0" err="1"/>
              <a:t>xenia&amp;oq</a:t>
            </a:r>
            <a:r>
              <a:rPr lang="en-US" dirty="0"/>
              <a:t>=</a:t>
            </a:r>
            <a:r>
              <a:rPr lang="en-US" dirty="0" err="1"/>
              <a:t>xenia&amp;gs_lcp</a:t>
            </a:r>
            <a:r>
              <a:rPr lang="en-US" dirty="0"/>
              <a:t>=CgZwc3ktYWIQAzIHCCMQyQMQJzIECAAQQzICCAAyBAgAEEMyBAgAEEMyAggAMgIIADIKCAAQsQMQFBCHAjIFCAAQsQMyAggAOgcIIRAKEKABOgcIIxDqAhAnOgQILhBDOgIILjoLCC4QsQMQxwEQowI6CAgAELEDEIMBOggILhCxAxCDAVDvDFjkKmDcLmgBcAB4AIABpQGIAaYEkgEDNC4ymAEAoAECoAEBqgEHZ3dzLXdperABCg&amp;sclient=</a:t>
            </a:r>
            <a:r>
              <a:rPr lang="en-US" dirty="0" err="1"/>
              <a:t>psy-ab&amp;ved</a:t>
            </a:r>
            <a:r>
              <a:rPr lang="en-US" dirty="0"/>
              <a:t>=0ahUKEwiQ-qaqwLrtAhVPXK0KHRGFBjIQ4dUDCAk&amp;uact</a:t>
            </a:r>
            <a:r>
              <a:rPr lang="en-US"/>
              <a:t>=5</a:t>
            </a:r>
            <a:endParaRPr lang="en-US" dirty="0"/>
          </a:p>
        </p:txBody>
      </p:sp>
    </p:spTree>
    <p:extLst>
      <p:ext uri="{BB962C8B-B14F-4D97-AF65-F5344CB8AC3E}">
        <p14:creationId xmlns:p14="http://schemas.microsoft.com/office/powerpoint/2010/main" val="31870117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Computer code &lt;code&gt;</a:t>
            </a:r>
          </a:p>
        </p:txBody>
      </p:sp>
      <p:sp>
        <p:nvSpPr>
          <p:cNvPr id="5" name="Slide Number Placeholder 4"/>
          <p:cNvSpPr>
            <a:spLocks noGrp="1"/>
          </p:cNvSpPr>
          <p:nvPr>
            <p:ph type="sldNum" sz="quarter" idx="12"/>
          </p:nvPr>
        </p:nvSpPr>
        <p:spPr/>
        <p:txBody>
          <a:bodyPr>
            <a:normAutofit fontScale="85000" lnSpcReduction="20000"/>
          </a:bodyPr>
          <a:lstStyle/>
          <a:p>
            <a:fld id="{CC76F15A-3445-4ED0-A4DF-DE4BBF06AE1A}" type="slidenum">
              <a:rPr lang="en-US" smtClean="0"/>
              <a:t>39</a:t>
            </a:fld>
            <a:endParaRPr lang="en-US"/>
          </a:p>
        </p:txBody>
      </p:sp>
      <p:sp>
        <p:nvSpPr>
          <p:cNvPr id="6" name="TextBox 5"/>
          <p:cNvSpPr txBox="1"/>
          <p:nvPr/>
        </p:nvSpPr>
        <p:spPr>
          <a:xfrm>
            <a:off x="609600" y="1524000"/>
            <a:ext cx="8153400" cy="1200329"/>
          </a:xfrm>
          <a:prstGeom prst="rect">
            <a:avLst/>
          </a:prstGeom>
          <a:solidFill>
            <a:schemeClr val="accent6">
              <a:lumMod val="40000"/>
              <a:lumOff val="6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&lt;p&gt;</a:t>
            </a:r>
          </a:p>
          <a:p>
            <a:r>
              <a:rPr lang="en-US" dirty="0">
                <a:latin typeface="Courier New" pitchFamily="49" charset="0"/>
                <a:cs typeface="Courier New" pitchFamily="49" charset="0"/>
              </a:rPr>
              <a:t>The &lt;code&gt;</a:t>
            </a:r>
            <a:r>
              <a:rPr lang="en-US" dirty="0" err="1">
                <a:latin typeface="Courier New" pitchFamily="49" charset="0"/>
                <a:cs typeface="Courier New" pitchFamily="49" charset="0"/>
              </a:rPr>
              <a:t>ul</a:t>
            </a:r>
            <a:r>
              <a:rPr lang="en-US" dirty="0">
                <a:latin typeface="Courier New" pitchFamily="49" charset="0"/>
                <a:cs typeface="Courier New" pitchFamily="49" charset="0"/>
              </a:rPr>
              <a:t>&lt;/code&gt; and &lt;code&gt;</a:t>
            </a:r>
            <a:r>
              <a:rPr lang="en-US" dirty="0" err="1">
                <a:latin typeface="Courier New" pitchFamily="49" charset="0"/>
                <a:cs typeface="Courier New" pitchFamily="49" charset="0"/>
              </a:rPr>
              <a:t>ol</a:t>
            </a:r>
            <a:r>
              <a:rPr lang="en-US" dirty="0">
                <a:latin typeface="Courier New" pitchFamily="49" charset="0"/>
                <a:cs typeface="Courier New" pitchFamily="49" charset="0"/>
              </a:rPr>
              <a:t>&lt;/code&gt;</a:t>
            </a:r>
          </a:p>
          <a:p>
            <a:r>
              <a:rPr lang="en-US" dirty="0">
                <a:latin typeface="Courier New" pitchFamily="49" charset="0"/>
                <a:cs typeface="Courier New" pitchFamily="49" charset="0"/>
              </a:rPr>
              <a:t>tags make lists.</a:t>
            </a:r>
          </a:p>
          <a:p>
            <a:r>
              <a:rPr lang="en-US" dirty="0">
                <a:latin typeface="Courier New" pitchFamily="49" charset="0"/>
                <a:cs typeface="Courier New" pitchFamily="49" charset="0"/>
              </a:rPr>
              <a:t>&lt;/p&gt;                                                  </a:t>
            </a:r>
            <a:r>
              <a:rPr lang="en-US" i="1" dirty="0">
                <a:solidFill>
                  <a:schemeClr val="tx1">
                    <a:lumMod val="50000"/>
                    <a:lumOff val="50000"/>
                  </a:schemeClr>
                </a:solidFill>
                <a:latin typeface="Consolas" pitchFamily="49" charset="0"/>
                <a:cs typeface="Consolas" pitchFamily="49" charset="0"/>
              </a:rPr>
              <a:t>HTML</a:t>
            </a:r>
          </a:p>
        </p:txBody>
      </p:sp>
      <p:sp>
        <p:nvSpPr>
          <p:cNvPr id="7" name="TextBox 6"/>
          <p:cNvSpPr txBox="1"/>
          <p:nvPr/>
        </p:nvSpPr>
        <p:spPr>
          <a:xfrm>
            <a:off x="595745" y="3124200"/>
            <a:ext cx="8153400" cy="677108"/>
          </a:xfrm>
          <a:prstGeom prst="rect">
            <a:avLst/>
          </a:prstGeom>
          <a:noFill/>
          <a:ln w="19050">
            <a:solidFill>
              <a:schemeClr val="tx1"/>
            </a:solidFill>
          </a:ln>
        </p:spPr>
        <p:txBody>
          <a:bodyPr wrap="square" rtlCol="0">
            <a:spAutoFit/>
          </a:bodyPr>
          <a:lstStyle/>
          <a:p>
            <a:r>
              <a:rPr lang="en-US" sz="2000" dirty="0">
                <a:latin typeface="Times New Roman" pitchFamily="18" charset="0"/>
                <a:cs typeface="Times New Roman" pitchFamily="18" charset="0"/>
              </a:rPr>
              <a:t>The </a:t>
            </a:r>
            <a:r>
              <a:rPr lang="en-US" sz="2000" dirty="0" err="1">
                <a:latin typeface="Courier New" pitchFamily="49" charset="0"/>
                <a:cs typeface="Courier New" pitchFamily="49" charset="0"/>
              </a:rPr>
              <a:t>ul</a:t>
            </a:r>
            <a:r>
              <a:rPr lang="en-US" sz="2000" dirty="0">
                <a:latin typeface="Times New Roman" pitchFamily="18" charset="0"/>
                <a:cs typeface="Times New Roman" pitchFamily="18" charset="0"/>
              </a:rPr>
              <a:t> and </a:t>
            </a:r>
            <a:r>
              <a:rPr lang="en-US" sz="2000" dirty="0" err="1">
                <a:latin typeface="Courier New" pitchFamily="49" charset="0"/>
                <a:cs typeface="Courier New" pitchFamily="49" charset="0"/>
              </a:rPr>
              <a:t>ol</a:t>
            </a:r>
            <a:r>
              <a:rPr lang="en-US" sz="2000" dirty="0">
                <a:latin typeface="Times New Roman" pitchFamily="18" charset="0"/>
                <a:cs typeface="Times New Roman" pitchFamily="18" charset="0"/>
              </a:rPr>
              <a:t> tags make lists.	</a:t>
            </a:r>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output</a:t>
            </a:r>
          </a:p>
        </p:txBody>
      </p:sp>
      <p:sp>
        <p:nvSpPr>
          <p:cNvPr id="8" name="Footer Placeholder 7"/>
          <p:cNvSpPr>
            <a:spLocks noGrp="1"/>
          </p:cNvSpPr>
          <p:nvPr>
            <p:ph type="ftr" sz="quarter" idx="11"/>
          </p:nvPr>
        </p:nvSpPr>
        <p:spPr/>
        <p:txBody>
          <a:bodyPr/>
          <a:lstStyle/>
          <a:p>
            <a:r>
              <a:rPr lang="en-US" dirty="0"/>
              <a:t>COMS 210</a:t>
            </a:r>
          </a:p>
        </p:txBody>
      </p:sp>
      <p:sp>
        <p:nvSpPr>
          <p:cNvPr id="9" name="Content Placeholder 2"/>
          <p:cNvSpPr>
            <a:spLocks noGrp="1"/>
          </p:cNvSpPr>
          <p:nvPr>
            <p:ph sz="quarter" idx="1"/>
          </p:nvPr>
        </p:nvSpPr>
        <p:spPr>
          <a:xfrm>
            <a:off x="612648" y="4419600"/>
            <a:ext cx="8153400" cy="1600200"/>
          </a:xfrm>
        </p:spPr>
        <p:txBody>
          <a:bodyPr/>
          <a:lstStyle/>
          <a:p>
            <a:r>
              <a:rPr lang="en-US" dirty="0"/>
              <a:t>code: a short section of computer code</a:t>
            </a:r>
          </a:p>
        </p:txBody>
      </p:sp>
    </p:spTree>
    <p:extLst>
      <p:ext uri="{BB962C8B-B14F-4D97-AF65-F5344CB8AC3E}">
        <p14:creationId xmlns:p14="http://schemas.microsoft.com/office/powerpoint/2010/main" val="3535670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 of XHTML page</a:t>
            </a:r>
          </a:p>
        </p:txBody>
      </p:sp>
      <p:sp>
        <p:nvSpPr>
          <p:cNvPr id="5" name="Slide Number Placeholder 4"/>
          <p:cNvSpPr>
            <a:spLocks noGrp="1"/>
          </p:cNvSpPr>
          <p:nvPr>
            <p:ph type="sldNum" sz="quarter" idx="12"/>
          </p:nvPr>
        </p:nvSpPr>
        <p:spPr/>
        <p:txBody>
          <a:bodyPr>
            <a:normAutofit fontScale="85000" lnSpcReduction="20000"/>
          </a:bodyPr>
          <a:lstStyle/>
          <a:p>
            <a:fld id="{CC76F15A-3445-4ED0-A4DF-DE4BBF06AE1A}" type="slidenum">
              <a:rPr lang="en-US" smtClean="0"/>
              <a:t>4</a:t>
            </a:fld>
            <a:endParaRPr lang="en-US"/>
          </a:p>
        </p:txBody>
      </p:sp>
      <p:sp>
        <p:nvSpPr>
          <p:cNvPr id="9" name="TextBox 8"/>
          <p:cNvSpPr txBox="1"/>
          <p:nvPr/>
        </p:nvSpPr>
        <p:spPr>
          <a:xfrm>
            <a:off x="609600" y="1524000"/>
            <a:ext cx="8153400" cy="3416320"/>
          </a:xfrm>
          <a:prstGeom prst="rect">
            <a:avLst/>
          </a:prstGeom>
          <a:solidFill>
            <a:schemeClr val="accent6">
              <a:lumMod val="40000"/>
              <a:lumOff val="6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&lt;!DOCTYPE html PUBLIC "-//W3C//DTD XHTML 1.1//EN"</a:t>
            </a:r>
          </a:p>
          <a:p>
            <a:r>
              <a:rPr lang="en-US" dirty="0">
                <a:latin typeface="Courier New" pitchFamily="49" charset="0"/>
                <a:cs typeface="Courier New" pitchFamily="49" charset="0"/>
              </a:rPr>
              <a:t>"http://www.w3.org/TR/xhtml11/DTD/xhtml11.dtd"&gt;</a:t>
            </a:r>
          </a:p>
          <a:p>
            <a:endParaRPr lang="en-US" dirty="0">
              <a:latin typeface="Courier New" pitchFamily="49" charset="0"/>
              <a:cs typeface="Courier New" pitchFamily="49" charset="0"/>
            </a:endParaRPr>
          </a:p>
          <a:p>
            <a:r>
              <a:rPr lang="en-US" dirty="0">
                <a:latin typeface="Courier New" pitchFamily="49" charset="0"/>
                <a:cs typeface="Courier New" pitchFamily="49" charset="0"/>
              </a:rPr>
              <a:t>&lt;html </a:t>
            </a:r>
            <a:r>
              <a:rPr lang="en-US" dirty="0" err="1">
                <a:latin typeface="Courier New" pitchFamily="49" charset="0"/>
                <a:cs typeface="Courier New" pitchFamily="49" charset="0"/>
              </a:rPr>
              <a:t>xmlns</a:t>
            </a:r>
            <a:r>
              <a:rPr lang="en-US" dirty="0">
                <a:latin typeface="Courier New" pitchFamily="49" charset="0"/>
                <a:cs typeface="Courier New" pitchFamily="49" charset="0"/>
              </a:rPr>
              <a:t>="http://www.w3.org/1999/xhtml"&gt;</a:t>
            </a:r>
          </a:p>
          <a:p>
            <a:r>
              <a:rPr lang="en-US" dirty="0">
                <a:latin typeface="Courier New" pitchFamily="49" charset="0"/>
                <a:cs typeface="Courier New" pitchFamily="49" charset="0"/>
              </a:rPr>
              <a:t>	&lt;head&gt;</a:t>
            </a:r>
          </a:p>
          <a:p>
            <a:r>
              <a:rPr lang="en-US" dirty="0">
                <a:latin typeface="Courier New" pitchFamily="49" charset="0"/>
                <a:cs typeface="Courier New" pitchFamily="49" charset="0"/>
              </a:rPr>
              <a:t>		information about the page</a:t>
            </a:r>
          </a:p>
          <a:p>
            <a:r>
              <a:rPr lang="en-US" dirty="0">
                <a:latin typeface="Courier New" pitchFamily="49" charset="0"/>
                <a:cs typeface="Courier New" pitchFamily="49" charset="0"/>
              </a:rPr>
              <a:t>	&lt;/head&gt;</a:t>
            </a:r>
          </a:p>
          <a:p>
            <a:endParaRPr lang="en-US" dirty="0">
              <a:latin typeface="Courier New" pitchFamily="49" charset="0"/>
              <a:cs typeface="Courier New" pitchFamily="49" charset="0"/>
            </a:endParaRPr>
          </a:p>
          <a:p>
            <a:r>
              <a:rPr lang="en-US" dirty="0">
                <a:latin typeface="Courier New" pitchFamily="49" charset="0"/>
                <a:cs typeface="Courier New" pitchFamily="49" charset="0"/>
              </a:rPr>
              <a:t>	&lt;body&gt;</a:t>
            </a:r>
          </a:p>
          <a:p>
            <a:r>
              <a:rPr lang="en-US" dirty="0">
                <a:latin typeface="Courier New" pitchFamily="49" charset="0"/>
                <a:cs typeface="Courier New" pitchFamily="49" charset="0"/>
              </a:rPr>
              <a:t>		page contents</a:t>
            </a:r>
          </a:p>
          <a:p>
            <a:r>
              <a:rPr lang="en-US" dirty="0">
                <a:latin typeface="Courier New" pitchFamily="49" charset="0"/>
                <a:cs typeface="Courier New" pitchFamily="49" charset="0"/>
              </a:rPr>
              <a:t>	&lt;/body&gt;</a:t>
            </a:r>
          </a:p>
          <a:p>
            <a:r>
              <a:rPr lang="en-US" dirty="0">
                <a:latin typeface="Courier New" pitchFamily="49" charset="0"/>
                <a:cs typeface="Courier New" pitchFamily="49" charset="0"/>
              </a:rPr>
              <a:t>&lt;/html&gt;                                               </a:t>
            </a:r>
            <a:r>
              <a:rPr lang="en-US" i="1" dirty="0">
                <a:solidFill>
                  <a:schemeClr val="tx1">
                    <a:lumMod val="50000"/>
                    <a:lumOff val="50000"/>
                  </a:schemeClr>
                </a:solidFill>
                <a:latin typeface="Consolas" pitchFamily="49" charset="0"/>
                <a:cs typeface="Consolas" pitchFamily="49" charset="0"/>
              </a:rPr>
              <a:t>HTML</a:t>
            </a:r>
          </a:p>
        </p:txBody>
      </p:sp>
      <p:sp>
        <p:nvSpPr>
          <p:cNvPr id="8" name="Footer Placeholder 3">
            <a:extLst>
              <a:ext uri="{FF2B5EF4-FFF2-40B4-BE49-F238E27FC236}">
                <a16:creationId xmlns:a16="http://schemas.microsoft.com/office/drawing/2014/main" id="{1EDC3296-6DB5-B749-9E9C-93A91674B7D4}"/>
              </a:ext>
            </a:extLst>
          </p:cNvPr>
          <p:cNvSpPr>
            <a:spLocks noGrp="1"/>
          </p:cNvSpPr>
          <p:nvPr>
            <p:ph type="ftr" sz="quarter" idx="11"/>
          </p:nvPr>
        </p:nvSpPr>
        <p:spPr>
          <a:xfrm>
            <a:off x="609600" y="6248400"/>
            <a:ext cx="5421313" cy="365125"/>
          </a:xfrm>
        </p:spPr>
        <p:txBody>
          <a:bodyPr/>
          <a:lstStyle/>
          <a:p>
            <a:r>
              <a:rPr lang="en-US" dirty="0"/>
              <a:t>COMS 210</a:t>
            </a:r>
          </a:p>
        </p:txBody>
      </p:sp>
    </p:spTree>
    <p:extLst>
      <p:ext uri="{BB962C8B-B14F-4D97-AF65-F5344CB8AC3E}">
        <p14:creationId xmlns:p14="http://schemas.microsoft.com/office/powerpoint/2010/main" val="26560168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Preformatted text &lt;pre&gt;</a:t>
            </a:r>
          </a:p>
        </p:txBody>
      </p:sp>
      <p:sp>
        <p:nvSpPr>
          <p:cNvPr id="5" name="Slide Number Placeholder 4"/>
          <p:cNvSpPr>
            <a:spLocks noGrp="1"/>
          </p:cNvSpPr>
          <p:nvPr>
            <p:ph type="sldNum" sz="quarter" idx="12"/>
          </p:nvPr>
        </p:nvSpPr>
        <p:spPr/>
        <p:txBody>
          <a:bodyPr>
            <a:normAutofit fontScale="85000" lnSpcReduction="20000"/>
          </a:bodyPr>
          <a:lstStyle/>
          <a:p>
            <a:fld id="{CC76F15A-3445-4ED0-A4DF-DE4BBF06AE1A}" type="slidenum">
              <a:rPr lang="en-US" smtClean="0"/>
              <a:t>40</a:t>
            </a:fld>
            <a:endParaRPr lang="en-US"/>
          </a:p>
        </p:txBody>
      </p:sp>
      <p:sp>
        <p:nvSpPr>
          <p:cNvPr id="6" name="TextBox 5"/>
          <p:cNvSpPr txBox="1"/>
          <p:nvPr/>
        </p:nvSpPr>
        <p:spPr>
          <a:xfrm>
            <a:off x="609600" y="1524000"/>
            <a:ext cx="8153400" cy="1477328"/>
          </a:xfrm>
          <a:prstGeom prst="rect">
            <a:avLst/>
          </a:prstGeom>
          <a:solidFill>
            <a:schemeClr val="accent6">
              <a:lumMod val="40000"/>
              <a:lumOff val="6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&lt;pre&gt;</a:t>
            </a:r>
          </a:p>
          <a:p>
            <a:r>
              <a:rPr lang="en-US" dirty="0">
                <a:latin typeface="Courier New" pitchFamily="49" charset="0"/>
                <a:cs typeface="Courier New" pitchFamily="49" charset="0"/>
              </a:rPr>
              <a:t>Microsoft CEO Satya Nadella speaks </a:t>
            </a:r>
          </a:p>
          <a:p>
            <a:r>
              <a:rPr lang="en-US" dirty="0">
                <a:latin typeface="Courier New" pitchFamily="49" charset="0"/>
                <a:cs typeface="Courier New" pitchFamily="49" charset="0"/>
              </a:rPr>
              <a:t>    “Longevity in this business is about being able to</a:t>
            </a:r>
          </a:p>
          <a:p>
            <a:r>
              <a:rPr lang="en-US" dirty="0">
                <a:latin typeface="Courier New" pitchFamily="49" charset="0"/>
                <a:cs typeface="Courier New" pitchFamily="49" charset="0"/>
              </a:rPr>
              <a:t>  reinvent yourself or invent the future.”</a:t>
            </a:r>
          </a:p>
          <a:p>
            <a:r>
              <a:rPr lang="en-US" dirty="0">
                <a:latin typeface="Courier New" pitchFamily="49" charset="0"/>
                <a:cs typeface="Courier New" pitchFamily="49" charset="0"/>
              </a:rPr>
              <a:t>&lt;/pre&gt;                                                </a:t>
            </a:r>
            <a:r>
              <a:rPr lang="en-US" i="1" dirty="0">
                <a:solidFill>
                  <a:schemeClr val="tx1">
                    <a:lumMod val="50000"/>
                    <a:lumOff val="50000"/>
                  </a:schemeClr>
                </a:solidFill>
                <a:latin typeface="Consolas" pitchFamily="49" charset="0"/>
                <a:cs typeface="Consolas" pitchFamily="49" charset="0"/>
              </a:rPr>
              <a:t>HTML</a:t>
            </a:r>
          </a:p>
        </p:txBody>
      </p:sp>
      <p:sp>
        <p:nvSpPr>
          <p:cNvPr id="7" name="TextBox 6"/>
          <p:cNvSpPr txBox="1"/>
          <p:nvPr/>
        </p:nvSpPr>
        <p:spPr>
          <a:xfrm>
            <a:off x="595745" y="3124200"/>
            <a:ext cx="8153400" cy="1231106"/>
          </a:xfrm>
          <a:prstGeom prst="rect">
            <a:avLst/>
          </a:prstGeom>
          <a:noFill/>
          <a:ln w="19050">
            <a:solidFill>
              <a:schemeClr val="tx1"/>
            </a:solidFill>
          </a:ln>
        </p:spPr>
        <p:txBody>
          <a:bodyPr wrap="square" rtlCol="0">
            <a:spAutoFit/>
          </a:bodyPr>
          <a:lstStyle/>
          <a:p>
            <a:r>
              <a:rPr lang="en-US" dirty="0">
                <a:latin typeface="Courier New" pitchFamily="49" charset="0"/>
                <a:cs typeface="Courier New" pitchFamily="49" charset="0"/>
              </a:rPr>
              <a:t>Microsoft CEO Satya Nadella speaks </a:t>
            </a:r>
          </a:p>
          <a:p>
            <a:r>
              <a:rPr lang="en-US" dirty="0">
                <a:latin typeface="Courier New" pitchFamily="49" charset="0"/>
                <a:cs typeface="Courier New" pitchFamily="49" charset="0"/>
              </a:rPr>
              <a:t>    “Longevity in this business is about being able to</a:t>
            </a:r>
          </a:p>
          <a:p>
            <a:r>
              <a:rPr lang="en-US" dirty="0">
                <a:latin typeface="Courier New" pitchFamily="49" charset="0"/>
                <a:cs typeface="Courier New" pitchFamily="49" charset="0"/>
              </a:rPr>
              <a:t>  reinvent yourself or invent the future.”</a:t>
            </a:r>
            <a:r>
              <a:rPr lang="en-US" sz="2000" dirty="0">
                <a:latin typeface="Times New Roman" pitchFamily="18" charset="0"/>
                <a:cs typeface="Times New Roman" pitchFamily="18" charset="0"/>
              </a:rPr>
              <a:t>	</a:t>
            </a:r>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output</a:t>
            </a:r>
          </a:p>
        </p:txBody>
      </p:sp>
      <p:sp>
        <p:nvSpPr>
          <p:cNvPr id="8" name="Footer Placeholder 7"/>
          <p:cNvSpPr>
            <a:spLocks noGrp="1"/>
          </p:cNvSpPr>
          <p:nvPr>
            <p:ph type="ftr" sz="quarter" idx="11"/>
          </p:nvPr>
        </p:nvSpPr>
        <p:spPr/>
        <p:txBody>
          <a:bodyPr/>
          <a:lstStyle/>
          <a:p>
            <a:r>
              <a:rPr lang="en-US" dirty="0"/>
              <a:t>COMS 210</a:t>
            </a:r>
          </a:p>
        </p:txBody>
      </p:sp>
      <p:sp>
        <p:nvSpPr>
          <p:cNvPr id="9" name="Content Placeholder 2"/>
          <p:cNvSpPr>
            <a:spLocks noGrp="1"/>
          </p:cNvSpPr>
          <p:nvPr>
            <p:ph sz="quarter" idx="1"/>
          </p:nvPr>
        </p:nvSpPr>
        <p:spPr>
          <a:xfrm>
            <a:off x="612648" y="4419600"/>
            <a:ext cx="8153400" cy="1600200"/>
          </a:xfrm>
        </p:spPr>
        <p:txBody>
          <a:bodyPr/>
          <a:lstStyle/>
          <a:p>
            <a:r>
              <a:rPr lang="en-US" dirty="0"/>
              <a:t>Displayed with exactly the whitespace / line breaks given in the text</a:t>
            </a:r>
          </a:p>
          <a:p>
            <a:r>
              <a:rPr lang="en-US" dirty="0"/>
              <a:t>Shown in a fixed-width font by default</a:t>
            </a:r>
          </a:p>
        </p:txBody>
      </p:sp>
    </p:spTree>
    <p:extLst>
      <p:ext uri="{BB962C8B-B14F-4D97-AF65-F5344CB8AC3E}">
        <p14:creationId xmlns:p14="http://schemas.microsoft.com/office/powerpoint/2010/main" val="13968813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Preformatted text &lt;pre&gt;</a:t>
            </a:r>
          </a:p>
        </p:txBody>
      </p:sp>
      <p:sp>
        <p:nvSpPr>
          <p:cNvPr id="5" name="Slide Number Placeholder 4"/>
          <p:cNvSpPr>
            <a:spLocks noGrp="1"/>
          </p:cNvSpPr>
          <p:nvPr>
            <p:ph type="sldNum" sz="quarter" idx="12"/>
          </p:nvPr>
        </p:nvSpPr>
        <p:spPr/>
        <p:txBody>
          <a:bodyPr>
            <a:normAutofit fontScale="85000" lnSpcReduction="20000"/>
          </a:bodyPr>
          <a:lstStyle/>
          <a:p>
            <a:fld id="{CC76F15A-3445-4ED0-A4DF-DE4BBF06AE1A}" type="slidenum">
              <a:rPr lang="en-US" smtClean="0"/>
              <a:t>41</a:t>
            </a:fld>
            <a:endParaRPr lang="en-US"/>
          </a:p>
        </p:txBody>
      </p:sp>
      <p:sp>
        <p:nvSpPr>
          <p:cNvPr id="6" name="TextBox 5"/>
          <p:cNvSpPr txBox="1"/>
          <p:nvPr/>
        </p:nvSpPr>
        <p:spPr>
          <a:xfrm>
            <a:off x="609600" y="1524000"/>
            <a:ext cx="8153400" cy="1477328"/>
          </a:xfrm>
          <a:prstGeom prst="rect">
            <a:avLst/>
          </a:prstGeom>
          <a:solidFill>
            <a:schemeClr val="accent6">
              <a:lumMod val="40000"/>
              <a:lumOff val="6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&lt;pre&gt;&lt;code&gt;</a:t>
            </a:r>
          </a:p>
          <a:p>
            <a:r>
              <a:rPr lang="en-US" dirty="0">
                <a:latin typeface="Courier New" pitchFamily="49" charset="0"/>
                <a:cs typeface="Courier New" pitchFamily="49" charset="0"/>
              </a:rPr>
              <a:t>	public static void main(String[] </a:t>
            </a:r>
            <a:r>
              <a:rPr lang="en-US" dirty="0" err="1">
                <a:latin typeface="Courier New" pitchFamily="49" charset="0"/>
                <a:cs typeface="Courier New" pitchFamily="49" charset="0"/>
              </a:rPr>
              <a:t>args</a:t>
            </a:r>
            <a:r>
              <a:rPr lang="en-US" dirty="0">
                <a:latin typeface="Courier New" pitchFamily="49" charset="0"/>
                <a:cs typeface="Courier New" pitchFamily="49" charset="0"/>
              </a:rPr>
              <a:t>) {</a:t>
            </a:r>
          </a:p>
          <a:p>
            <a:r>
              <a:rPr lang="en-US" dirty="0">
                <a:latin typeface="Courier New" pitchFamily="49" charset="0"/>
                <a:cs typeface="Courier New" pitchFamily="49" charset="0"/>
              </a:rPr>
              <a:t>	    </a:t>
            </a:r>
            <a:r>
              <a:rPr lang="en-US" dirty="0" err="1">
                <a:latin typeface="Courier New" pitchFamily="49" charset="0"/>
                <a:cs typeface="Courier New" pitchFamily="49" charset="0"/>
              </a:rPr>
              <a:t>System.out.println</a:t>
            </a:r>
            <a:r>
              <a:rPr lang="en-US" dirty="0">
                <a:latin typeface="Courier New" pitchFamily="49" charset="0"/>
                <a:cs typeface="Courier New" pitchFamily="49" charset="0"/>
              </a:rPr>
              <a:t>("Hello, world!");</a:t>
            </a:r>
          </a:p>
          <a:p>
            <a:r>
              <a:rPr lang="en-US" dirty="0">
                <a:latin typeface="Courier New" pitchFamily="49" charset="0"/>
                <a:cs typeface="Courier New" pitchFamily="49" charset="0"/>
              </a:rPr>
              <a:t>	}</a:t>
            </a:r>
          </a:p>
          <a:p>
            <a:r>
              <a:rPr lang="en-US" dirty="0">
                <a:latin typeface="Courier New" pitchFamily="49" charset="0"/>
                <a:cs typeface="Courier New" pitchFamily="49" charset="0"/>
              </a:rPr>
              <a:t>&lt;/code&gt;&lt;/pre&gt;                                         </a:t>
            </a:r>
            <a:r>
              <a:rPr lang="en-US" i="1" dirty="0">
                <a:solidFill>
                  <a:schemeClr val="tx1">
                    <a:lumMod val="50000"/>
                    <a:lumOff val="50000"/>
                  </a:schemeClr>
                </a:solidFill>
                <a:latin typeface="Consolas" pitchFamily="49" charset="0"/>
                <a:cs typeface="Consolas" pitchFamily="49" charset="0"/>
              </a:rPr>
              <a:t>HTML</a:t>
            </a:r>
          </a:p>
        </p:txBody>
      </p:sp>
      <p:sp>
        <p:nvSpPr>
          <p:cNvPr id="7" name="TextBox 6"/>
          <p:cNvSpPr txBox="1"/>
          <p:nvPr/>
        </p:nvSpPr>
        <p:spPr>
          <a:xfrm>
            <a:off x="595745" y="3124200"/>
            <a:ext cx="8153400" cy="1231106"/>
          </a:xfrm>
          <a:prstGeom prst="rect">
            <a:avLst/>
          </a:prstGeom>
          <a:noFill/>
          <a:ln w="19050">
            <a:solidFill>
              <a:schemeClr val="tx1"/>
            </a:solidFill>
          </a:ln>
        </p:spPr>
        <p:txBody>
          <a:bodyPr wrap="square" rtlCol="0">
            <a:spAutoFit/>
          </a:bodyPr>
          <a:lstStyle/>
          <a:p>
            <a:r>
              <a:rPr lang="en-US" dirty="0">
                <a:latin typeface="Courier New" pitchFamily="49" charset="0"/>
                <a:cs typeface="Courier New" pitchFamily="49" charset="0"/>
              </a:rPr>
              <a:t>public static void main(String[] </a:t>
            </a:r>
            <a:r>
              <a:rPr lang="en-US" dirty="0" err="1">
                <a:latin typeface="Courier New" pitchFamily="49" charset="0"/>
                <a:cs typeface="Courier New" pitchFamily="49" charset="0"/>
              </a:rPr>
              <a:t>args</a:t>
            </a:r>
            <a:r>
              <a:rPr lang="en-US" dirty="0">
                <a:latin typeface="Courier New" pitchFamily="49" charset="0"/>
                <a:cs typeface="Courier New" pitchFamily="49" charset="0"/>
              </a:rPr>
              <a:t>) {</a:t>
            </a:r>
          </a:p>
          <a:p>
            <a:r>
              <a:rPr lang="en-US" dirty="0">
                <a:latin typeface="Courier New" pitchFamily="49" charset="0"/>
                <a:cs typeface="Courier New" pitchFamily="49" charset="0"/>
              </a:rPr>
              <a:t>	    </a:t>
            </a:r>
            <a:r>
              <a:rPr lang="en-US" dirty="0" err="1">
                <a:latin typeface="Courier New" pitchFamily="49" charset="0"/>
                <a:cs typeface="Courier New" pitchFamily="49" charset="0"/>
              </a:rPr>
              <a:t>System.out.println</a:t>
            </a:r>
            <a:r>
              <a:rPr lang="en-US" dirty="0">
                <a:latin typeface="Courier New" pitchFamily="49" charset="0"/>
                <a:cs typeface="Courier New" pitchFamily="49" charset="0"/>
              </a:rPr>
              <a:t>("Hello, world!");</a:t>
            </a:r>
          </a:p>
          <a:p>
            <a:r>
              <a:rPr lang="en-US" dirty="0">
                <a:latin typeface="Courier New" pitchFamily="49" charset="0"/>
                <a:cs typeface="Courier New" pitchFamily="49" charset="0"/>
              </a:rPr>
              <a:t>	}</a:t>
            </a:r>
            <a:r>
              <a:rPr lang="en-US" sz="2000" dirty="0">
                <a:latin typeface="Times New Roman" pitchFamily="18" charset="0"/>
                <a:cs typeface="Times New Roman" pitchFamily="18" charset="0"/>
              </a:rPr>
              <a:t>	</a:t>
            </a:r>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output</a:t>
            </a:r>
          </a:p>
        </p:txBody>
      </p:sp>
      <p:sp>
        <p:nvSpPr>
          <p:cNvPr id="8" name="Footer Placeholder 7"/>
          <p:cNvSpPr>
            <a:spLocks noGrp="1"/>
          </p:cNvSpPr>
          <p:nvPr>
            <p:ph type="ftr" sz="quarter" idx="11"/>
          </p:nvPr>
        </p:nvSpPr>
        <p:spPr/>
        <p:txBody>
          <a:bodyPr/>
          <a:lstStyle/>
          <a:p>
            <a:r>
              <a:rPr lang="en-US" dirty="0"/>
              <a:t>COMS 210</a:t>
            </a:r>
          </a:p>
        </p:txBody>
      </p:sp>
      <p:sp>
        <p:nvSpPr>
          <p:cNvPr id="9" name="Content Placeholder 2"/>
          <p:cNvSpPr>
            <a:spLocks noGrp="1"/>
          </p:cNvSpPr>
          <p:nvPr>
            <p:ph sz="quarter" idx="1"/>
          </p:nvPr>
        </p:nvSpPr>
        <p:spPr>
          <a:xfrm>
            <a:off x="612648" y="4419600"/>
            <a:ext cx="8153400" cy="1600200"/>
          </a:xfrm>
        </p:spPr>
        <p:txBody>
          <a:bodyPr/>
          <a:lstStyle/>
          <a:p>
            <a:r>
              <a:rPr lang="en-US" dirty="0"/>
              <a:t>When showing a large section of computer code, enclose it in a </a:t>
            </a:r>
            <a:r>
              <a:rPr lang="en-US" dirty="0">
                <a:latin typeface="Courier New" pitchFamily="49" charset="0"/>
                <a:cs typeface="Courier New" pitchFamily="49" charset="0"/>
              </a:rPr>
              <a:t>pre</a:t>
            </a:r>
            <a:r>
              <a:rPr lang="en-US" dirty="0"/>
              <a:t> to preserve whitespace and a </a:t>
            </a:r>
            <a:r>
              <a:rPr lang="en-US" dirty="0">
                <a:latin typeface="Courier New" pitchFamily="49" charset="0"/>
                <a:cs typeface="Courier New" pitchFamily="49" charset="0"/>
              </a:rPr>
              <a:t>code</a:t>
            </a:r>
            <a:r>
              <a:rPr lang="en-US" dirty="0"/>
              <a:t> to describe the semantics of the content</a:t>
            </a:r>
          </a:p>
        </p:txBody>
      </p:sp>
    </p:spTree>
    <p:extLst>
      <p:ext uri="{BB962C8B-B14F-4D97-AF65-F5344CB8AC3E}">
        <p14:creationId xmlns:p14="http://schemas.microsoft.com/office/powerpoint/2010/main" val="33679629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Standards</a:t>
            </a:r>
          </a:p>
        </p:txBody>
      </p:sp>
      <p:sp>
        <p:nvSpPr>
          <p:cNvPr id="3" name="Content Placeholder 2"/>
          <p:cNvSpPr>
            <a:spLocks noGrp="1"/>
          </p:cNvSpPr>
          <p:nvPr>
            <p:ph sz="quarter" idx="1"/>
          </p:nvPr>
        </p:nvSpPr>
        <p:spPr/>
        <p:txBody>
          <a:bodyPr/>
          <a:lstStyle/>
          <a:p>
            <a:r>
              <a:rPr lang="en-US" dirty="0"/>
              <a:t>Why use XHTML and web standards?</a:t>
            </a:r>
          </a:p>
          <a:p>
            <a:pPr lvl="1"/>
            <a:r>
              <a:rPr lang="en-US" dirty="0"/>
              <a:t>more rigid and structured language</a:t>
            </a:r>
          </a:p>
          <a:p>
            <a:pPr lvl="1"/>
            <a:r>
              <a:rPr lang="en-US" dirty="0"/>
              <a:t>more interoperable across different web browsers</a:t>
            </a:r>
          </a:p>
          <a:p>
            <a:pPr lvl="1"/>
            <a:r>
              <a:rPr lang="en-US" dirty="0"/>
              <a:t>more likely that our pages will display correctly in the future</a:t>
            </a:r>
          </a:p>
          <a:p>
            <a:pPr lvl="1"/>
            <a:r>
              <a:rPr lang="en-US" dirty="0"/>
              <a:t>can be interchanged with other XML data: SVG (graphics), </a:t>
            </a:r>
            <a:r>
              <a:rPr lang="en-US" dirty="0" err="1"/>
              <a:t>MathML</a:t>
            </a:r>
            <a:r>
              <a:rPr lang="en-US" dirty="0"/>
              <a:t>, </a:t>
            </a:r>
            <a:r>
              <a:rPr lang="en-US" dirty="0" err="1"/>
              <a:t>MusicML</a:t>
            </a:r>
            <a:r>
              <a:rPr lang="en-US" dirty="0"/>
              <a:t>, etc.</a:t>
            </a:r>
          </a:p>
        </p:txBody>
      </p:sp>
      <p:sp>
        <p:nvSpPr>
          <p:cNvPr id="4" name="Footer Placeholder 3"/>
          <p:cNvSpPr>
            <a:spLocks noGrp="1"/>
          </p:cNvSpPr>
          <p:nvPr>
            <p:ph type="ftr" sz="quarter" idx="11"/>
          </p:nvPr>
        </p:nvSpPr>
        <p:spPr/>
        <p:txBody>
          <a:bodyPr/>
          <a:lstStyle/>
          <a:p>
            <a:r>
              <a:rPr lang="en-US" dirty="0"/>
              <a:t>COMS 210</a:t>
            </a:r>
          </a:p>
        </p:txBody>
      </p:sp>
      <p:sp>
        <p:nvSpPr>
          <p:cNvPr id="5" name="Slide Number Placeholder 4"/>
          <p:cNvSpPr>
            <a:spLocks noGrp="1"/>
          </p:cNvSpPr>
          <p:nvPr>
            <p:ph type="sldNum" sz="quarter" idx="12"/>
          </p:nvPr>
        </p:nvSpPr>
        <p:spPr/>
        <p:txBody>
          <a:bodyPr>
            <a:normAutofit fontScale="85000" lnSpcReduction="20000"/>
          </a:bodyPr>
          <a:lstStyle/>
          <a:p>
            <a:fld id="{CC76F15A-3445-4ED0-A4DF-DE4BBF06AE1A}" type="slidenum">
              <a:rPr lang="en-US" smtClean="0"/>
              <a:t>42</a:t>
            </a:fld>
            <a:endParaRPr lang="en-US"/>
          </a:p>
        </p:txBody>
      </p:sp>
    </p:spTree>
    <p:extLst>
      <p:ext uri="{BB962C8B-B14F-4D97-AF65-F5344CB8AC3E}">
        <p14:creationId xmlns:p14="http://schemas.microsoft.com/office/powerpoint/2010/main" val="20652553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W3C XHTML Validator</a:t>
            </a:r>
          </a:p>
        </p:txBody>
      </p:sp>
      <p:sp>
        <p:nvSpPr>
          <p:cNvPr id="5" name="Slide Number Placeholder 4"/>
          <p:cNvSpPr>
            <a:spLocks noGrp="1"/>
          </p:cNvSpPr>
          <p:nvPr>
            <p:ph type="sldNum" sz="quarter" idx="12"/>
          </p:nvPr>
        </p:nvSpPr>
        <p:spPr/>
        <p:txBody>
          <a:bodyPr>
            <a:normAutofit fontScale="85000" lnSpcReduction="20000"/>
          </a:bodyPr>
          <a:lstStyle/>
          <a:p>
            <a:fld id="{CC76F15A-3445-4ED0-A4DF-DE4BBF06AE1A}" type="slidenum">
              <a:rPr lang="en-US" smtClean="0"/>
              <a:t>43</a:t>
            </a:fld>
            <a:endParaRPr lang="en-US"/>
          </a:p>
        </p:txBody>
      </p:sp>
      <p:sp>
        <p:nvSpPr>
          <p:cNvPr id="6" name="TextBox 5"/>
          <p:cNvSpPr txBox="1"/>
          <p:nvPr/>
        </p:nvSpPr>
        <p:spPr>
          <a:xfrm>
            <a:off x="609600" y="1524000"/>
            <a:ext cx="8153400" cy="1754326"/>
          </a:xfrm>
          <a:prstGeom prst="rect">
            <a:avLst/>
          </a:prstGeom>
          <a:solidFill>
            <a:schemeClr val="accent6">
              <a:lumMod val="40000"/>
              <a:lumOff val="6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&lt;p&gt;</a:t>
            </a:r>
          </a:p>
          <a:p>
            <a:r>
              <a:rPr lang="en-US" dirty="0">
                <a:latin typeface="Courier New" pitchFamily="49" charset="0"/>
                <a:cs typeface="Courier New" pitchFamily="49" charset="0"/>
              </a:rPr>
              <a:t>	&lt;a </a:t>
            </a:r>
            <a:r>
              <a:rPr lang="en-US" dirty="0" err="1">
                <a:latin typeface="Courier New" pitchFamily="49" charset="0"/>
                <a:cs typeface="Courier New" pitchFamily="49" charset="0"/>
              </a:rPr>
              <a:t>href</a:t>
            </a:r>
            <a:r>
              <a:rPr lang="en-US" dirty="0">
                <a:latin typeface="Courier New" pitchFamily="49" charset="0"/>
                <a:cs typeface="Courier New" pitchFamily="49" charset="0"/>
              </a:rPr>
              <a:t>="http://validator.w3.org/check/</a:t>
            </a:r>
            <a:r>
              <a:rPr lang="en-US" dirty="0" err="1">
                <a:latin typeface="Courier New" pitchFamily="49" charset="0"/>
                <a:cs typeface="Courier New" pitchFamily="49" charset="0"/>
              </a:rPr>
              <a:t>referer</a:t>
            </a:r>
            <a:r>
              <a:rPr lang="en-US" dirty="0">
                <a:latin typeface="Courier New" pitchFamily="49" charset="0"/>
                <a:cs typeface="Courier New" pitchFamily="49" charset="0"/>
              </a:rPr>
              <a:t>"&gt;</a:t>
            </a:r>
          </a:p>
          <a:p>
            <a:r>
              <a:rPr lang="en-US" dirty="0">
                <a:latin typeface="Courier New" pitchFamily="49" charset="0"/>
                <a:cs typeface="Courier New" pitchFamily="49" charset="0"/>
              </a:rPr>
              <a:t>	&lt;</a:t>
            </a:r>
            <a:r>
              <a:rPr lang="en-US" dirty="0" err="1">
                <a:latin typeface="Courier New" pitchFamily="49" charset="0"/>
                <a:cs typeface="Courier New" pitchFamily="49" charset="0"/>
              </a:rPr>
              <a:t>img</a:t>
            </a:r>
            <a:r>
              <a:rPr lang="en-US" dirty="0">
                <a:latin typeface="Courier New" pitchFamily="49" charset="0"/>
                <a:cs typeface="Courier New" pitchFamily="49" charset="0"/>
              </a:rPr>
              <a:t> </a:t>
            </a:r>
            <a:r>
              <a:rPr lang="en-US" dirty="0" err="1">
                <a:latin typeface="Courier New" pitchFamily="49" charset="0"/>
                <a:cs typeface="Courier New" pitchFamily="49" charset="0"/>
              </a:rPr>
              <a:t>src</a:t>
            </a:r>
            <a:r>
              <a:rPr lang="en-US" dirty="0">
                <a:latin typeface="Courier New" pitchFamily="49" charset="0"/>
                <a:cs typeface="Courier New" pitchFamily="49" charset="0"/>
              </a:rPr>
              <a:t>="http://www.w3.org/Icons/valid-xhtml11"</a:t>
            </a:r>
          </a:p>
          <a:p>
            <a:r>
              <a:rPr lang="en-US" dirty="0">
                <a:latin typeface="Courier New" pitchFamily="49" charset="0"/>
                <a:cs typeface="Courier New" pitchFamily="49" charset="0"/>
              </a:rPr>
              <a:t>alt="Validate" /&gt;</a:t>
            </a:r>
          </a:p>
          <a:p>
            <a:r>
              <a:rPr lang="en-US">
                <a:latin typeface="Courier New" pitchFamily="49" charset="0"/>
                <a:cs typeface="Courier New" pitchFamily="49" charset="0"/>
              </a:rPr>
              <a:t>	&lt;/</a:t>
            </a:r>
            <a:r>
              <a:rPr lang="en-US" dirty="0">
                <a:latin typeface="Courier New" pitchFamily="49" charset="0"/>
                <a:cs typeface="Courier New" pitchFamily="49" charset="0"/>
              </a:rPr>
              <a:t>a&gt;</a:t>
            </a:r>
          </a:p>
          <a:p>
            <a:r>
              <a:rPr lang="en-US" dirty="0">
                <a:latin typeface="Courier New" pitchFamily="49" charset="0"/>
                <a:cs typeface="Courier New" pitchFamily="49" charset="0"/>
              </a:rPr>
              <a:t>&lt;/p&gt;                                                  </a:t>
            </a:r>
            <a:r>
              <a:rPr lang="en-US" i="1" dirty="0">
                <a:solidFill>
                  <a:schemeClr val="tx1">
                    <a:lumMod val="50000"/>
                    <a:lumOff val="50000"/>
                  </a:schemeClr>
                </a:solidFill>
                <a:latin typeface="Consolas" pitchFamily="49" charset="0"/>
                <a:cs typeface="Consolas" pitchFamily="49" charset="0"/>
              </a:rPr>
              <a:t>HTML</a:t>
            </a:r>
          </a:p>
        </p:txBody>
      </p:sp>
      <p:sp>
        <p:nvSpPr>
          <p:cNvPr id="8" name="Footer Placeholder 7"/>
          <p:cNvSpPr>
            <a:spLocks noGrp="1"/>
          </p:cNvSpPr>
          <p:nvPr>
            <p:ph type="ftr" sz="quarter" idx="11"/>
          </p:nvPr>
        </p:nvSpPr>
        <p:spPr/>
        <p:txBody>
          <a:bodyPr/>
          <a:lstStyle/>
          <a:p>
            <a:r>
              <a:rPr lang="en-US" dirty="0"/>
              <a:t>COMS 210</a:t>
            </a:r>
          </a:p>
        </p:txBody>
      </p:sp>
      <p:sp>
        <p:nvSpPr>
          <p:cNvPr id="9" name="Content Placeholder 2"/>
          <p:cNvSpPr>
            <a:spLocks noGrp="1"/>
          </p:cNvSpPr>
          <p:nvPr>
            <p:ph sz="quarter" idx="1"/>
          </p:nvPr>
        </p:nvSpPr>
        <p:spPr>
          <a:xfrm>
            <a:off x="612648" y="4724400"/>
            <a:ext cx="8153400" cy="1600200"/>
          </a:xfrm>
        </p:spPr>
        <p:txBody>
          <a:bodyPr/>
          <a:lstStyle/>
          <a:p>
            <a:r>
              <a:rPr lang="en-US" dirty="0"/>
              <a:t>checks your HTML code to make sure it meets the official strict XHTML specifications</a:t>
            </a:r>
          </a:p>
        </p:txBody>
      </p:sp>
      <p:pic>
        <p:nvPicPr>
          <p:cNvPr id="276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673" y="3429000"/>
            <a:ext cx="2628900" cy="93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899586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page metadata &lt;meta&gt;</a:t>
            </a:r>
          </a:p>
        </p:txBody>
      </p:sp>
      <p:sp>
        <p:nvSpPr>
          <p:cNvPr id="5" name="Slide Number Placeholder 4"/>
          <p:cNvSpPr>
            <a:spLocks noGrp="1"/>
          </p:cNvSpPr>
          <p:nvPr>
            <p:ph type="sldNum" sz="quarter" idx="12"/>
          </p:nvPr>
        </p:nvSpPr>
        <p:spPr/>
        <p:txBody>
          <a:bodyPr>
            <a:normAutofit fontScale="85000" lnSpcReduction="20000"/>
          </a:bodyPr>
          <a:lstStyle/>
          <a:p>
            <a:fld id="{CC76F15A-3445-4ED0-A4DF-DE4BBF06AE1A}" type="slidenum">
              <a:rPr lang="en-US" smtClean="0"/>
              <a:t>44</a:t>
            </a:fld>
            <a:endParaRPr lang="en-US"/>
          </a:p>
        </p:txBody>
      </p:sp>
      <p:sp>
        <p:nvSpPr>
          <p:cNvPr id="6" name="TextBox 5"/>
          <p:cNvSpPr txBox="1"/>
          <p:nvPr/>
        </p:nvSpPr>
        <p:spPr>
          <a:xfrm>
            <a:off x="609600" y="1524000"/>
            <a:ext cx="8153400" cy="2031325"/>
          </a:xfrm>
          <a:prstGeom prst="rect">
            <a:avLst/>
          </a:prstGeom>
          <a:solidFill>
            <a:schemeClr val="accent6">
              <a:lumMod val="40000"/>
              <a:lumOff val="6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&lt;meta name="description"</a:t>
            </a:r>
          </a:p>
          <a:p>
            <a:r>
              <a:rPr lang="en-US" dirty="0">
                <a:latin typeface="Courier New" pitchFamily="49" charset="0"/>
                <a:cs typeface="Courier New" pitchFamily="49" charset="0"/>
              </a:rPr>
              <a:t>content=“Harry Potter Official Website." /&gt;</a:t>
            </a:r>
          </a:p>
          <a:p>
            <a:r>
              <a:rPr lang="en-US" dirty="0">
                <a:latin typeface="Courier New" pitchFamily="49" charset="0"/>
                <a:cs typeface="Courier New" pitchFamily="49" charset="0"/>
              </a:rPr>
              <a:t>&lt;meta name="keywords" content="harry potter, harry potter and the deathly hallows, deathly hallows, ministry of magic, resurrection stone, clock of invisibility" /&gt;</a:t>
            </a:r>
          </a:p>
          <a:p>
            <a:r>
              <a:rPr lang="en-US" dirty="0">
                <a:latin typeface="Courier New" pitchFamily="49" charset="0"/>
                <a:cs typeface="Courier New" pitchFamily="49" charset="0"/>
              </a:rPr>
              <a:t>&lt;meta http-</a:t>
            </a:r>
            <a:r>
              <a:rPr lang="en-US" dirty="0" err="1">
                <a:latin typeface="Courier New" pitchFamily="49" charset="0"/>
                <a:cs typeface="Courier New" pitchFamily="49" charset="0"/>
              </a:rPr>
              <a:t>equiv</a:t>
            </a:r>
            <a:r>
              <a:rPr lang="en-US" dirty="0">
                <a:latin typeface="Courier New" pitchFamily="49" charset="0"/>
                <a:cs typeface="Courier New" pitchFamily="49" charset="0"/>
              </a:rPr>
              <a:t>="Content-Type"</a:t>
            </a:r>
          </a:p>
          <a:p>
            <a:r>
              <a:rPr lang="en-US" dirty="0">
                <a:latin typeface="Courier New" pitchFamily="49" charset="0"/>
                <a:cs typeface="Courier New" pitchFamily="49" charset="0"/>
              </a:rPr>
              <a:t>content="text/html; charset=iso-8859-1" /&gt;            </a:t>
            </a:r>
            <a:r>
              <a:rPr lang="en-US" i="1" dirty="0">
                <a:solidFill>
                  <a:schemeClr val="tx1">
                    <a:lumMod val="50000"/>
                    <a:lumOff val="50000"/>
                  </a:schemeClr>
                </a:solidFill>
                <a:latin typeface="Consolas" pitchFamily="49" charset="0"/>
                <a:cs typeface="Consolas" pitchFamily="49" charset="0"/>
              </a:rPr>
              <a:t>HTML</a:t>
            </a:r>
          </a:p>
        </p:txBody>
      </p:sp>
      <p:sp>
        <p:nvSpPr>
          <p:cNvPr id="9" name="Content Placeholder 2"/>
          <p:cNvSpPr>
            <a:spLocks noGrp="1"/>
          </p:cNvSpPr>
          <p:nvPr>
            <p:ph sz="quarter" idx="1"/>
          </p:nvPr>
        </p:nvSpPr>
        <p:spPr>
          <a:xfrm>
            <a:off x="609600" y="3581400"/>
            <a:ext cx="8229600" cy="1600200"/>
          </a:xfrm>
        </p:spPr>
        <p:txBody>
          <a:bodyPr/>
          <a:lstStyle/>
          <a:p>
            <a:r>
              <a:rPr lang="en-US" sz="2800" dirty="0"/>
              <a:t>information about your page (for a browser, search engine, etc.)</a:t>
            </a:r>
          </a:p>
          <a:p>
            <a:r>
              <a:rPr lang="en-US" sz="2800" dirty="0"/>
              <a:t>placed in the head of your XHTML page</a:t>
            </a:r>
          </a:p>
          <a:p>
            <a:r>
              <a:rPr lang="en-US" sz="2800" dirty="0"/>
              <a:t>meta tags have both the name and content attributes</a:t>
            </a:r>
          </a:p>
          <a:p>
            <a:pPr lvl="1"/>
            <a:r>
              <a:rPr lang="en-US" sz="2400" dirty="0"/>
              <a:t>some meta tags use the http-</a:t>
            </a:r>
            <a:r>
              <a:rPr lang="en-US" sz="2400" dirty="0" err="1"/>
              <a:t>equiv</a:t>
            </a:r>
            <a:r>
              <a:rPr lang="en-US" sz="2400" dirty="0"/>
              <a:t> attribute instead of name</a:t>
            </a:r>
          </a:p>
        </p:txBody>
      </p:sp>
      <p:sp>
        <p:nvSpPr>
          <p:cNvPr id="3" name="Footer Placeholder 2"/>
          <p:cNvSpPr>
            <a:spLocks noGrp="1"/>
          </p:cNvSpPr>
          <p:nvPr>
            <p:ph type="ftr" sz="quarter" idx="11"/>
          </p:nvPr>
        </p:nvSpPr>
        <p:spPr/>
        <p:txBody>
          <a:bodyPr/>
          <a:lstStyle/>
          <a:p>
            <a:r>
              <a:rPr lang="en-US" dirty="0"/>
              <a:t>COMS 210</a:t>
            </a:r>
          </a:p>
        </p:txBody>
      </p:sp>
    </p:spTree>
    <p:extLst>
      <p:ext uri="{BB962C8B-B14F-4D97-AF65-F5344CB8AC3E}">
        <p14:creationId xmlns:p14="http://schemas.microsoft.com/office/powerpoint/2010/main" val="34276729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meta element to aid browser / web server</a:t>
            </a:r>
            <a:endParaRPr lang="en-US" sz="4800" dirty="0"/>
          </a:p>
        </p:txBody>
      </p:sp>
      <p:sp>
        <p:nvSpPr>
          <p:cNvPr id="5" name="Slide Number Placeholder 4"/>
          <p:cNvSpPr>
            <a:spLocks noGrp="1"/>
          </p:cNvSpPr>
          <p:nvPr>
            <p:ph type="sldNum" sz="quarter" idx="12"/>
          </p:nvPr>
        </p:nvSpPr>
        <p:spPr/>
        <p:txBody>
          <a:bodyPr>
            <a:normAutofit fontScale="85000" lnSpcReduction="20000"/>
          </a:bodyPr>
          <a:lstStyle/>
          <a:p>
            <a:fld id="{CC76F15A-3445-4ED0-A4DF-DE4BBF06AE1A}" type="slidenum">
              <a:rPr lang="en-US" smtClean="0"/>
              <a:t>45</a:t>
            </a:fld>
            <a:endParaRPr lang="en-US"/>
          </a:p>
        </p:txBody>
      </p:sp>
      <p:sp>
        <p:nvSpPr>
          <p:cNvPr id="6" name="TextBox 5"/>
          <p:cNvSpPr txBox="1"/>
          <p:nvPr/>
        </p:nvSpPr>
        <p:spPr>
          <a:xfrm>
            <a:off x="609600" y="1524000"/>
            <a:ext cx="8153400" cy="1477328"/>
          </a:xfrm>
          <a:prstGeom prst="rect">
            <a:avLst/>
          </a:prstGeom>
          <a:solidFill>
            <a:schemeClr val="accent6">
              <a:lumMod val="40000"/>
              <a:lumOff val="6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&lt;meta http-</a:t>
            </a:r>
            <a:r>
              <a:rPr lang="en-US" dirty="0" err="1">
                <a:latin typeface="Courier New" pitchFamily="49" charset="0"/>
                <a:cs typeface="Courier New" pitchFamily="49" charset="0"/>
              </a:rPr>
              <a:t>equiv</a:t>
            </a:r>
            <a:r>
              <a:rPr lang="en-US" dirty="0">
                <a:latin typeface="Courier New" pitchFamily="49" charset="0"/>
                <a:cs typeface="Courier New" pitchFamily="49" charset="0"/>
              </a:rPr>
              <a:t>="Content-Type"</a:t>
            </a:r>
          </a:p>
          <a:p>
            <a:r>
              <a:rPr lang="en-US" dirty="0">
                <a:latin typeface="Courier New" pitchFamily="49" charset="0"/>
                <a:cs typeface="Courier New" pitchFamily="49" charset="0"/>
              </a:rPr>
              <a:t>content="type of document (character encoding)" /&gt;</a:t>
            </a:r>
          </a:p>
          <a:p>
            <a:r>
              <a:rPr lang="en-US" dirty="0">
                <a:latin typeface="Courier New" pitchFamily="49" charset="0"/>
                <a:cs typeface="Courier New" pitchFamily="49" charset="0"/>
              </a:rPr>
              <a:t>&lt;meta http-</a:t>
            </a:r>
            <a:r>
              <a:rPr lang="en-US" dirty="0" err="1">
                <a:latin typeface="Courier New" pitchFamily="49" charset="0"/>
                <a:cs typeface="Courier New" pitchFamily="49" charset="0"/>
              </a:rPr>
              <a:t>equiv</a:t>
            </a:r>
            <a:r>
              <a:rPr lang="en-US" dirty="0">
                <a:latin typeface="Courier New" pitchFamily="49" charset="0"/>
                <a:cs typeface="Courier New" pitchFamily="49" charset="0"/>
              </a:rPr>
              <a:t>="refresh"</a:t>
            </a:r>
          </a:p>
          <a:p>
            <a:r>
              <a:rPr lang="en-US" dirty="0">
                <a:latin typeface="Courier New" pitchFamily="49" charset="0"/>
                <a:cs typeface="Courier New" pitchFamily="49" charset="0"/>
              </a:rPr>
              <a:t>content="how often to refresh the page (seconds)" /&gt;</a:t>
            </a:r>
          </a:p>
          <a:p>
            <a:r>
              <a:rPr lang="en-US" dirty="0">
                <a:latin typeface="Courier New" pitchFamily="49" charset="0"/>
                <a:cs typeface="Courier New" pitchFamily="49" charset="0"/>
              </a:rPr>
              <a:t>&lt;/head&gt;                                               </a:t>
            </a:r>
            <a:r>
              <a:rPr lang="en-US" i="1" dirty="0">
                <a:solidFill>
                  <a:schemeClr val="tx1">
                    <a:lumMod val="50000"/>
                    <a:lumOff val="50000"/>
                  </a:schemeClr>
                </a:solidFill>
                <a:latin typeface="Consolas" pitchFamily="49" charset="0"/>
                <a:cs typeface="Consolas" pitchFamily="49" charset="0"/>
              </a:rPr>
              <a:t>HTML</a:t>
            </a:r>
          </a:p>
        </p:txBody>
      </p:sp>
      <p:sp>
        <p:nvSpPr>
          <p:cNvPr id="9" name="Content Placeholder 2"/>
          <p:cNvSpPr>
            <a:spLocks noGrp="1"/>
          </p:cNvSpPr>
          <p:nvPr>
            <p:ph sz="quarter" idx="1"/>
          </p:nvPr>
        </p:nvSpPr>
        <p:spPr>
          <a:xfrm>
            <a:off x="612648" y="2971800"/>
            <a:ext cx="8153400" cy="1600200"/>
          </a:xfrm>
        </p:spPr>
        <p:txBody>
          <a:bodyPr/>
          <a:lstStyle/>
          <a:p>
            <a:r>
              <a:rPr lang="en-US" sz="2400" dirty="0"/>
              <a:t>using the Content-Type gets rid of the W3C "tentatively valid" warning</a:t>
            </a:r>
          </a:p>
          <a:p>
            <a:pPr marL="0" indent="0">
              <a:buNone/>
            </a:pPr>
            <a:r>
              <a:rPr lang="en-US" sz="2400" dirty="0"/>
              <a:t>&lt;meta http-</a:t>
            </a:r>
            <a:r>
              <a:rPr lang="en-US" sz="2400" dirty="0" err="1"/>
              <a:t>equiv</a:t>
            </a:r>
            <a:r>
              <a:rPr lang="en-US" sz="2400" dirty="0"/>
              <a:t>="Content-Type" content="text/html; charset=iso-8859-1" /&gt;</a:t>
            </a:r>
          </a:p>
          <a:p>
            <a:r>
              <a:rPr lang="en-US" sz="2400" dirty="0"/>
              <a:t>the meta refresh tag can also redirect from one page to another:</a:t>
            </a:r>
          </a:p>
          <a:p>
            <a:pPr marL="0" indent="0">
              <a:buNone/>
            </a:pPr>
            <a:r>
              <a:rPr lang="en-US" sz="2400" dirty="0"/>
              <a:t>&lt;meta http-</a:t>
            </a:r>
            <a:r>
              <a:rPr lang="en-US" sz="2400" dirty="0" err="1"/>
              <a:t>equiv</a:t>
            </a:r>
            <a:r>
              <a:rPr lang="en-US" sz="2400" dirty="0"/>
              <a:t>="refresh" content="5;url=http://www.bjp.com" /&gt;</a:t>
            </a:r>
          </a:p>
          <a:p>
            <a:pPr lvl="1"/>
            <a:r>
              <a:rPr lang="en-US" sz="2400" dirty="0"/>
              <a:t>why would we want to do this? (example)</a:t>
            </a:r>
          </a:p>
        </p:txBody>
      </p:sp>
    </p:spTree>
    <p:extLst>
      <p:ext uri="{BB962C8B-B14F-4D97-AF65-F5344CB8AC3E}">
        <p14:creationId xmlns:p14="http://schemas.microsoft.com/office/powerpoint/2010/main" val="12796120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meta element to describe the page</a:t>
            </a:r>
            <a:endParaRPr lang="en-US" dirty="0"/>
          </a:p>
        </p:txBody>
      </p:sp>
      <p:sp>
        <p:nvSpPr>
          <p:cNvPr id="5" name="Slide Number Placeholder 4"/>
          <p:cNvSpPr>
            <a:spLocks noGrp="1"/>
          </p:cNvSpPr>
          <p:nvPr>
            <p:ph type="sldNum" sz="quarter" idx="12"/>
          </p:nvPr>
        </p:nvSpPr>
        <p:spPr/>
        <p:txBody>
          <a:bodyPr>
            <a:normAutofit fontScale="85000" lnSpcReduction="20000"/>
          </a:bodyPr>
          <a:lstStyle/>
          <a:p>
            <a:fld id="{CC76F15A-3445-4ED0-A4DF-DE4BBF06AE1A}" type="slidenum">
              <a:rPr lang="en-US" smtClean="0"/>
              <a:t>46</a:t>
            </a:fld>
            <a:endParaRPr lang="en-US"/>
          </a:p>
        </p:txBody>
      </p:sp>
      <p:sp>
        <p:nvSpPr>
          <p:cNvPr id="6" name="TextBox 5"/>
          <p:cNvSpPr txBox="1"/>
          <p:nvPr/>
        </p:nvSpPr>
        <p:spPr>
          <a:xfrm>
            <a:off x="609600" y="1524000"/>
            <a:ext cx="8153400" cy="2585323"/>
          </a:xfrm>
          <a:prstGeom prst="rect">
            <a:avLst/>
          </a:prstGeom>
          <a:solidFill>
            <a:schemeClr val="accent6">
              <a:lumMod val="40000"/>
              <a:lumOff val="6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&lt;head&gt;</a:t>
            </a:r>
          </a:p>
          <a:p>
            <a:r>
              <a:rPr lang="en-US" dirty="0">
                <a:latin typeface="Courier New" pitchFamily="49" charset="0"/>
                <a:cs typeface="Courier New" pitchFamily="49" charset="0"/>
              </a:rPr>
              <a:t>&lt;meta name="author"</a:t>
            </a:r>
          </a:p>
          <a:p>
            <a:r>
              <a:rPr lang="en-US" dirty="0">
                <a:latin typeface="Courier New" pitchFamily="49" charset="0"/>
                <a:cs typeface="Courier New" pitchFamily="49" charset="0"/>
              </a:rPr>
              <a:t>content="web page's author" /&gt;</a:t>
            </a:r>
          </a:p>
          <a:p>
            <a:r>
              <a:rPr lang="en-US" dirty="0">
                <a:latin typeface="Courier New" pitchFamily="49" charset="0"/>
                <a:cs typeface="Courier New" pitchFamily="49" charset="0"/>
              </a:rPr>
              <a:t>&lt;meta name="revised"</a:t>
            </a:r>
          </a:p>
          <a:p>
            <a:r>
              <a:rPr lang="en-US" dirty="0">
                <a:latin typeface="Courier New" pitchFamily="49" charset="0"/>
                <a:cs typeface="Courier New" pitchFamily="49" charset="0"/>
              </a:rPr>
              <a:t>content="web page version and/or last modification date" /&gt;</a:t>
            </a:r>
          </a:p>
          <a:p>
            <a:r>
              <a:rPr lang="en-US" dirty="0">
                <a:latin typeface="Courier New" pitchFamily="49" charset="0"/>
                <a:cs typeface="Courier New" pitchFamily="49" charset="0"/>
              </a:rPr>
              <a:t>&lt;meta name="generator"</a:t>
            </a:r>
          </a:p>
          <a:p>
            <a:r>
              <a:rPr lang="en-US" dirty="0">
                <a:latin typeface="Courier New" pitchFamily="49" charset="0"/>
                <a:cs typeface="Courier New" pitchFamily="49" charset="0"/>
              </a:rPr>
              <a:t>content="the software used to create the page" /&gt;</a:t>
            </a:r>
          </a:p>
          <a:p>
            <a:r>
              <a:rPr lang="en-US" dirty="0">
                <a:latin typeface="Courier New" pitchFamily="49" charset="0"/>
                <a:cs typeface="Courier New" pitchFamily="49" charset="0"/>
              </a:rPr>
              <a:t>&lt;/head&gt;                                               </a:t>
            </a:r>
            <a:r>
              <a:rPr lang="en-US" i="1" dirty="0">
                <a:solidFill>
                  <a:schemeClr val="tx1">
                    <a:lumMod val="50000"/>
                    <a:lumOff val="50000"/>
                  </a:schemeClr>
                </a:solidFill>
                <a:latin typeface="Consolas" pitchFamily="49" charset="0"/>
                <a:cs typeface="Consolas" pitchFamily="49" charset="0"/>
              </a:rPr>
              <a:t>HTML</a:t>
            </a:r>
          </a:p>
        </p:txBody>
      </p:sp>
      <p:sp>
        <p:nvSpPr>
          <p:cNvPr id="9" name="Content Placeholder 2"/>
          <p:cNvSpPr>
            <a:spLocks noGrp="1"/>
          </p:cNvSpPr>
          <p:nvPr>
            <p:ph sz="quarter" idx="1"/>
          </p:nvPr>
        </p:nvSpPr>
        <p:spPr>
          <a:xfrm>
            <a:off x="612648" y="4495800"/>
            <a:ext cx="8153400" cy="1600200"/>
          </a:xfrm>
        </p:spPr>
        <p:txBody>
          <a:bodyPr/>
          <a:lstStyle/>
          <a:p>
            <a:r>
              <a:rPr lang="en-US" sz="2800" dirty="0"/>
              <a:t>many WYSIWYG HTML editors (FrontPage, InDesign, etc.) place their names in the meta generator tag (why?)</a:t>
            </a:r>
          </a:p>
        </p:txBody>
      </p:sp>
      <p:sp>
        <p:nvSpPr>
          <p:cNvPr id="3" name="Footer Placeholder 2"/>
          <p:cNvSpPr>
            <a:spLocks noGrp="1"/>
          </p:cNvSpPr>
          <p:nvPr>
            <p:ph type="ftr" sz="quarter" idx="11"/>
          </p:nvPr>
        </p:nvSpPr>
        <p:spPr/>
        <p:txBody>
          <a:bodyPr/>
          <a:lstStyle/>
          <a:p>
            <a:r>
              <a:rPr lang="en-US" dirty="0"/>
              <a:t>COMS 210</a:t>
            </a:r>
          </a:p>
        </p:txBody>
      </p:sp>
    </p:spTree>
    <p:extLst>
      <p:ext uri="{BB962C8B-B14F-4D97-AF65-F5344CB8AC3E}">
        <p14:creationId xmlns:p14="http://schemas.microsoft.com/office/powerpoint/2010/main" val="15414756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meta element to aid search engines </a:t>
            </a:r>
          </a:p>
        </p:txBody>
      </p:sp>
      <p:sp>
        <p:nvSpPr>
          <p:cNvPr id="5" name="Slide Number Placeholder 4"/>
          <p:cNvSpPr>
            <a:spLocks noGrp="1"/>
          </p:cNvSpPr>
          <p:nvPr>
            <p:ph type="sldNum" sz="quarter" idx="12"/>
          </p:nvPr>
        </p:nvSpPr>
        <p:spPr/>
        <p:txBody>
          <a:bodyPr>
            <a:normAutofit fontScale="85000" lnSpcReduction="20000"/>
          </a:bodyPr>
          <a:lstStyle/>
          <a:p>
            <a:fld id="{CC76F15A-3445-4ED0-A4DF-DE4BBF06AE1A}" type="slidenum">
              <a:rPr lang="en-US" smtClean="0"/>
              <a:t>47</a:t>
            </a:fld>
            <a:endParaRPr lang="en-US"/>
          </a:p>
        </p:txBody>
      </p:sp>
      <p:sp>
        <p:nvSpPr>
          <p:cNvPr id="6" name="TextBox 5"/>
          <p:cNvSpPr txBox="1"/>
          <p:nvPr/>
        </p:nvSpPr>
        <p:spPr>
          <a:xfrm>
            <a:off x="609600" y="1524000"/>
            <a:ext cx="8153400" cy="2308324"/>
          </a:xfrm>
          <a:prstGeom prst="rect">
            <a:avLst/>
          </a:prstGeom>
          <a:solidFill>
            <a:schemeClr val="accent6">
              <a:lumMod val="40000"/>
              <a:lumOff val="6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&lt;head&gt;</a:t>
            </a:r>
          </a:p>
          <a:p>
            <a:r>
              <a:rPr lang="en-US" dirty="0">
                <a:latin typeface="Courier New" pitchFamily="49" charset="0"/>
                <a:cs typeface="Courier New" pitchFamily="49" charset="0"/>
              </a:rPr>
              <a:t>&lt;meta name="description"</a:t>
            </a:r>
          </a:p>
          <a:p>
            <a:r>
              <a:rPr lang="en-US" dirty="0">
                <a:latin typeface="Courier New" pitchFamily="49" charset="0"/>
                <a:cs typeface="Courier New" pitchFamily="49" charset="0"/>
              </a:rPr>
              <a:t>content="how you want search engines to display your page" /&gt;</a:t>
            </a:r>
          </a:p>
          <a:p>
            <a:r>
              <a:rPr lang="en-US" dirty="0">
                <a:latin typeface="Courier New" pitchFamily="49" charset="0"/>
                <a:cs typeface="Courier New" pitchFamily="49" charset="0"/>
              </a:rPr>
              <a:t>&lt;meta name="keywords"</a:t>
            </a:r>
          </a:p>
          <a:p>
            <a:r>
              <a:rPr lang="en-US" dirty="0">
                <a:latin typeface="Courier New" pitchFamily="49" charset="0"/>
                <a:cs typeface="Courier New" pitchFamily="49" charset="0"/>
              </a:rPr>
              <a:t>content="words to associate with your page (comma separated)" /&gt;</a:t>
            </a:r>
          </a:p>
          <a:p>
            <a:r>
              <a:rPr lang="en-US" dirty="0">
                <a:latin typeface="Courier New" pitchFamily="49" charset="0"/>
                <a:cs typeface="Courier New" pitchFamily="49" charset="0"/>
              </a:rPr>
              <a:t>&lt;/head&gt;                                               </a:t>
            </a:r>
            <a:r>
              <a:rPr lang="en-US" i="1" dirty="0">
                <a:solidFill>
                  <a:schemeClr val="tx1">
                    <a:lumMod val="50000"/>
                    <a:lumOff val="50000"/>
                  </a:schemeClr>
                </a:solidFill>
                <a:latin typeface="Consolas" pitchFamily="49" charset="0"/>
                <a:cs typeface="Consolas" pitchFamily="49" charset="0"/>
              </a:rPr>
              <a:t>HTML</a:t>
            </a:r>
          </a:p>
        </p:txBody>
      </p:sp>
      <p:sp>
        <p:nvSpPr>
          <p:cNvPr id="9" name="Content Placeholder 2"/>
          <p:cNvSpPr>
            <a:spLocks noGrp="1"/>
          </p:cNvSpPr>
          <p:nvPr>
            <p:ph sz="quarter" idx="1"/>
          </p:nvPr>
        </p:nvSpPr>
        <p:spPr>
          <a:xfrm>
            <a:off x="612648" y="4137124"/>
            <a:ext cx="8153400" cy="1958876"/>
          </a:xfrm>
        </p:spPr>
        <p:txBody>
          <a:bodyPr/>
          <a:lstStyle/>
          <a:p>
            <a:r>
              <a:rPr lang="en-US" sz="2800" dirty="0"/>
              <a:t>these are suggestions to search engines about how to index your page</a:t>
            </a:r>
          </a:p>
          <a:p>
            <a:r>
              <a:rPr lang="en-US" sz="2800" dirty="0"/>
              <a:t>the search engine may choose to ignore them (why?)</a:t>
            </a:r>
          </a:p>
        </p:txBody>
      </p:sp>
      <p:sp>
        <p:nvSpPr>
          <p:cNvPr id="3" name="Footer Placeholder 2"/>
          <p:cNvSpPr>
            <a:spLocks noGrp="1"/>
          </p:cNvSpPr>
          <p:nvPr>
            <p:ph type="ftr" sz="quarter" idx="11"/>
          </p:nvPr>
        </p:nvSpPr>
        <p:spPr/>
        <p:txBody>
          <a:bodyPr/>
          <a:lstStyle/>
          <a:p>
            <a:r>
              <a:rPr lang="en-US" dirty="0"/>
              <a:t>COMS 210</a:t>
            </a:r>
          </a:p>
        </p:txBody>
      </p:sp>
    </p:spTree>
    <p:extLst>
      <p:ext uri="{BB962C8B-B14F-4D97-AF65-F5344CB8AC3E}">
        <p14:creationId xmlns:p14="http://schemas.microsoft.com/office/powerpoint/2010/main" val="17728363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protect your html code?</a:t>
            </a:r>
          </a:p>
        </p:txBody>
      </p:sp>
      <p:sp>
        <p:nvSpPr>
          <p:cNvPr id="3" name="Content Placeholder 2"/>
          <p:cNvSpPr>
            <a:spLocks noGrp="1"/>
          </p:cNvSpPr>
          <p:nvPr>
            <p:ph sz="quarter" idx="1"/>
          </p:nvPr>
        </p:nvSpPr>
        <p:spPr/>
        <p:txBody>
          <a:bodyPr/>
          <a:lstStyle/>
          <a:p>
            <a:r>
              <a:rPr lang="en-US" dirty="0"/>
              <a:t>There are website the speak of using encryption on the HTML code, but this is not trivial.</a:t>
            </a:r>
          </a:p>
          <a:p>
            <a:r>
              <a:rPr lang="en-US" dirty="0"/>
              <a:t>The only true options for protection involve copyrighting the code and, potentially, filing a patent. If what you are doing is truly different, then a patent is probably the best way to go.</a:t>
            </a:r>
          </a:p>
        </p:txBody>
      </p:sp>
      <p:sp>
        <p:nvSpPr>
          <p:cNvPr id="4" name="Footer Placeholder 3"/>
          <p:cNvSpPr>
            <a:spLocks noGrp="1"/>
          </p:cNvSpPr>
          <p:nvPr>
            <p:ph type="ftr" sz="quarter" idx="11"/>
          </p:nvPr>
        </p:nvSpPr>
        <p:spPr/>
        <p:txBody>
          <a:bodyPr/>
          <a:lstStyle/>
          <a:p>
            <a:r>
              <a:rPr lang="en-US" dirty="0"/>
              <a:t>COMS 210</a:t>
            </a:r>
          </a:p>
        </p:txBody>
      </p:sp>
      <p:sp>
        <p:nvSpPr>
          <p:cNvPr id="5" name="Slide Number Placeholder 4"/>
          <p:cNvSpPr>
            <a:spLocks noGrp="1"/>
          </p:cNvSpPr>
          <p:nvPr>
            <p:ph type="sldNum" sz="quarter" idx="12"/>
          </p:nvPr>
        </p:nvSpPr>
        <p:spPr/>
        <p:txBody>
          <a:bodyPr>
            <a:normAutofit fontScale="85000" lnSpcReduction="20000"/>
          </a:bodyPr>
          <a:lstStyle/>
          <a:p>
            <a:fld id="{CC76F15A-3445-4ED0-A4DF-DE4BBF06AE1A}" type="slidenum">
              <a:rPr lang="en-US" smtClean="0"/>
              <a:t>48</a:t>
            </a:fld>
            <a:endParaRPr lang="en-US"/>
          </a:p>
        </p:txBody>
      </p:sp>
    </p:spTree>
    <p:extLst>
      <p:ext uri="{BB962C8B-B14F-4D97-AF65-F5344CB8AC3E}">
        <p14:creationId xmlns:p14="http://schemas.microsoft.com/office/powerpoint/2010/main" val="2162437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 of HTML page</a:t>
            </a:r>
          </a:p>
        </p:txBody>
      </p:sp>
      <p:sp>
        <p:nvSpPr>
          <p:cNvPr id="5" name="Slide Number Placeholder 4"/>
          <p:cNvSpPr>
            <a:spLocks noGrp="1"/>
          </p:cNvSpPr>
          <p:nvPr>
            <p:ph type="sldNum" sz="quarter" idx="12"/>
          </p:nvPr>
        </p:nvSpPr>
        <p:spPr/>
        <p:txBody>
          <a:bodyPr>
            <a:normAutofit fontScale="85000" lnSpcReduction="20000"/>
          </a:bodyPr>
          <a:lstStyle/>
          <a:p>
            <a:fld id="{CC76F15A-3445-4ED0-A4DF-DE4BBF06AE1A}" type="slidenum">
              <a:rPr lang="en-US" smtClean="0"/>
              <a:t>5</a:t>
            </a:fld>
            <a:endParaRPr lang="en-US"/>
          </a:p>
        </p:txBody>
      </p:sp>
      <p:sp>
        <p:nvSpPr>
          <p:cNvPr id="8" name="Footer Placeholder 3">
            <a:extLst>
              <a:ext uri="{FF2B5EF4-FFF2-40B4-BE49-F238E27FC236}">
                <a16:creationId xmlns:a16="http://schemas.microsoft.com/office/drawing/2014/main" id="{1EDC3296-6DB5-B749-9E9C-93A91674B7D4}"/>
              </a:ext>
            </a:extLst>
          </p:cNvPr>
          <p:cNvSpPr>
            <a:spLocks noGrp="1"/>
          </p:cNvSpPr>
          <p:nvPr>
            <p:ph type="ftr" sz="quarter" idx="11"/>
          </p:nvPr>
        </p:nvSpPr>
        <p:spPr>
          <a:xfrm>
            <a:off x="609600" y="6248400"/>
            <a:ext cx="5421313" cy="365125"/>
          </a:xfrm>
        </p:spPr>
        <p:txBody>
          <a:bodyPr/>
          <a:lstStyle/>
          <a:p>
            <a:r>
              <a:rPr lang="en-US" dirty="0"/>
              <a:t>COMS 210</a:t>
            </a:r>
          </a:p>
        </p:txBody>
      </p:sp>
      <p:sp>
        <p:nvSpPr>
          <p:cNvPr id="6" name="TextBox 5">
            <a:extLst>
              <a:ext uri="{FF2B5EF4-FFF2-40B4-BE49-F238E27FC236}">
                <a16:creationId xmlns:a16="http://schemas.microsoft.com/office/drawing/2014/main" id="{A9213752-3DEB-5440-A879-60D6643E6A84}"/>
              </a:ext>
            </a:extLst>
          </p:cNvPr>
          <p:cNvSpPr txBox="1"/>
          <p:nvPr/>
        </p:nvSpPr>
        <p:spPr>
          <a:xfrm>
            <a:off x="621329" y="1752600"/>
            <a:ext cx="8153400" cy="3139321"/>
          </a:xfrm>
          <a:prstGeom prst="rect">
            <a:avLst/>
          </a:prstGeom>
          <a:solidFill>
            <a:schemeClr val="accent6">
              <a:lumMod val="40000"/>
              <a:lumOff val="6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&lt;!DOCTYPE HTML PUBLIC "-//W3C//DTD HTML 4.01//EN" "http://www.w3.org/TR/html4/</a:t>
            </a:r>
            <a:r>
              <a:rPr lang="en-US" dirty="0" err="1">
                <a:latin typeface="Courier New" pitchFamily="49" charset="0"/>
                <a:cs typeface="Courier New" pitchFamily="49" charset="0"/>
              </a:rPr>
              <a:t>strict.dtd</a:t>
            </a:r>
            <a:r>
              <a:rPr lang="en-US" dirty="0">
                <a:latin typeface="Courier New" pitchFamily="49" charset="0"/>
                <a:cs typeface="Courier New" pitchFamily="49" charset="0"/>
              </a:rPr>
              <a:t>"&gt;</a:t>
            </a:r>
          </a:p>
          <a:p>
            <a:endParaRPr lang="en-US" dirty="0">
              <a:latin typeface="Courier New" pitchFamily="49" charset="0"/>
              <a:cs typeface="Courier New" pitchFamily="49" charset="0"/>
            </a:endParaRPr>
          </a:p>
          <a:p>
            <a:r>
              <a:rPr lang="en-US" dirty="0">
                <a:latin typeface="Courier New" pitchFamily="49" charset="0"/>
                <a:cs typeface="Courier New" pitchFamily="49" charset="0"/>
              </a:rPr>
              <a:t>	&lt;head&gt;</a:t>
            </a:r>
          </a:p>
          <a:p>
            <a:r>
              <a:rPr lang="en-US" dirty="0">
                <a:latin typeface="Courier New" pitchFamily="49" charset="0"/>
                <a:cs typeface="Courier New" pitchFamily="49" charset="0"/>
              </a:rPr>
              <a:t>		information about the page</a:t>
            </a:r>
          </a:p>
          <a:p>
            <a:r>
              <a:rPr lang="en-US" dirty="0">
                <a:latin typeface="Courier New" pitchFamily="49" charset="0"/>
                <a:cs typeface="Courier New" pitchFamily="49" charset="0"/>
              </a:rPr>
              <a:t>	&lt;/head&gt;</a:t>
            </a:r>
          </a:p>
          <a:p>
            <a:endParaRPr lang="en-US" dirty="0">
              <a:latin typeface="Courier New" pitchFamily="49" charset="0"/>
              <a:cs typeface="Courier New" pitchFamily="49" charset="0"/>
            </a:endParaRPr>
          </a:p>
          <a:p>
            <a:r>
              <a:rPr lang="en-US" dirty="0">
                <a:latin typeface="Courier New" pitchFamily="49" charset="0"/>
                <a:cs typeface="Courier New" pitchFamily="49" charset="0"/>
              </a:rPr>
              <a:t>	&lt;body&gt;</a:t>
            </a:r>
          </a:p>
          <a:p>
            <a:r>
              <a:rPr lang="en-US" dirty="0">
                <a:latin typeface="Courier New" pitchFamily="49" charset="0"/>
                <a:cs typeface="Courier New" pitchFamily="49" charset="0"/>
              </a:rPr>
              <a:t>		page contents</a:t>
            </a:r>
          </a:p>
          <a:p>
            <a:r>
              <a:rPr lang="en-US" dirty="0">
                <a:latin typeface="Courier New" pitchFamily="49" charset="0"/>
                <a:cs typeface="Courier New" pitchFamily="49" charset="0"/>
              </a:rPr>
              <a:t>	&lt;/body&gt;</a:t>
            </a:r>
          </a:p>
          <a:p>
            <a:r>
              <a:rPr lang="en-US" dirty="0">
                <a:latin typeface="Courier New" pitchFamily="49" charset="0"/>
                <a:cs typeface="Courier New" pitchFamily="49" charset="0"/>
              </a:rPr>
              <a:t>&lt;/html&gt;                                               </a:t>
            </a:r>
            <a:r>
              <a:rPr lang="en-US" i="1" dirty="0">
                <a:solidFill>
                  <a:schemeClr val="tx1">
                    <a:lumMod val="50000"/>
                    <a:lumOff val="50000"/>
                  </a:schemeClr>
                </a:solidFill>
                <a:latin typeface="Consolas" pitchFamily="49" charset="0"/>
                <a:cs typeface="Consolas" pitchFamily="49" charset="0"/>
              </a:rPr>
              <a:t>HTML</a:t>
            </a:r>
          </a:p>
        </p:txBody>
      </p:sp>
    </p:spTree>
    <p:extLst>
      <p:ext uri="{BB962C8B-B14F-4D97-AF65-F5344CB8AC3E}">
        <p14:creationId xmlns:p14="http://schemas.microsoft.com/office/powerpoint/2010/main" val="1623053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 of HTML 5 page</a:t>
            </a:r>
          </a:p>
        </p:txBody>
      </p:sp>
      <p:sp>
        <p:nvSpPr>
          <p:cNvPr id="5" name="Slide Number Placeholder 4"/>
          <p:cNvSpPr>
            <a:spLocks noGrp="1"/>
          </p:cNvSpPr>
          <p:nvPr>
            <p:ph type="sldNum" sz="quarter" idx="12"/>
          </p:nvPr>
        </p:nvSpPr>
        <p:spPr/>
        <p:txBody>
          <a:bodyPr>
            <a:normAutofit fontScale="85000" lnSpcReduction="20000"/>
          </a:bodyPr>
          <a:lstStyle/>
          <a:p>
            <a:fld id="{CC76F15A-3445-4ED0-A4DF-DE4BBF06AE1A}" type="slidenum">
              <a:rPr lang="en-US" smtClean="0"/>
              <a:t>6</a:t>
            </a:fld>
            <a:endParaRPr lang="en-US"/>
          </a:p>
        </p:txBody>
      </p:sp>
      <p:sp>
        <p:nvSpPr>
          <p:cNvPr id="8" name="Footer Placeholder 3">
            <a:extLst>
              <a:ext uri="{FF2B5EF4-FFF2-40B4-BE49-F238E27FC236}">
                <a16:creationId xmlns:a16="http://schemas.microsoft.com/office/drawing/2014/main" id="{1EDC3296-6DB5-B749-9E9C-93A91674B7D4}"/>
              </a:ext>
            </a:extLst>
          </p:cNvPr>
          <p:cNvSpPr>
            <a:spLocks noGrp="1"/>
          </p:cNvSpPr>
          <p:nvPr>
            <p:ph type="ftr" sz="quarter" idx="11"/>
          </p:nvPr>
        </p:nvSpPr>
        <p:spPr>
          <a:xfrm>
            <a:off x="609600" y="6248400"/>
            <a:ext cx="5421313" cy="365125"/>
          </a:xfrm>
        </p:spPr>
        <p:txBody>
          <a:bodyPr/>
          <a:lstStyle/>
          <a:p>
            <a:r>
              <a:rPr lang="en-US" dirty="0"/>
              <a:t>COMS 210</a:t>
            </a:r>
          </a:p>
        </p:txBody>
      </p:sp>
      <p:sp>
        <p:nvSpPr>
          <p:cNvPr id="6" name="TextBox 5">
            <a:extLst>
              <a:ext uri="{FF2B5EF4-FFF2-40B4-BE49-F238E27FC236}">
                <a16:creationId xmlns:a16="http://schemas.microsoft.com/office/drawing/2014/main" id="{A9213752-3DEB-5440-A879-60D6643E6A84}"/>
              </a:ext>
            </a:extLst>
          </p:cNvPr>
          <p:cNvSpPr txBox="1"/>
          <p:nvPr/>
        </p:nvSpPr>
        <p:spPr>
          <a:xfrm>
            <a:off x="612648" y="1724085"/>
            <a:ext cx="8153400" cy="4524315"/>
          </a:xfrm>
          <a:prstGeom prst="rect">
            <a:avLst/>
          </a:prstGeom>
          <a:solidFill>
            <a:schemeClr val="accent6">
              <a:lumMod val="40000"/>
              <a:lumOff val="6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&lt;!Doctype html&gt;</a:t>
            </a:r>
          </a:p>
          <a:p>
            <a:r>
              <a:rPr lang="en-US" dirty="0">
                <a:latin typeface="Courier New" pitchFamily="49" charset="0"/>
                <a:cs typeface="Courier New" pitchFamily="49" charset="0"/>
              </a:rPr>
              <a:t>   &lt;body&gt;</a:t>
            </a:r>
          </a:p>
          <a:p>
            <a:r>
              <a:rPr lang="en-US" dirty="0">
                <a:latin typeface="Courier New" pitchFamily="49" charset="0"/>
                <a:cs typeface="Courier New" pitchFamily="49" charset="0"/>
              </a:rPr>
              <a:t>	&lt;header&gt;</a:t>
            </a:r>
          </a:p>
          <a:p>
            <a:r>
              <a:rPr lang="en-US" dirty="0">
                <a:latin typeface="Courier New" pitchFamily="49" charset="0"/>
                <a:cs typeface="Courier New" pitchFamily="49" charset="0"/>
              </a:rPr>
              <a:t>		&lt;nav&gt; . . . &lt;/nav&gt;</a:t>
            </a:r>
          </a:p>
          <a:p>
            <a:r>
              <a:rPr lang="en-US" dirty="0">
                <a:latin typeface="Courier New" pitchFamily="49" charset="0"/>
                <a:cs typeface="Courier New" pitchFamily="49" charset="0"/>
              </a:rPr>
              <a:t>	&lt;/header&gt;</a:t>
            </a:r>
          </a:p>
          <a:p>
            <a:r>
              <a:rPr lang="en-US" dirty="0">
                <a:latin typeface="Courier New" pitchFamily="49" charset="0"/>
                <a:cs typeface="Courier New" pitchFamily="49" charset="0"/>
              </a:rPr>
              <a:t>       &lt;main&gt;</a:t>
            </a:r>
          </a:p>
          <a:p>
            <a:r>
              <a:rPr lang="en-US" dirty="0">
                <a:latin typeface="Courier New" pitchFamily="49" charset="0"/>
                <a:cs typeface="Courier New" pitchFamily="49" charset="0"/>
              </a:rPr>
              <a:t>           &lt;article&gt;</a:t>
            </a:r>
          </a:p>
          <a:p>
            <a:r>
              <a:rPr lang="en-US" dirty="0">
                <a:latin typeface="Courier New" pitchFamily="49" charset="0"/>
                <a:cs typeface="Courier New" pitchFamily="49" charset="0"/>
              </a:rPr>
              <a:t>               &lt;section&gt; . . .  &lt;/section&gt;</a:t>
            </a:r>
          </a:p>
          <a:p>
            <a:r>
              <a:rPr lang="en-US" dirty="0">
                <a:latin typeface="Courier New" pitchFamily="49" charset="0"/>
                <a:cs typeface="Courier New" pitchFamily="49" charset="0"/>
              </a:rPr>
              <a:t>               &lt;aside&gt; . . .  &lt;/aside&gt;</a:t>
            </a:r>
          </a:p>
          <a:p>
            <a:r>
              <a:rPr lang="en-US" dirty="0">
                <a:latin typeface="Courier New" pitchFamily="49" charset="0"/>
                <a:cs typeface="Courier New" pitchFamily="49" charset="0"/>
              </a:rPr>
              <a:t>           &lt;/article&gt;</a:t>
            </a:r>
          </a:p>
          <a:p>
            <a:r>
              <a:rPr lang="en-US" dirty="0">
                <a:latin typeface="Courier New" pitchFamily="49" charset="0"/>
                <a:cs typeface="Courier New" pitchFamily="49" charset="0"/>
              </a:rPr>
              <a:t>       &lt;/main&gt;</a:t>
            </a:r>
          </a:p>
          <a:p>
            <a:r>
              <a:rPr lang="en-US" dirty="0">
                <a:latin typeface="Courier New" pitchFamily="49" charset="0"/>
                <a:cs typeface="Courier New" pitchFamily="49" charset="0"/>
              </a:rPr>
              <a:t>       &lt;footer&gt;</a:t>
            </a:r>
          </a:p>
          <a:p>
            <a:r>
              <a:rPr lang="en-US" dirty="0">
                <a:latin typeface="Courier New" pitchFamily="49" charset="0"/>
                <a:cs typeface="Courier New" pitchFamily="49" charset="0"/>
              </a:rPr>
              <a:t>             &lt;nav&gt; . . . &lt;/nav&gt;</a:t>
            </a:r>
          </a:p>
          <a:p>
            <a:r>
              <a:rPr lang="en-US" dirty="0">
                <a:latin typeface="Courier New" pitchFamily="49" charset="0"/>
                <a:cs typeface="Courier New" pitchFamily="49" charset="0"/>
              </a:rPr>
              <a:t>       &lt;/footer&gt;</a:t>
            </a:r>
          </a:p>
          <a:p>
            <a:r>
              <a:rPr lang="en-US" dirty="0">
                <a:latin typeface="Courier New" pitchFamily="49" charset="0"/>
                <a:cs typeface="Courier New" pitchFamily="49" charset="0"/>
              </a:rPr>
              <a:t>   &lt;/body&gt;</a:t>
            </a:r>
          </a:p>
          <a:p>
            <a:r>
              <a:rPr lang="en-US" dirty="0">
                <a:latin typeface="Courier New" pitchFamily="49" charset="0"/>
                <a:cs typeface="Courier New" pitchFamily="49" charset="0"/>
              </a:rPr>
              <a:t>&lt;/html&gt;                                             </a:t>
            </a:r>
            <a:r>
              <a:rPr lang="en-US" i="1" dirty="0">
                <a:solidFill>
                  <a:schemeClr val="tx1">
                    <a:lumMod val="50000"/>
                    <a:lumOff val="50000"/>
                  </a:schemeClr>
                </a:solidFill>
                <a:latin typeface="Consolas" pitchFamily="49" charset="0"/>
                <a:cs typeface="Consolas" pitchFamily="49" charset="0"/>
              </a:rPr>
              <a:t>HTML 5</a:t>
            </a:r>
          </a:p>
        </p:txBody>
      </p:sp>
    </p:spTree>
    <p:extLst>
      <p:ext uri="{BB962C8B-B14F-4D97-AF65-F5344CB8AC3E}">
        <p14:creationId xmlns:p14="http://schemas.microsoft.com/office/powerpoint/2010/main" val="1600440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 of XHTML page</a:t>
            </a:r>
          </a:p>
        </p:txBody>
      </p:sp>
      <p:sp>
        <p:nvSpPr>
          <p:cNvPr id="3" name="Content Placeholder 2"/>
          <p:cNvSpPr>
            <a:spLocks noGrp="1"/>
          </p:cNvSpPr>
          <p:nvPr>
            <p:ph sz="quarter" idx="1"/>
          </p:nvPr>
        </p:nvSpPr>
        <p:spPr>
          <a:xfrm>
            <a:off x="612648" y="1752600"/>
            <a:ext cx="8153400" cy="3200400"/>
          </a:xfrm>
        </p:spPr>
        <p:txBody>
          <a:bodyPr>
            <a:normAutofit/>
          </a:bodyPr>
          <a:lstStyle/>
          <a:p>
            <a:r>
              <a:rPr lang="en-US" sz="3600" dirty="0"/>
              <a:t>HTML is saved with extension .html</a:t>
            </a:r>
          </a:p>
          <a:p>
            <a:r>
              <a:rPr lang="en-US" sz="3600" dirty="0"/>
              <a:t>Basic structure: tags that enclose content, i.e., elements</a:t>
            </a:r>
          </a:p>
          <a:p>
            <a:r>
              <a:rPr lang="en-US" sz="3600" b="1" dirty="0"/>
              <a:t>Header </a:t>
            </a:r>
            <a:r>
              <a:rPr lang="en-US" sz="3600" dirty="0"/>
              <a:t>describes the page</a:t>
            </a:r>
          </a:p>
          <a:p>
            <a:r>
              <a:rPr lang="en-US" sz="3600" b="1" dirty="0"/>
              <a:t>Body</a:t>
            </a:r>
            <a:r>
              <a:rPr lang="en-US" sz="3600" dirty="0"/>
              <a:t> contains the page’s contents</a:t>
            </a:r>
          </a:p>
        </p:txBody>
      </p:sp>
      <p:sp>
        <p:nvSpPr>
          <p:cNvPr id="5" name="Slide Number Placeholder 4"/>
          <p:cNvSpPr>
            <a:spLocks noGrp="1"/>
          </p:cNvSpPr>
          <p:nvPr>
            <p:ph type="sldNum" sz="quarter" idx="12"/>
          </p:nvPr>
        </p:nvSpPr>
        <p:spPr/>
        <p:txBody>
          <a:bodyPr>
            <a:normAutofit fontScale="85000" lnSpcReduction="20000"/>
          </a:bodyPr>
          <a:lstStyle/>
          <a:p>
            <a:fld id="{CC76F15A-3445-4ED0-A4DF-DE4BBF06AE1A}" type="slidenum">
              <a:rPr lang="en-US" smtClean="0"/>
              <a:t>7</a:t>
            </a:fld>
            <a:endParaRPr lang="en-US"/>
          </a:p>
        </p:txBody>
      </p:sp>
      <p:sp>
        <p:nvSpPr>
          <p:cNvPr id="6" name="Footer Placeholder 3">
            <a:extLst>
              <a:ext uri="{FF2B5EF4-FFF2-40B4-BE49-F238E27FC236}">
                <a16:creationId xmlns:a16="http://schemas.microsoft.com/office/drawing/2014/main" id="{2E96E784-F38E-E748-BA98-E62E9735C3F0}"/>
              </a:ext>
            </a:extLst>
          </p:cNvPr>
          <p:cNvSpPr>
            <a:spLocks noGrp="1"/>
          </p:cNvSpPr>
          <p:nvPr>
            <p:ph type="ftr" sz="quarter" idx="11"/>
          </p:nvPr>
        </p:nvSpPr>
        <p:spPr>
          <a:xfrm>
            <a:off x="609600" y="6248400"/>
            <a:ext cx="5421313" cy="365125"/>
          </a:xfrm>
        </p:spPr>
        <p:txBody>
          <a:bodyPr/>
          <a:lstStyle/>
          <a:p>
            <a:r>
              <a:rPr lang="en-US" dirty="0"/>
              <a:t>COMS 210</a:t>
            </a:r>
          </a:p>
        </p:txBody>
      </p:sp>
    </p:spTree>
    <p:extLst>
      <p:ext uri="{BB962C8B-B14F-4D97-AF65-F5344CB8AC3E}">
        <p14:creationId xmlns:p14="http://schemas.microsoft.com/office/powerpoint/2010/main" val="2508084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Structural Elements of HTML 5 page</a:t>
            </a:r>
          </a:p>
        </p:txBody>
      </p:sp>
      <p:sp>
        <p:nvSpPr>
          <p:cNvPr id="3" name="Content Placeholder 2"/>
          <p:cNvSpPr>
            <a:spLocks noGrp="1"/>
          </p:cNvSpPr>
          <p:nvPr>
            <p:ph sz="quarter" idx="1"/>
          </p:nvPr>
        </p:nvSpPr>
        <p:spPr>
          <a:xfrm>
            <a:off x="153924" y="1600200"/>
            <a:ext cx="8836152" cy="4811117"/>
          </a:xfrm>
        </p:spPr>
        <p:txBody>
          <a:bodyPr>
            <a:normAutofit fontScale="85000" lnSpcReduction="10000"/>
          </a:bodyPr>
          <a:lstStyle/>
          <a:p>
            <a:r>
              <a:rPr lang="en-US" sz="3600" dirty="0"/>
              <a:t>The &lt;main&gt; element wraps the primary content of the page. </a:t>
            </a:r>
          </a:p>
          <a:p>
            <a:r>
              <a:rPr lang="en-US" sz="3600" dirty="0"/>
              <a:t>&lt;article&gt; element: a way to group together content that is important.</a:t>
            </a:r>
          </a:p>
          <a:p>
            <a:r>
              <a:rPr lang="en-US" sz="3600" dirty="0"/>
              <a:t>&lt;aside&gt; element is like a sidebar in a print magazine. </a:t>
            </a:r>
          </a:p>
          <a:p>
            <a:r>
              <a:rPr lang="en-US" sz="3600" dirty="0"/>
              <a:t>&lt;section&gt; element is for a logical grouping of elements.</a:t>
            </a:r>
          </a:p>
          <a:p>
            <a:r>
              <a:rPr lang="en-US" sz="3600" dirty="0"/>
              <a:t>&lt;header&gt; and &lt;footer&gt;</a:t>
            </a:r>
          </a:p>
          <a:p>
            <a:r>
              <a:rPr lang="en-US" sz="3600" dirty="0"/>
              <a:t>&lt;nav&gt; element found in header or footer element.</a:t>
            </a:r>
          </a:p>
        </p:txBody>
      </p:sp>
      <p:sp>
        <p:nvSpPr>
          <p:cNvPr id="5" name="Slide Number Placeholder 4"/>
          <p:cNvSpPr>
            <a:spLocks noGrp="1"/>
          </p:cNvSpPr>
          <p:nvPr>
            <p:ph type="sldNum" sz="quarter" idx="12"/>
          </p:nvPr>
        </p:nvSpPr>
        <p:spPr/>
        <p:txBody>
          <a:bodyPr>
            <a:normAutofit fontScale="85000" lnSpcReduction="20000"/>
          </a:bodyPr>
          <a:lstStyle/>
          <a:p>
            <a:fld id="{CC76F15A-3445-4ED0-A4DF-DE4BBF06AE1A}" type="slidenum">
              <a:rPr lang="en-US" smtClean="0"/>
              <a:t>8</a:t>
            </a:fld>
            <a:endParaRPr lang="en-US"/>
          </a:p>
        </p:txBody>
      </p:sp>
      <p:sp>
        <p:nvSpPr>
          <p:cNvPr id="6" name="Footer Placeholder 3">
            <a:extLst>
              <a:ext uri="{FF2B5EF4-FFF2-40B4-BE49-F238E27FC236}">
                <a16:creationId xmlns:a16="http://schemas.microsoft.com/office/drawing/2014/main" id="{2E96E784-F38E-E748-BA98-E62E9735C3F0}"/>
              </a:ext>
            </a:extLst>
          </p:cNvPr>
          <p:cNvSpPr>
            <a:spLocks noGrp="1"/>
          </p:cNvSpPr>
          <p:nvPr>
            <p:ph type="ftr" sz="quarter" idx="11"/>
          </p:nvPr>
        </p:nvSpPr>
        <p:spPr>
          <a:xfrm>
            <a:off x="609600" y="6248400"/>
            <a:ext cx="5421313" cy="365125"/>
          </a:xfrm>
        </p:spPr>
        <p:txBody>
          <a:bodyPr/>
          <a:lstStyle/>
          <a:p>
            <a:r>
              <a:rPr lang="en-US" dirty="0"/>
              <a:t>COMS 210</a:t>
            </a:r>
          </a:p>
        </p:txBody>
      </p:sp>
    </p:spTree>
    <p:extLst>
      <p:ext uri="{BB962C8B-B14F-4D97-AF65-F5344CB8AC3E}">
        <p14:creationId xmlns:p14="http://schemas.microsoft.com/office/powerpoint/2010/main" val="3632265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Page Title &lt;title&gt;</a:t>
            </a:r>
          </a:p>
        </p:txBody>
      </p:sp>
      <p:sp>
        <p:nvSpPr>
          <p:cNvPr id="3" name="Content Placeholder 2"/>
          <p:cNvSpPr>
            <a:spLocks noGrp="1"/>
          </p:cNvSpPr>
          <p:nvPr>
            <p:ph sz="quarter" idx="1"/>
          </p:nvPr>
        </p:nvSpPr>
        <p:spPr>
          <a:xfrm>
            <a:off x="609600" y="3733800"/>
            <a:ext cx="8153400" cy="1754326"/>
          </a:xfrm>
        </p:spPr>
        <p:txBody>
          <a:bodyPr/>
          <a:lstStyle/>
          <a:p>
            <a:r>
              <a:rPr lang="en-US" sz="3200" dirty="0"/>
              <a:t>Placed within the head of the page</a:t>
            </a:r>
          </a:p>
          <a:p>
            <a:r>
              <a:rPr lang="en-US" sz="3200" dirty="0"/>
              <a:t>Displayed in web browser’s title mark and when bookmarking the page</a:t>
            </a:r>
          </a:p>
        </p:txBody>
      </p:sp>
      <p:sp>
        <p:nvSpPr>
          <p:cNvPr id="4" name="Footer Placeholder 3"/>
          <p:cNvSpPr>
            <a:spLocks noGrp="1"/>
          </p:cNvSpPr>
          <p:nvPr>
            <p:ph type="ftr" sz="quarter" idx="11"/>
          </p:nvPr>
        </p:nvSpPr>
        <p:spPr/>
        <p:txBody>
          <a:bodyPr/>
          <a:lstStyle/>
          <a:p>
            <a:r>
              <a:rPr lang="en-US" dirty="0"/>
              <a:t>COMS 210</a:t>
            </a:r>
          </a:p>
        </p:txBody>
      </p:sp>
      <p:sp>
        <p:nvSpPr>
          <p:cNvPr id="5" name="Slide Number Placeholder 4"/>
          <p:cNvSpPr>
            <a:spLocks noGrp="1"/>
          </p:cNvSpPr>
          <p:nvPr>
            <p:ph type="sldNum" sz="quarter" idx="12"/>
          </p:nvPr>
        </p:nvSpPr>
        <p:spPr/>
        <p:txBody>
          <a:bodyPr>
            <a:normAutofit fontScale="85000" lnSpcReduction="20000"/>
          </a:bodyPr>
          <a:lstStyle/>
          <a:p>
            <a:fld id="{CC76F15A-3445-4ED0-A4DF-DE4BBF06AE1A}" type="slidenum">
              <a:rPr lang="en-US" smtClean="0"/>
              <a:t>9</a:t>
            </a:fld>
            <a:endParaRPr lang="en-US"/>
          </a:p>
        </p:txBody>
      </p:sp>
      <p:sp>
        <p:nvSpPr>
          <p:cNvPr id="6" name="TextBox 5"/>
          <p:cNvSpPr txBox="1"/>
          <p:nvPr/>
        </p:nvSpPr>
        <p:spPr>
          <a:xfrm>
            <a:off x="609600" y="1524000"/>
            <a:ext cx="8153400" cy="2031325"/>
          </a:xfrm>
          <a:prstGeom prst="rect">
            <a:avLst/>
          </a:prstGeom>
          <a:solidFill>
            <a:schemeClr val="accent6">
              <a:lumMod val="40000"/>
              <a:lumOff val="60000"/>
            </a:schemeClr>
          </a:solidFill>
          <a:ln w="19050">
            <a:solidFill>
              <a:schemeClr val="tx1"/>
            </a:solidFill>
          </a:ln>
        </p:spPr>
        <p:txBody>
          <a:bodyPr wrap="square" rtlCol="0">
            <a:spAutoFit/>
          </a:bodyPr>
          <a:lstStyle/>
          <a:p>
            <a:r>
              <a:rPr lang="en-US" dirty="0">
                <a:latin typeface="Consolas" pitchFamily="49" charset="0"/>
                <a:cs typeface="Consolas" pitchFamily="49" charset="0"/>
              </a:rPr>
              <a:t>…</a:t>
            </a:r>
          </a:p>
          <a:p>
            <a:r>
              <a:rPr lang="en-US" dirty="0">
                <a:latin typeface="Consolas" pitchFamily="49" charset="0"/>
                <a:cs typeface="Consolas" pitchFamily="49" charset="0"/>
              </a:rPr>
              <a:t>	</a:t>
            </a:r>
            <a:r>
              <a:rPr lang="en-US" dirty="0">
                <a:latin typeface="Courier New" pitchFamily="49" charset="0"/>
                <a:cs typeface="Courier New" pitchFamily="49" charset="0"/>
              </a:rPr>
              <a:t>&lt;head&gt;</a:t>
            </a:r>
          </a:p>
          <a:p>
            <a:r>
              <a:rPr lang="en-US" dirty="0">
                <a:latin typeface="Courier New" pitchFamily="49" charset="0"/>
                <a:cs typeface="Courier New" pitchFamily="49" charset="0"/>
              </a:rPr>
              <a:t>	    </a:t>
            </a:r>
            <a:r>
              <a:rPr lang="en-US" b="1" dirty="0">
                <a:latin typeface="Courier New" pitchFamily="49" charset="0"/>
                <a:cs typeface="Courier New" pitchFamily="49" charset="0"/>
              </a:rPr>
              <a:t>&lt;title&gt; </a:t>
            </a:r>
          </a:p>
          <a:p>
            <a:r>
              <a:rPr lang="en-US" b="1" dirty="0">
                <a:latin typeface="Courier New" pitchFamily="49" charset="0"/>
                <a:cs typeface="Courier New" pitchFamily="49" charset="0"/>
              </a:rPr>
              <a:t>            HARRY POTTER AND THE DEATHLY HALLOWS - PART 2           </a:t>
            </a:r>
          </a:p>
          <a:p>
            <a:r>
              <a:rPr lang="en-US" b="1" dirty="0">
                <a:latin typeface="Courier New" pitchFamily="49" charset="0"/>
                <a:cs typeface="Courier New" pitchFamily="49" charset="0"/>
              </a:rPr>
              <a:t>           &lt;/title&gt;</a:t>
            </a:r>
          </a:p>
          <a:p>
            <a:r>
              <a:rPr lang="en-US" dirty="0">
                <a:latin typeface="Courier New" pitchFamily="49" charset="0"/>
                <a:cs typeface="Courier New" pitchFamily="49" charset="0"/>
              </a:rPr>
              <a:t>	&lt;/head&gt;</a:t>
            </a:r>
          </a:p>
          <a:p>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HTML</a:t>
            </a:r>
          </a:p>
        </p:txBody>
      </p:sp>
    </p:spTree>
    <p:extLst>
      <p:ext uri="{BB962C8B-B14F-4D97-AF65-F5344CB8AC3E}">
        <p14:creationId xmlns:p14="http://schemas.microsoft.com/office/powerpoint/2010/main" val="52234563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heme2">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Theme2</Template>
  <TotalTime>2884</TotalTime>
  <Words>4330</Words>
  <Application>Microsoft Macintosh PowerPoint</Application>
  <PresentationFormat>On-screen Show (4:3)</PresentationFormat>
  <Paragraphs>596</Paragraphs>
  <Slides>48</Slides>
  <Notes>26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48</vt:i4>
      </vt:variant>
    </vt:vector>
  </HeadingPairs>
  <TitlesOfParts>
    <vt:vector size="57" baseType="lpstr">
      <vt:lpstr>Arial</vt:lpstr>
      <vt:lpstr>Calibri</vt:lpstr>
      <vt:lpstr>Consolas</vt:lpstr>
      <vt:lpstr>Courier New</vt:lpstr>
      <vt:lpstr>Times New Roman</vt:lpstr>
      <vt:lpstr>Tw Cen MT</vt:lpstr>
      <vt:lpstr>Wingdings</vt:lpstr>
      <vt:lpstr>Wingdings 2</vt:lpstr>
      <vt:lpstr>Theme2</vt:lpstr>
      <vt:lpstr>Basic HTML</vt:lpstr>
      <vt:lpstr>Hypertext Markup Language (HTML)</vt:lpstr>
      <vt:lpstr>XHTML </vt:lpstr>
      <vt:lpstr>Structure of XHTML page</vt:lpstr>
      <vt:lpstr>Structure of HTML page</vt:lpstr>
      <vt:lpstr>Structure of HTML 5 page</vt:lpstr>
      <vt:lpstr>Structure of XHTML page</vt:lpstr>
      <vt:lpstr>Structural Elements of HTML 5 page</vt:lpstr>
      <vt:lpstr>Page Title &lt;title&gt;</vt:lpstr>
      <vt:lpstr>Paragraph &lt;p&gt;</vt:lpstr>
      <vt:lpstr>Headings &lt;h1&gt;, &lt;h2&gt;, … &lt;h6&gt;</vt:lpstr>
      <vt:lpstr>Horizontal rule &lt;hr /&gt;</vt:lpstr>
      <vt:lpstr>Block and Inline Statements</vt:lpstr>
      <vt:lpstr>Block and Inline Statements (cont.)</vt:lpstr>
      <vt:lpstr>More HTML tags</vt:lpstr>
      <vt:lpstr>More HTML tags</vt:lpstr>
      <vt:lpstr>Links &lt;a&gt;</vt:lpstr>
      <vt:lpstr>More about anchors</vt:lpstr>
      <vt:lpstr>Nesting tags</vt:lpstr>
      <vt:lpstr>Images &lt;img&gt;</vt:lpstr>
      <vt:lpstr>More about images</vt:lpstr>
      <vt:lpstr>Line Break &lt;br&gt;</vt:lpstr>
      <vt:lpstr>Comments &lt;!-- … -- &gt;</vt:lpstr>
      <vt:lpstr>Phrase elements &lt;em&gt;, &lt;strong&gt;</vt:lpstr>
      <vt:lpstr>Unordered list: &lt;ul&gt;, &lt;li&gt;</vt:lpstr>
      <vt:lpstr>More about unordered lists</vt:lpstr>
      <vt:lpstr>More about unordered lists (cont.)</vt:lpstr>
      <vt:lpstr>Ordered list &lt;ol&gt;</vt:lpstr>
      <vt:lpstr>Common error: Not closing a list</vt:lpstr>
      <vt:lpstr>Common Error: Improper nested list placement</vt:lpstr>
      <vt:lpstr>Definition list &lt;dl&gt;, &lt;dt&gt;, &lt;dd&gt;</vt:lpstr>
      <vt:lpstr>Tables &lt;table&gt;, &lt;tr&gt;, &lt;td&gt;</vt:lpstr>
      <vt:lpstr>Table headers &lt;th&gt;,  Table captions &lt;caption&gt;</vt:lpstr>
      <vt:lpstr>Quotations &lt;blockquote&gt;</vt:lpstr>
      <vt:lpstr>Inline quotations &lt;q&gt;</vt:lpstr>
      <vt:lpstr>HTML Character Entities</vt:lpstr>
      <vt:lpstr>Inline quotations &lt;q&gt;</vt:lpstr>
      <vt:lpstr>URLs for search engines</vt:lpstr>
      <vt:lpstr>Computer code &lt;code&gt;</vt:lpstr>
      <vt:lpstr>Preformatted text &lt;pre&gt;</vt:lpstr>
      <vt:lpstr>Preformatted text &lt;pre&gt;</vt:lpstr>
      <vt:lpstr>Web Standards</vt:lpstr>
      <vt:lpstr>W3C XHTML Validator</vt:lpstr>
      <vt:lpstr>Web page metadata &lt;meta&gt;</vt:lpstr>
      <vt:lpstr>meta element to aid browser / web server</vt:lpstr>
      <vt:lpstr>meta element to describe the page</vt:lpstr>
      <vt:lpstr>meta element to aid search engines </vt:lpstr>
      <vt:lpstr>How to protect your html code?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HTML</dc:title>
  <dc:creator>Xenia Mountrouidou</dc:creator>
  <cp:lastModifiedBy>Perry Lund</cp:lastModifiedBy>
  <cp:revision>145</cp:revision>
  <dcterms:created xsi:type="dcterms:W3CDTF">2011-07-15T02:30:34Z</dcterms:created>
  <dcterms:modified xsi:type="dcterms:W3CDTF">2021-01-13T22:30:19Z</dcterms:modified>
</cp:coreProperties>
</file>