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/>
    <p:restoredTop sz="75922" autoAdjust="0"/>
  </p:normalViewPr>
  <p:slideViewPr>
    <p:cSldViewPr>
      <p:cViewPr>
        <p:scale>
          <a:sx n="122" d="100"/>
          <a:sy n="122" d="100"/>
        </p:scale>
        <p:origin x="2584" y="264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class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CSS div element is used to indicate a block-level element, while the CSS span element is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an inline 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(selector1 tag is immediately inside selector2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li.important</a:t>
            </a:r>
            <a:r>
              <a:rPr lang="en-US" sz="1600" dirty="0"/>
              <a:t>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6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flow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 of page 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defined by CSS positioning statements, and the order of HTML elements. This is to say, how each element takes up space and how other elements position themselves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9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flow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 of page 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defined by CSS positioning statements, and the order of HTML elements. This is to say, how each element takes up space and how other elements position themselves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flow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 of page 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defined by CSS positioning statements, and the order of HTML elements. This is to say, how each element takes up space and how other elements position themselves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size:  1.2em means 1.2 x larger than defined size of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color schemes – note #CC0088 where hexadecimal values are used.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the CSS hex code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#RRGGBB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 with comma separated values for red, green, blue. (0-255)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5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white space around text when needed. Helps with tight spacing. People like and need white space to process content on web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named colors if your do not need precision of </a:t>
            </a:r>
            <a:r>
              <a:rPr lang="en-US" dirty="0" err="1"/>
              <a:t>rgb</a:t>
            </a:r>
            <a:r>
              <a:rPr lang="en-US" dirty="0"/>
              <a:t> color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&lt;header&gt;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&lt;nav&gt; &lt;/nav&gt;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&lt;/header&gt;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        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Expressing sizes, such as margins and paddings,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they are related to the font size, and if the user has a big font (e.g., on a big screen) or a small font (e.g., on a handheld device), the sizes will be in proportion. Declarations such as text-indent: 1.5em and margin: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extremely common in CSS.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percentages are better in most cases since as a developer we do not know the screen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www.onlinecomputerteacher.net</a:t>
            </a:r>
            <a:r>
              <a:rPr lang="en-US" dirty="0"/>
              <a:t>/example-codes/align-multiple-elements-in-container-</a:t>
            </a:r>
            <a:r>
              <a:rPr lang="en-US" dirty="0" err="1"/>
              <a:t>div.html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has many targets on its long encyclopedia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selectors are patterns used to select the element(s) you want to style</a:t>
            </a:r>
          </a:p>
          <a:p>
            <a:r>
              <a:rPr lang="en-US" dirty="0"/>
              <a:t>Selector    	Example           	Example description</a:t>
            </a:r>
          </a:p>
          <a:p>
            <a:r>
              <a:rPr lang="en-US" dirty="0"/>
              <a:t>#id	#mission		Selects the element with id =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  <a:p>
            <a:endParaRPr lang="en-US" sz="1200" dirty="0"/>
          </a:p>
          <a:p>
            <a:r>
              <a:rPr lang="en-US" dirty="0"/>
              <a:t>Selector 		Example		Example description</a:t>
            </a:r>
          </a:p>
          <a:p>
            <a:r>
              <a:rPr lang="en-US" dirty="0">
                <a:effectLst/>
                <a:hlinkClick r:id="rId3"/>
              </a:rPr>
              <a:t>.</a:t>
            </a:r>
            <a:r>
              <a:rPr lang="en-US" i="1" dirty="0">
                <a:effectLst/>
                <a:hlinkClick r:id="rId3"/>
              </a:rPr>
              <a:t>class</a:t>
            </a:r>
            <a:r>
              <a:rPr lang="en-US" i="1" dirty="0">
                <a:effectLst/>
              </a:rPr>
              <a:t>		</a:t>
            </a:r>
            <a:r>
              <a:rPr lang="en-US" dirty="0">
                <a:effectLst/>
              </a:rPr>
              <a:t>.intro		Selects all elements with class="intro”</a:t>
            </a:r>
          </a:p>
          <a:p>
            <a:r>
              <a:rPr lang="en-US" i="1" dirty="0">
                <a:effectLst/>
              </a:rPr>
              <a:t>.class1.class2	</a:t>
            </a:r>
            <a:r>
              <a:rPr lang="en-US" dirty="0">
                <a:effectLst/>
              </a:rPr>
              <a:t>.name1.name2	Selects all elements with both </a:t>
            </a:r>
            <a:r>
              <a:rPr lang="en-US" i="1" dirty="0">
                <a:effectLst/>
              </a:rPr>
              <a:t>name1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name2</a:t>
            </a:r>
            <a:r>
              <a:rPr lang="en-US" dirty="0">
                <a:effectLst/>
              </a:rPr>
              <a:t> set within its class attribute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not artistic, use sets of colors that can be found on websites that help pick complimentary 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&lt;div&gt; tag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 division or a section in an HTML document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&lt;div&gt; tag is used as a container for HTML elements - which is then styled with CSS or manipulated with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19E222-5630-4A70-BA62-E1004359D749}" type="datetime1">
              <a:rPr lang="en-US" smtClean="0"/>
              <a:t>1/21/21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95FEA-9A80-4A6A-9762-39B5E931AE4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B0652A5-BE64-44C1-B5C4-0AF5513C7BC8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376C1-D5B2-47D4-AD11-45FE86A2BB96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DB708-F68E-41D1-8A32-13AFE8B9AFEF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5E4F5-B28B-41B2-AEE7-9C9E36738288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E4BEA-044D-4E89-B803-5E1C0247FA35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3B38B-B040-44A7-BCFE-A502CAB48735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909D-3BB7-4159-81E8-41BF805F7314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28C70-2D5F-4F50-9934-7C83EC01925B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8DB42354-3A7E-4CB8-B94A-B1F622521593}" type="datetime1">
              <a:rPr lang="en-US" smtClean="0"/>
              <a:t>1/21/21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632986C-CFEE-4911-BFA5-9F9EA5CE6486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Tx/>
        <a:buBlip>
          <a:blip r:embed="rId13"/>
        </a:buBlip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Tx/>
        <a:buBlip>
          <a:blip r:embed="rId13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Tx/>
        <a:buBlip>
          <a:blip r:embed="rId13"/>
        </a:buBlip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border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padding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margin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xtpad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Visit%20textpad.com%20to%20get%20the%20TextPad%20editor.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linecomputerteacher.net/example-codes/align-multiple-elements-in-container-div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447800" y="5486400"/>
            <a:ext cx="7696200" cy="609600"/>
          </a:xfrm>
        </p:spPr>
        <p:txBody>
          <a:bodyPr wrap="square" anchor="t">
            <a:normAutofit/>
          </a:bodyPr>
          <a:lstStyle/>
          <a:p>
            <a:r>
              <a:rPr lang="en-US" sz="2400" b="1" dirty="0"/>
              <a:t>&lt;link </a:t>
            </a:r>
            <a:r>
              <a:rPr lang="en-US" sz="2400" b="1" dirty="0" err="1"/>
              <a:t>href</a:t>
            </a:r>
            <a:r>
              <a:rPr lang="en-US" sz="2400" b="1" dirty="0"/>
              <a:t>="</a:t>
            </a:r>
            <a:r>
              <a:rPr lang="en-US" sz="2400" i="1" dirty="0"/>
              <a:t>filename</a:t>
            </a:r>
            <a:r>
              <a:rPr lang="en-US" sz="2400" b="1" dirty="0"/>
              <a:t>" type="text/</a:t>
            </a:r>
            <a:r>
              <a:rPr lang="en-US" sz="2400" b="1" dirty="0" err="1"/>
              <a:t>css</a:t>
            </a:r>
            <a:r>
              <a:rPr lang="en-US" sz="2400" b="1" dirty="0"/>
              <a:t>" </a:t>
            </a:r>
            <a:r>
              <a:rPr lang="en-US" sz="2400" b="1" dirty="0" err="1"/>
              <a:t>rel</a:t>
            </a:r>
            <a:r>
              <a:rPr lang="en-US" sz="2400" b="1" dirty="0"/>
              <a:t>="stylesheet" /&gt;</a:t>
            </a:r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4568952"/>
            <a:ext cx="7315200" cy="917448"/>
          </a:xfrm>
        </p:spPr>
        <p:txBody>
          <a:bodyPr wrap="square" anchor="ctr">
            <a:normAutofit/>
          </a:bodyPr>
          <a:lstStyle/>
          <a:p>
            <a:r>
              <a:rPr lang="en-US" sz="4000" dirty="0"/>
              <a:t>More CSS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1B24DC0-D32D-2045-B716-7D8B2D406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12" y="0"/>
            <a:ext cx="4568952" cy="45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43B4F0-C954-4204-9E58-D6FE1905073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/>
          <a:lstStyle/>
          <a:p>
            <a:r>
              <a:rPr lang="en-US" sz="3600" dirty="0"/>
              <a:t>Style individual elements, groups of elements, sections of text or of the page</a:t>
            </a:r>
          </a:p>
          <a:p>
            <a:r>
              <a:rPr lang="en-US" sz="3600" dirty="0"/>
              <a:t>Create complex page layouts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5943600" cy="319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692088" y="4897972"/>
            <a:ext cx="5988424" cy="183620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Tag used to indicate a logical section or area of a page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Has no appearance by default, but you can apply styles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638300" y="5411668"/>
            <a:ext cx="6096000" cy="1400175"/>
          </a:xfrm>
        </p:spPr>
        <p:txBody>
          <a:bodyPr/>
          <a:lstStyle/>
          <a:p>
            <a:r>
              <a:rPr lang="en-US" sz="2800" dirty="0"/>
              <a:t>has no onscreen appearance, but you can apply a style or ID to it, which will be applied to the text inside the span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context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86805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allows tags between */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2590800"/>
            <a:ext cx="8153400" cy="1040408"/>
          </a:xfrm>
        </p:spPr>
        <p:txBody>
          <a:bodyPr/>
          <a:lstStyle/>
          <a:p>
            <a:r>
              <a:rPr lang="en-US" sz="3200" dirty="0"/>
              <a:t>applies the given properties to selector2 only if it is inside a selector1 on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3813771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can be no tags between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906962"/>
            <a:ext cx="8153400" cy="104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3200" dirty="0"/>
              <a:t>applies the given properties to selector2 only if it is </a:t>
            </a:r>
            <a:r>
              <a:rPr lang="en-US" sz="3200" i="1" dirty="0"/>
              <a:t>directly</a:t>
            </a:r>
            <a:r>
              <a:rPr lang="en-US" sz="32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42710"/>
            <a:ext cx="1295400" cy="10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9835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9280" y="6553200"/>
            <a:ext cx="1066800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68946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2304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0848" y="1676400"/>
            <a:ext cx="4648200" cy="3733800"/>
          </a:xfrm>
        </p:spPr>
        <p:txBody>
          <a:bodyPr/>
          <a:lstStyle/>
          <a:p>
            <a:r>
              <a:rPr lang="en-US" dirty="0"/>
              <a:t>Every element composed of: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a border around the </a:t>
            </a:r>
            <a:br>
              <a:rPr lang="en-US" dirty="0"/>
            </a:br>
            <a:r>
              <a:rPr lang="en-US" dirty="0"/>
              <a:t>element</a:t>
            </a:r>
          </a:p>
          <a:p>
            <a:pPr lvl="1"/>
            <a:r>
              <a:rPr lang="en-US" dirty="0"/>
              <a:t>padding between the content and the border</a:t>
            </a:r>
          </a:p>
          <a:p>
            <a:pPr lvl="1"/>
            <a:r>
              <a:rPr lang="en-US" dirty="0"/>
              <a:t>a margin between the border and other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26" y="2200275"/>
            <a:ext cx="4964074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1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1"/>
            <a:ext cx="8763000" cy="2057400"/>
          </a:xfrm>
        </p:spPr>
        <p:txBody>
          <a:bodyPr/>
          <a:lstStyle/>
          <a:p>
            <a:r>
              <a:rPr lang="en-US" dirty="0"/>
              <a:t>width = content width + L/R padding + L/R border + L/R margin</a:t>
            </a:r>
          </a:p>
          <a:p>
            <a:r>
              <a:rPr lang="en-US" dirty="0"/>
              <a:t>height = content height + T/B padding + T/B border + T/B margin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27482"/>
            <a:ext cx="5638800" cy="304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5C97C-9745-B44B-B792-A40A5EE7BD8D}"/>
              </a:ext>
            </a:extLst>
          </p:cNvPr>
          <p:cNvCxnSpPr/>
          <p:nvPr/>
        </p:nvCxnSpPr>
        <p:spPr>
          <a:xfrm>
            <a:off x="2895600" y="3493480"/>
            <a:ext cx="0" cy="310832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CC26B-286F-4F44-9976-C2B6743B7367}"/>
              </a:ext>
            </a:extLst>
          </p:cNvPr>
          <p:cNvCxnSpPr>
            <a:cxnSpLocks/>
          </p:cNvCxnSpPr>
          <p:nvPr/>
        </p:nvCxnSpPr>
        <p:spPr>
          <a:xfrm flipH="1">
            <a:off x="3048000" y="3352800"/>
            <a:ext cx="5638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 – </a:t>
            </a:r>
            <a:r>
              <a:rPr lang="en-US" b="1" dirty="0"/>
              <a:t>block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19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id attribute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88607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469347"/>
            <a:ext cx="8153400" cy="1779053"/>
          </a:xfrm>
        </p:spPr>
        <p:txBody>
          <a:bodyPr/>
          <a:lstStyle/>
          <a:p>
            <a:r>
              <a:rPr lang="en-US" sz="3200" dirty="0"/>
              <a:t>A unique ID for an element on a page</a:t>
            </a:r>
          </a:p>
          <a:p>
            <a:pPr>
              <a:buBlip>
                <a:blip r:embed="rId3"/>
              </a:buBlip>
            </a:pPr>
            <a:r>
              <a:rPr lang="en-US" sz="3200" dirty="0"/>
              <a:t>Each ID must be unique; can only be used once in the page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geekiness!&lt;/p&gt;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</a:t>
            </a:r>
            <a:r>
              <a:rPr lang="en-US" b="1" dirty="0"/>
              <a:t>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a larger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</a:t>
            </a:r>
            <a:r>
              <a:rPr lang="en-US" b="1" dirty="0"/>
              <a:t>borders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1306"/>
              </p:ext>
            </p:extLst>
          </p:nvPr>
        </p:nvGraphicFramePr>
        <p:xfrm>
          <a:off x="612775" y="3703320"/>
          <a:ext cx="815340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1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2440" y="480822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thickness: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px,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thick 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style: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hidden, dotted, dashed, double, groove, inset, outset, ridge, solid 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4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border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59463629"/>
              </p:ext>
            </p:extLst>
          </p:nvPr>
        </p:nvGraphicFramePr>
        <p:xfrm>
          <a:off x="612775" y="1676400"/>
          <a:ext cx="8153400" cy="4419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56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properties</a:t>
                      </a:r>
                      <a:r>
                        <a:rPr lang="en-US" sz="2000" dirty="0"/>
                        <a:t> https://www.w3schools.com/</a:t>
                      </a:r>
                      <a:r>
                        <a:rPr lang="en-US" sz="2000" dirty="0" err="1"/>
                        <a:t>cssref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pr_border.asp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border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                   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39" y="387665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side's border properties can be set individually</a:t>
            </a:r>
          </a:p>
          <a:p>
            <a:r>
              <a:rPr lang="en-US" sz="2800" dirty="0"/>
              <a:t>if you omit some properties, they receive default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padding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0053204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Complete list of padding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https://www.w3schools.com/</a:t>
                      </a:r>
                      <a:r>
                        <a:rPr lang="en-US" sz="2400" dirty="0" err="1"/>
                        <a:t>cssref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pr_padding.asp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419" y="5029200"/>
            <a:ext cx="817451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895600"/>
            <a:ext cx="8153400" cy="2215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089196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003596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206662"/>
            <a:ext cx="8153400" cy="14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2800" dirty="0"/>
              <a:t>each side's padding can be set individually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8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margins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3306941"/>
              </p:ext>
            </p:extLst>
          </p:nvPr>
        </p:nvGraphicFramePr>
        <p:xfrm>
          <a:off x="609600" y="1828800"/>
          <a:ext cx="7319328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4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properties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https://www.w3schools.com/</a:t>
                      </a:r>
                      <a:r>
                        <a:rPr lang="en-US" sz="2400" dirty="0" err="1"/>
                        <a:t>cssref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pr_margin.asp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margin: 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CSS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261015"/>
            <a:ext cx="8153400" cy="83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2"/>
              </a:buBlip>
            </a:pPr>
            <a:r>
              <a:rPr lang="en-US" sz="2800" dirty="0"/>
              <a:t>notice that margins are always transparent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4114800"/>
            <a:ext cx="70866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second paragraph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276600"/>
            <a:ext cx="70866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64301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6900" y="3229233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3400" y="4724400"/>
            <a:ext cx="8260976" cy="137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dirty="0"/>
              <a:t>Link target can include an ID at the end, preceded by a #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Browser will load that page and scroll to element with given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8em;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CSS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184815"/>
            <a:ext cx="8153400" cy="9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2800" dirty="0"/>
              <a:t>each side's margin can be set individually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4114800"/>
            <a:ext cx="67818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second paragraph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0" y="3276600"/>
            <a:ext cx="67818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54051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5745" y="3505200"/>
            <a:ext cx="409055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5745" y="2819400"/>
            <a:ext cx="5576455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75328"/>
              </p:ext>
            </p:extLst>
          </p:nvPr>
        </p:nvGraphicFramePr>
        <p:xfrm>
          <a:off x="612775" y="4800600"/>
          <a:ext cx="8153400" cy="1798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066800"/>
          </a:xfrm>
        </p:spPr>
        <p:txBody>
          <a:bodyPr/>
          <a:lstStyle/>
          <a:p>
            <a:pPr>
              <a:lnSpc>
                <a:spcPts val="4680"/>
              </a:lnSpc>
            </a:pPr>
            <a:r>
              <a:rPr lang="en-US" dirty="0"/>
              <a:t>Centering a block element: </a:t>
            </a:r>
            <a:br>
              <a:rPr lang="en-US" dirty="0"/>
            </a:br>
            <a:r>
              <a:rPr lang="en-US" dirty="0"/>
              <a:t>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6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09600" y="4319587"/>
            <a:ext cx="81534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Blip>
                <a:blip r:embed="rId3"/>
              </a:buBlip>
            </a:pPr>
            <a:r>
              <a:rPr lang="en-US" sz="2800" dirty="0"/>
              <a:t>works best if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800" dirty="0"/>
              <a:t> is set (otherwise, may occupy entire width of page)</a:t>
            </a:r>
          </a:p>
          <a:p>
            <a:pPr>
              <a:buSzPct val="75000"/>
              <a:buBlip>
                <a:blip r:embed="rId3"/>
              </a:buBlip>
            </a:pPr>
            <a:r>
              <a:rPr lang="en-US" sz="2800" dirty="0"/>
              <a:t>to center inline elements within a block element, use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text-align: center;    </a:t>
            </a:r>
            <a:r>
              <a:rPr lang="en-US" sz="2800" dirty="0">
                <a:hlinkClick r:id="rId4"/>
              </a:rPr>
              <a:t>(example)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COMS210</a:t>
            </a:r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</a:t>
            </a:r>
            <a:r>
              <a:rPr lang="en-US" b="1" dirty="0"/>
              <a:t>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066871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52600" y="5821680"/>
            <a:ext cx="7264400" cy="973217"/>
          </a:xfrm>
        </p:spPr>
        <p:txBody>
          <a:bodyPr/>
          <a:lstStyle/>
          <a:p>
            <a:r>
              <a:rPr lang="en-US" sz="3200" dirty="0"/>
              <a:t>Applies style only to the paragraph that has the ID of 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44196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3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BB780-CB90-A542-A42A-321531EC36B0}"/>
              </a:ext>
            </a:extLst>
          </p:cNvPr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mission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"&gt;Our mission is to combine programming and &lt;q&gt;human&lt;/q&gt; factors with geekiness!&lt;/p&gt;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b="1" dirty="0"/>
              <a:t>class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40784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52600" y="4831715"/>
            <a:ext cx="6096000" cy="196532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A way to group some elements and give a style to only that group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Unlike an id, a class can be reused as much as you like on the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62400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597224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3383816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  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 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3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b="1" dirty="0"/>
              <a:t>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2904</Words>
  <Application>Microsoft Macintosh PowerPoint</Application>
  <PresentationFormat>On-screen Show (4:3)</PresentationFormat>
  <Paragraphs>447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Garamond</vt:lpstr>
      <vt:lpstr>Times New Roman</vt:lpstr>
      <vt:lpstr>Tw Cen MT</vt:lpstr>
      <vt:lpstr>Wingdings</vt:lpstr>
      <vt:lpstr>Theme2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Inline Sections &lt;span&gt;</vt:lpstr>
      <vt:lpstr>CSS context selectors</vt:lpstr>
      <vt:lpstr>Context selector example</vt:lpstr>
      <vt:lpstr>More complex example</vt:lpstr>
      <vt:lpstr>The CSS Box Model</vt:lpstr>
      <vt:lpstr>The CSS Box Model (cont.)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Margin Example 1</vt:lpstr>
      <vt:lpstr>Margin Example 2</vt:lpstr>
      <vt:lpstr>CSS properties for dimensions</vt:lpstr>
      <vt:lpstr>Centering a block element:  auto margins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Perry Lund</dc:creator>
  <cp:lastModifiedBy>Perry Lund</cp:lastModifiedBy>
  <cp:revision>11</cp:revision>
  <dcterms:created xsi:type="dcterms:W3CDTF">2020-12-31T23:12:22Z</dcterms:created>
  <dcterms:modified xsi:type="dcterms:W3CDTF">2021-01-21T14:40:48Z</dcterms:modified>
</cp:coreProperties>
</file>