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6" r:id="rId18"/>
    <p:sldId id="271" r:id="rId19"/>
    <p:sldId id="275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28"/>
  </p:normalViewPr>
  <p:slideViewPr>
    <p:cSldViewPr>
      <p:cViewPr varScale="1">
        <p:scale>
          <a:sx n="103" d="100"/>
          <a:sy n="103" d="100"/>
        </p:scale>
        <p:origin x="184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77921-A76E-45EA-AE3A-90B49392AFAC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62B5A-9644-416D-B4E5-5C7641FE1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above, parameter username has value xenia, and </a:t>
            </a:r>
            <a:r>
              <a:rPr lang="en-US" sz="2400" dirty="0" err="1"/>
              <a:t>sid</a:t>
            </a:r>
            <a:r>
              <a:rPr lang="en-US" sz="2400" dirty="0"/>
              <a:t> has value 1234567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can be used to create</a:t>
            </a:r>
          </a:p>
          <a:p>
            <a:r>
              <a:rPr lang="en-US" dirty="0"/>
              <a:t>interactive controls (seen later)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page may contain many forms if so desired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 in a &lt;div&gt;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means characters will not appear in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with the box,</a:t>
            </a:r>
            <a:r>
              <a:rPr lang="en-US" baseline="0" dirty="0"/>
              <a:t> add more lines, can you add more lines?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with the box,</a:t>
            </a:r>
            <a:r>
              <a:rPr lang="en-US" baseline="0" dirty="0"/>
              <a:t> add more lines, can you add more lines?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62B5A-9644-416D-B4E5-5C7641FE16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719456-FADE-4161-B140-DEBA592B1DEE}" type="datetime1">
              <a:rPr lang="en-US" smtClean="0"/>
              <a:t>2/16/21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0AE8EF-C940-4E83-B651-9E5D75C81F21}" type="datetime1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4ECC95E-00C0-4F8B-BF6F-F7723CAA9EAD}" type="datetime1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0BABE-1FE5-40EE-959A-811255119616}" type="datetime1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1201E-4855-4901-9ACE-137B1D5B5B5A}" type="datetime1">
              <a:rPr lang="en-US" smtClean="0"/>
              <a:t>2/16/21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9BB324-D4E8-4276-A69E-53B1D682DA25}" type="datetime1">
              <a:rPr lang="en-US" smtClean="0"/>
              <a:t>2/16/21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14F83F-0FD7-4A6D-8806-1018051BE1D3}" type="datetime1">
              <a:rPr lang="en-US" smtClean="0"/>
              <a:t>2/16/21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31AFC-4460-41B2-9426-97722DFC35ED}" type="datetime1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C6DD1-DAF7-4E35-A49D-DC39760742E5}" type="datetime1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4B3FA6-130F-4249-B938-D7754E9E595D}" type="datetime1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B0D8F20A-1681-4E46-A812-CA12547FB4D5}" type="datetime1">
              <a:rPr lang="en-US" smtClean="0"/>
              <a:t>2/16/21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59A9F025-C5F7-46F8-B4AF-D2679052B1F7}" type="datetime1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603ECA90-4926-4DCC-A018-BD0D4372A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Basics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COMS210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ECA90-4926-4DCC-A018-BD0D4372A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2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1219200"/>
          </a:xfrm>
        </p:spPr>
        <p:txBody>
          <a:bodyPr/>
          <a:lstStyle/>
          <a:p>
            <a:r>
              <a:rPr lang="en-US" sz="2800" dirty="0"/>
              <a:t>input attributes: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disabled,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size, value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dirty="0"/>
              <a:t> attribute controls onscreen width of text field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800" dirty="0"/>
              <a:t> limits how many characters user is able to type into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0407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type="text"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size="10"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="8"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type="password"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size="16" /&gt; Password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type="submit" value="Log In"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4876800" cy="119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0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webster.cs.washington.edu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ID number: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type="text"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First name: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type="text"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size="30"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="20" value="Jethro"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     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51C36A-8D23-E24D-BEF5-0269736FC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97450"/>
            <a:ext cx="6073236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09323"/>
            <a:ext cx="8382000" cy="2215278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dirty="0"/>
              <a:t>initial text is placed inside </a:t>
            </a:r>
            <a:r>
              <a:rPr lang="en-US" sz="2800" dirty="0" err="1"/>
              <a:t>textarea</a:t>
            </a:r>
            <a:r>
              <a:rPr lang="en-US" sz="2800" dirty="0"/>
              <a:t> tag (optional)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required rows and cols attributes specify height/width in characters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optional read only attribute means text cannot be modified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webster.cs.blc.edu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Comments: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name="comments" rows="4" cols="20"&gt;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Type your comments here.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 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48714"/>
            <a:ext cx="5421313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43806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Boxes: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89274"/>
            <a:ext cx="8153400" cy="992326"/>
          </a:xfrm>
        </p:spPr>
        <p:txBody>
          <a:bodyPr/>
          <a:lstStyle/>
          <a:p>
            <a:r>
              <a:rPr lang="en-US" sz="2800" dirty="0"/>
              <a:t>none, 1, or many checkboxes can be checked at same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type="checkbox"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name="lettuce" /&gt; Lettuce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type="checkbox"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name="tomato"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checked="checked"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 Tomato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type="checkbox"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name="pickles" /&gt; Pickles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&lt;input type="submit" /&gt; 								    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2D441-C31C-7449-B41B-0619CCF8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6226629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0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318338"/>
            <a:ext cx="8153400" cy="2031324"/>
          </a:xfrm>
        </p:spPr>
        <p:txBody>
          <a:bodyPr/>
          <a:lstStyle/>
          <a:p>
            <a:r>
              <a:rPr lang="en-US" sz="2800" dirty="0"/>
              <a:t>grouped by name attribute (only one can be checked at a time)</a:t>
            </a:r>
          </a:p>
          <a:p>
            <a:r>
              <a:rPr lang="en-US" sz="2800" dirty="0"/>
              <a:t>must specify a value for each one or else it will be sent as value 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type="radio"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name="cc"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value=”Visa" checked="checked" /&gt; Visa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type="radio"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name="cc"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value=”Mastercard" /&gt; MasterCard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type="radio"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name="cc"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value=”AMEX" /&gt; American Express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      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1F7A5-6074-3E41-9CF4-AA870BF1E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737880"/>
            <a:ext cx="7741309" cy="6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2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Labels: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&lt;label&gt;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59300"/>
            <a:ext cx="7162800" cy="1887536"/>
          </a:xfrm>
        </p:spPr>
        <p:txBody>
          <a:bodyPr/>
          <a:lstStyle/>
          <a:p>
            <a:r>
              <a:rPr lang="en-US" sz="2800" dirty="0"/>
              <a:t>associates nearby text with control, so you can click text to activate control</a:t>
            </a:r>
          </a:p>
          <a:p>
            <a:r>
              <a:rPr lang="en-US" sz="2800" dirty="0"/>
              <a:t>can be used with checkboxes or radio buttons</a:t>
            </a:r>
          </a:p>
          <a:p>
            <a:r>
              <a:rPr lang="en-US" sz="2800" i="1" dirty="0"/>
              <a:t>label element can be targeted by CSS style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Font options: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id="bold" type="checkbox" name="bold"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&lt;label for="bold"&gt;Bold&lt;/label&gt;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id="italic" type="checkbox" name="italic"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&lt;label for="italic"&gt;Italic&lt;/label&gt;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&lt;label for="bold"&gt;Click me to check the bold box too! &lt;/label&gt;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46837"/>
            <a:ext cx="5421313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62CB7-566A-E245-862A-D550AE3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3505200"/>
            <a:ext cx="3073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 lists: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&lt;select&gt;, &lt;option&gt;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399"/>
            <a:ext cx="8153400" cy="2031325"/>
          </a:xfrm>
        </p:spPr>
        <p:txBody>
          <a:bodyPr/>
          <a:lstStyle/>
          <a:p>
            <a:r>
              <a:rPr lang="en-US" sz="2800" dirty="0"/>
              <a:t>option element represents each choice</a:t>
            </a:r>
          </a:p>
          <a:p>
            <a:r>
              <a:rPr lang="en-US" sz="2800" dirty="0"/>
              <a:t>select optional attributes: disabled, multiple, size</a:t>
            </a:r>
          </a:p>
          <a:p>
            <a:r>
              <a:rPr lang="en-US" sz="2800" dirty="0"/>
              <a:t>optional selected attribute sets which one is initially chosen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75137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favoritecharacter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&lt;option&gt;Frodo&lt;/option&gt;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&lt;option&gt;Bilbo&lt;/option&gt;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 selected="selected"&gt;Gandalf&lt;/option&gt;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Galandriel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50789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 lists: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&lt;select&gt;, &lt;option&gt;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75137"/>
            <a:ext cx="81534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webster.cs.washington.edu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vehicletype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&lt;option&gt;Truck&lt;/option&gt;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&lt;option&gt;SUV&lt;/option&gt;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&lt;option&gt;Car&lt;/option&gt;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&lt;option&gt;Hybrid&lt;/option&gt;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&lt;option&gt;Motorcycle&lt;/option&gt;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&lt;/select&gt;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69FA39-6737-FE47-9F27-54DEAD787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33814"/>
            <a:ext cx="3154062" cy="23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>
                <a:cs typeface="Courier New" pitchFamily="49" charset="0"/>
              </a:rPr>
              <a:t>for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038600"/>
            <a:ext cx="8153400" cy="2819400"/>
          </a:xfrm>
        </p:spPr>
        <p:txBody>
          <a:bodyPr/>
          <a:lstStyle/>
          <a:p>
            <a:r>
              <a:rPr lang="en-US" sz="2800" dirty="0"/>
              <a:t>optional multiple attribute allows selecting multiple items with shift- or ctrl-click</a:t>
            </a:r>
          </a:p>
          <a:p>
            <a:r>
              <a:rPr lang="en-US" sz="2800" dirty="0"/>
              <a:t>must declare parameter's </a:t>
            </a:r>
            <a:r>
              <a:rPr lang="en-US" sz="2800" i="1" dirty="0"/>
              <a:t>name with [] </a:t>
            </a:r>
            <a:r>
              <a:rPr lang="en-US" sz="2800" dirty="0"/>
              <a:t>if you allow multiple selections</a:t>
            </a:r>
          </a:p>
          <a:p>
            <a:r>
              <a:rPr lang="en-US" sz="2800" dirty="0"/>
              <a:t>option tags can be set to be initially selected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6738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favoritecharacter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[]" size="3" multiple="multiple"&gt;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&lt;option&gt;Frodo&lt;/option&gt;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&lt;option&gt;Bilbo&lt;/option&gt;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&lt;option&gt;Gandalf&lt;/option&gt;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Galandriel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&lt;option selected="selected"&gt;Aragorn&lt;/option&gt;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65160"/>
            <a:ext cx="5421313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4135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>
                <a:cs typeface="Courier New" pitchFamily="49" charset="0"/>
              </a:rPr>
              <a:t>for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6738"/>
            <a:ext cx="81534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webster.cs.washington.edu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vehicletype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&lt;option&gt;Truck&lt;/option&gt;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&lt;option&gt;SUV&lt;/option&gt;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&lt;option&gt;Car&lt;/option&gt;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&lt;option&gt;Hybrid&lt;/option&gt;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&lt;option&gt;Motorcycle&lt;/option&gt;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&lt;/select&gt;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65160"/>
            <a:ext cx="5421313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9C32C-B42B-7841-A6DF-7D31379B2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97" y="4343400"/>
            <a:ext cx="3093451" cy="16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interesting web pages revolve around data</a:t>
            </a:r>
          </a:p>
          <a:p>
            <a:pPr lvl="1"/>
            <a:r>
              <a:rPr lang="en-US" dirty="0"/>
              <a:t>Examples: Google, IMDB, Digg, Facebook, YouTube, Rotten Tomatoes</a:t>
            </a:r>
          </a:p>
          <a:p>
            <a:pPr lvl="1"/>
            <a:r>
              <a:rPr lang="en-US" dirty="0"/>
              <a:t>can take many formats: text, HTML, XML, multimedia</a:t>
            </a:r>
          </a:p>
          <a:p>
            <a:r>
              <a:rPr lang="en-US" dirty="0"/>
              <a:t>Many of them allow us to access their data</a:t>
            </a:r>
          </a:p>
          <a:p>
            <a:r>
              <a:rPr lang="en-US" dirty="0"/>
              <a:t>Some even allow us to </a:t>
            </a:r>
            <a:r>
              <a:rPr lang="en-US" i="1" dirty="0"/>
              <a:t>submit our own new data</a:t>
            </a:r>
          </a:p>
          <a:p>
            <a:r>
              <a:rPr lang="en-US" dirty="0"/>
              <a:t>Most server-side web programs accept parameters that guide their execution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groups: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486400"/>
            <a:ext cx="8153400" cy="1219200"/>
          </a:xfrm>
        </p:spPr>
        <p:txBody>
          <a:bodyPr/>
          <a:lstStyle/>
          <a:p>
            <a:r>
              <a:rPr lang="en-US" sz="2800" dirty="0"/>
              <a:t>What should we do if we don't like the bold italic?</a:t>
            </a: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favoritecharacter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label="Major Characters"&gt;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&lt;option&gt;Frodo&lt;/option&gt;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&lt;option&gt;Sam&lt;/option&gt;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&lt;option&gt;Gandalf&lt;/option&gt;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&lt;option&gt;Aragorn&lt;/option&gt;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label="Minor Characters"&gt;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Galandriel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&lt;option&gt;Bilbo&lt;/option&gt;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351897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groups: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75137"/>
            <a:ext cx="8153400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webster.cs.washington.edu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&lt;select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vehicletype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size="7"&gt;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label="Lots of Gas"&gt;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&lt;option&gt;Truck&lt;/option&gt;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&lt;option&gt;SUV&lt;/option&gt;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label="Not So Much Gas"&gt;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&lt;option&gt;Car&lt;/option&gt;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&lt;option&gt;Hybrid&lt;/option&gt;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&lt;option&gt;Motorcycle&lt;/option&gt;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&lt;/select&gt;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5D0F4-51CE-6547-80E3-9D4E3DA1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249627"/>
            <a:ext cx="3048000" cy="20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an entire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2819400"/>
            <a:ext cx="8153400" cy="2957156"/>
          </a:xfrm>
        </p:spPr>
        <p:txBody>
          <a:bodyPr/>
          <a:lstStyle/>
          <a:p>
            <a:r>
              <a:rPr lang="en-US" sz="2800" b="1" dirty="0"/>
              <a:t>query string</a:t>
            </a:r>
            <a:r>
              <a:rPr lang="en-US" sz="2800" dirty="0"/>
              <a:t>: a set of parameters passed from a browser to a web server</a:t>
            </a:r>
          </a:p>
          <a:p>
            <a:pPr lvl="1"/>
            <a:r>
              <a:rPr lang="en-US" sz="2800" dirty="0"/>
              <a:t>often passed by placing name/value pairs at the end of a URL</a:t>
            </a:r>
          </a:p>
          <a:p>
            <a:r>
              <a:rPr lang="en-US" sz="2800" dirty="0"/>
              <a:t>PHP code on the server can examine and utilize the value of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URL?name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value&amp;name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=value...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http://example.com/student_login.php?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username=xenia&amp;sid=1234567</a:t>
            </a:r>
          </a:p>
        </p:txBody>
      </p:sp>
    </p:spTree>
    <p:extLst>
      <p:ext uri="{BB962C8B-B14F-4D97-AF65-F5344CB8AC3E}">
        <p14:creationId xmlns:p14="http://schemas.microsoft.com/office/powerpoint/2010/main" val="9577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CF7D1C-0E96-1E4D-85F6-37F434E7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6063368" cy="5095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9778" y="2362200"/>
            <a:ext cx="3730752" cy="4267200"/>
          </a:xfrm>
          <a:solidFill>
            <a:schemeClr val="tx2">
              <a:lumMod val="20000"/>
              <a:lumOff val="80000"/>
              <a:alpha val="7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form</a:t>
            </a:r>
            <a:r>
              <a:rPr lang="en-US" dirty="0"/>
              <a:t>: a group of UI controls that accepts information from the user and sends the information to a web server</a:t>
            </a:r>
          </a:p>
          <a:p>
            <a:r>
              <a:rPr lang="en-US" dirty="0"/>
              <a:t>the information is sent to the server as a query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03ECA90-4926-4DCC-A018-BD0D4372A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200400"/>
            <a:ext cx="8153400" cy="1219200"/>
          </a:xfrm>
        </p:spPr>
        <p:txBody>
          <a:bodyPr/>
          <a:lstStyle/>
          <a:p>
            <a:r>
              <a:rPr lang="en-US" dirty="0"/>
              <a:t>required action attribute gives the URL of the page that will process this form's data</a:t>
            </a:r>
          </a:p>
          <a:p>
            <a:r>
              <a:rPr lang="en-US" dirty="0"/>
              <a:t>when form has been filled out and </a:t>
            </a:r>
            <a:r>
              <a:rPr lang="en-US" b="1" dirty="0"/>
              <a:t>submitted</a:t>
            </a:r>
            <a:r>
              <a:rPr lang="en-US" dirty="0"/>
              <a:t>, its data will be sent to the action's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action="destination URL"&gt;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form controls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                                                  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2234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76800"/>
            <a:ext cx="8153400" cy="1219200"/>
          </a:xfrm>
        </p:spPr>
        <p:txBody>
          <a:bodyPr/>
          <a:lstStyle/>
          <a:p>
            <a:r>
              <a:rPr lang="en-US" dirty="0"/>
              <a:t>Wrap the form's controls in a block element such as div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www.google.com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/search"&gt;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Let's search Google: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name="q"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                                                 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864114"/>
            <a:ext cx="8153400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763000" y="3657600"/>
            <a:ext cx="0" cy="646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AD01BA0-3B95-A44B-897C-A45DE0CCB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1692"/>
            <a:ext cx="6553200" cy="6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ECA90-4926-4DCC-A018-BD0D4372A3D4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</p:spTree>
    <p:extLst>
      <p:ext uri="{BB962C8B-B14F-4D97-AF65-F5344CB8AC3E}">
        <p14:creationId xmlns:p14="http://schemas.microsoft.com/office/powerpoint/2010/main" val="291133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7519" y="4360578"/>
            <a:ext cx="8153400" cy="1219200"/>
          </a:xfrm>
        </p:spPr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800" dirty="0"/>
              <a:t> element is used to create many UI controls</a:t>
            </a:r>
          </a:p>
          <a:p>
            <a:pPr lvl="1"/>
            <a:r>
              <a:rPr lang="en-US" sz="2800" dirty="0"/>
              <a:t>an inline element that MUST be self-closed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/>
              <a:t> attribute specifies name of query parameter to pass to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www.google.com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/search"&gt;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Type your Google query: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name="q" value="Colbert Report"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value="Booyah!"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32309"/>
            <a:ext cx="5421313" cy="365125"/>
          </a:xfrm>
        </p:spPr>
        <p:txBody>
          <a:bodyPr/>
          <a:lstStyle/>
          <a:p>
            <a:r>
              <a:rPr lang="en-US" dirty="0"/>
              <a:t>COMS 210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4A844E-2125-0341-AEA8-FD25F2C5E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1" y="3883978"/>
            <a:ext cx="6442317" cy="4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 </a:t>
            </a:r>
            <a:r>
              <a:rPr lang="en-US" dirty="0">
                <a:cs typeface="Courier New" pitchFamily="49" charset="0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412232"/>
            <a:ext cx="8153400" cy="1759968"/>
          </a:xfrm>
        </p:spPr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dirty="0"/>
              <a:t> can be button, checkbox, file, hidden, password, radio, reset, submit, text, ...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800" dirty="0"/>
              <a:t> attribute specifies control's initial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2999C-BA54-D845-95FE-F273B51D505F}"/>
              </a:ext>
            </a:extLst>
          </p:cNvPr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action="http://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www.google.com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/search"&gt;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Type your Google query: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name="q" value="Colbert Report"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&lt;input type="submit" value="Booyah!"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DD45D3-E73B-8746-8359-B9A274CBC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1" y="3883978"/>
            <a:ext cx="6442317" cy="4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6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9070</TotalTime>
  <Words>2031</Words>
  <Application>Microsoft Macintosh PowerPoint</Application>
  <PresentationFormat>On-screen Show (4:3)</PresentationFormat>
  <Paragraphs>253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Times New Roman</vt:lpstr>
      <vt:lpstr>Tw Cen MT</vt:lpstr>
      <vt:lpstr>Wingdings</vt:lpstr>
      <vt:lpstr>Wingdings 2</vt:lpstr>
      <vt:lpstr>Theme2</vt:lpstr>
      <vt:lpstr>Form Basics</vt:lpstr>
      <vt:lpstr>Web Data</vt:lpstr>
      <vt:lpstr>Reading/writing an entire file</vt:lpstr>
      <vt:lpstr>HTML Forms</vt:lpstr>
      <vt:lpstr>HTML Form: &lt;form&gt;</vt:lpstr>
      <vt:lpstr>Form Example</vt:lpstr>
      <vt:lpstr>Form Controls</vt:lpstr>
      <vt:lpstr>Form Controls: &lt;input&gt;</vt:lpstr>
      <vt:lpstr>Form Controls: &lt;input&gt; (cont.)</vt:lpstr>
      <vt:lpstr>Text Fields: &lt;input&gt;</vt:lpstr>
      <vt:lpstr>Text Fields: &lt;input&gt;</vt:lpstr>
      <vt:lpstr>Text boxes: &lt;textarea&gt;</vt:lpstr>
      <vt:lpstr>Check Boxes: &lt;input&gt;</vt:lpstr>
      <vt:lpstr>Radio Buttons: &lt;input&gt;</vt:lpstr>
      <vt:lpstr>Text Labels: &lt;label&gt;</vt:lpstr>
      <vt:lpstr>Drop down lists: &lt;select&gt;, &lt;option&gt;</vt:lpstr>
      <vt:lpstr>Drop down lists: &lt;select&gt;, &lt;option&gt;</vt:lpstr>
      <vt:lpstr>Using: &lt;select&gt; for lists</vt:lpstr>
      <vt:lpstr>Using: &lt;select&gt; for lists</vt:lpstr>
      <vt:lpstr>Option groups: &lt;optgroup&gt;</vt:lpstr>
      <vt:lpstr>Option groups: &lt;optgroup&gt;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Basics</dc:title>
  <dc:creator>Xenia Mountrouidou</dc:creator>
  <cp:lastModifiedBy>Perry Lund</cp:lastModifiedBy>
  <cp:revision>66</cp:revision>
  <dcterms:created xsi:type="dcterms:W3CDTF">2011-08-09T19:15:35Z</dcterms:created>
  <dcterms:modified xsi:type="dcterms:W3CDTF">2021-02-16T19:37:25Z</dcterms:modified>
</cp:coreProperties>
</file>