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82" r:id="rId22"/>
    <p:sldId id="276" r:id="rId23"/>
    <p:sldId id="278" r:id="rId24"/>
    <p:sldId id="283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2690"/>
  </p:normalViewPr>
  <p:slideViewPr>
    <p:cSldViewPr>
      <p:cViewPr varScale="1">
        <p:scale>
          <a:sx n="103" d="100"/>
          <a:sy n="103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makes sense that the form's request method must be post (an entire file can't be put into a URL!)</a:t>
            </a:r>
          </a:p>
          <a:p>
            <a:r>
              <a:rPr lang="en-US" dirty="0"/>
              <a:t>form's </a:t>
            </a:r>
            <a:r>
              <a:rPr lang="en-US" dirty="0" err="1"/>
              <a:t>enctype</a:t>
            </a:r>
            <a:r>
              <a:rPr lang="en-US" dirty="0"/>
              <a:t> (data encoding type) must be set to multipart/form-data or else the file will not arrive at the server</a:t>
            </a:r>
          </a:p>
          <a:p>
            <a:r>
              <a:rPr lang="en-US" sz="1100" dirty="0"/>
              <a:t>The content type "multipart/form-data" should be used for submitting forms that contain files, non-ASCII data, and binary data.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PHP</a:t>
            </a:r>
            <a:r>
              <a:rPr lang="en-US" baseline="0" dirty="0"/>
              <a:t> file needs to </a:t>
            </a:r>
            <a:r>
              <a:rPr lang="en-US" baseline="0"/>
              <a:t>be in </a:t>
            </a:r>
            <a:r>
              <a:rPr lang="en-US"/>
              <a:t>C</a:t>
            </a:r>
            <a:r>
              <a:rPr lang="en-US" dirty="0"/>
              <a:t>:\</a:t>
            </a:r>
            <a:r>
              <a:rPr lang="en-US" dirty="0" err="1"/>
              <a:t>xampp</a:t>
            </a:r>
            <a:r>
              <a:rPr lang="en-US" dirty="0"/>
              <a:t>\</a:t>
            </a:r>
            <a:r>
              <a:rPr lang="en-US" dirty="0" err="1"/>
              <a:t>htdocs</a:t>
            </a:r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</a:t>
            </a:r>
            <a:r>
              <a:rPr lang="en-US" baseline="0"/>
              <a:t>test1.html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File1 =&gt; Array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[name] =&gt;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MyFile.txt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(comes from the browser, so treat as tainted)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[type] =&gt; text/plain  (not sure where it gets this from - assume the browser, so treat as tainted)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=&gt;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/php/php1h4j1o (could be anywhere on your system, depending on your config settings, but the user has no control, so this isn't tainted)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[error] =&gt; UPLOAD_ERR_OK  (= 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[size] =&gt; 123   (the size in bytes)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8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to create the directory C:\xampp\htdocs\Xenia to</a:t>
            </a:r>
            <a:r>
              <a:rPr lang="en-US" baseline="0" dirty="0"/>
              <a:t> upload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</a:t>
            </a:r>
            <a:r>
              <a:rPr lang="en-US" baseline="0"/>
              <a:t>test1.html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</a:t>
            </a:r>
            <a:r>
              <a:rPr lang="en-US" baseline="0"/>
              <a:t>test1.html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</a:t>
            </a:r>
            <a:r>
              <a:rPr lang="en-US" baseline="0"/>
              <a:t>test1.html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2/16/21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2/16/21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2/16/21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reserved.variables.files.php" TargetMode="External"/><Relationship Id="rId3" Type="http://schemas.openxmlformats.org/officeDocument/2006/relationships/hyperlink" Target="http://www.php.net/manual/en/reserved.variables.request.php" TargetMode="External"/><Relationship Id="rId7" Type="http://schemas.openxmlformats.org/officeDocument/2006/relationships/hyperlink" Target="http://www.php.net/manual/en/reserved.variables.environment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reserved.variables.server.php" TargetMode="External"/><Relationship Id="rId5" Type="http://schemas.openxmlformats.org/officeDocument/2006/relationships/hyperlink" Target="http://www.php.net/manual/en/reserved.variables.post.php" TargetMode="External"/><Relationship Id="rId10" Type="http://schemas.openxmlformats.org/officeDocument/2006/relationships/hyperlink" Target="http://www.php.net/manual/en/reserved.variables.cookies.php" TargetMode="External"/><Relationship Id="rId4" Type="http://schemas.openxmlformats.org/officeDocument/2006/relationships/hyperlink" Target="http://www.php.net/manual/en/reserved.variables.get.php" TargetMode="External"/><Relationship Id="rId9" Type="http://schemas.openxmlformats.org/officeDocument/2006/relationships/hyperlink" Target="http://www.php.net/manual/en/reserved.variables.session.ph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A9D53-ED47-46FB-B911-D880C3ACD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URL-encoding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1219200"/>
          </a:xfrm>
        </p:spPr>
        <p:txBody>
          <a:bodyPr/>
          <a:lstStyle/>
          <a:p>
            <a:r>
              <a:rPr lang="en-US" dirty="0"/>
              <a:t>certain characters are not allowed in URL query parameters:</a:t>
            </a:r>
          </a:p>
          <a:p>
            <a:pPr lvl="1"/>
            <a:r>
              <a:rPr lang="en-US" dirty="0"/>
              <a:t>examples: " ", "/", "=", "&amp;"</a:t>
            </a:r>
          </a:p>
          <a:p>
            <a:r>
              <a:rPr lang="en-US" dirty="0"/>
              <a:t>when passing a parameter, it is URL-encoded </a:t>
            </a:r>
          </a:p>
          <a:p>
            <a:pPr lvl="1"/>
            <a:r>
              <a:rPr lang="en-US" dirty="0"/>
              <a:t>“Xenia's cool!?" → “Xenia%27s+cool%3F%21"</a:t>
            </a:r>
          </a:p>
          <a:p>
            <a:r>
              <a:rPr lang="en-US" dirty="0"/>
              <a:t>you don't usually need to worry about this:</a:t>
            </a:r>
          </a:p>
          <a:p>
            <a:pPr lvl="1"/>
            <a:r>
              <a:rPr lang="en-US" dirty="0"/>
              <a:t>the browser automatically encodes parameters before sending them</a:t>
            </a:r>
          </a:p>
          <a:p>
            <a:pPr lvl="1"/>
            <a:r>
              <a:rPr lang="en-US" dirty="0"/>
              <a:t>the PHP $_REQUEST array automatically decodes them</a:t>
            </a:r>
          </a:p>
          <a:p>
            <a:pPr lvl="1"/>
            <a:r>
              <a:rPr lang="en-US" dirty="0"/>
              <a:t>... but occasionally the encoded version does pop up (e.g. in Firebug)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data to a web 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1219200"/>
          </a:xfrm>
        </p:spPr>
        <p:txBody>
          <a:bodyPr/>
          <a:lstStyle/>
          <a:p>
            <a:r>
              <a:rPr lang="en-US" dirty="0"/>
              <a:t>though browsers mostly retrieve data, sometimes you want to submit data to a server</a:t>
            </a:r>
          </a:p>
          <a:p>
            <a:pPr lvl="1"/>
            <a:r>
              <a:rPr lang="en-US" dirty="0"/>
              <a:t>Hotmail: Send a message</a:t>
            </a:r>
          </a:p>
          <a:p>
            <a:pPr lvl="1"/>
            <a:r>
              <a:rPr lang="en-US" dirty="0"/>
              <a:t>Flickr: Upload a photo</a:t>
            </a:r>
          </a:p>
          <a:p>
            <a:pPr lvl="1"/>
            <a:r>
              <a:rPr lang="en-US" dirty="0"/>
              <a:t>Google Calendar: Create an appointment</a:t>
            </a:r>
          </a:p>
          <a:p>
            <a:r>
              <a:rPr lang="en-US" dirty="0"/>
              <a:t>the data is sent in HTTP requests to the server</a:t>
            </a:r>
          </a:p>
          <a:p>
            <a:pPr lvl="1"/>
            <a:r>
              <a:rPr lang="en-US" dirty="0"/>
              <a:t>with HTML forms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Ajax</a:t>
            </a:r>
            <a:r>
              <a:rPr lang="en-US" dirty="0"/>
              <a:t> (seen later)</a:t>
            </a:r>
          </a:p>
          <a:p>
            <a:r>
              <a:rPr lang="en-US" dirty="0"/>
              <a:t>the data is placed into the request as parameters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2325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vs.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12192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: asks a server for a page or data</a:t>
            </a:r>
          </a:p>
          <a:p>
            <a:pPr lvl="1"/>
            <a:r>
              <a:rPr lang="en-US" dirty="0"/>
              <a:t>if the request has parameters, they are sent in the URL as a query string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: submits data to a web server and retrieves the server's response</a:t>
            </a:r>
          </a:p>
          <a:p>
            <a:pPr lvl="1"/>
            <a:r>
              <a:rPr lang="en-US" dirty="0"/>
              <a:t>if the request has parameters, they are embedded in the request's HTTP packet, not the URL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196270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vs.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1219200"/>
          </a:xfrm>
        </p:spPr>
        <p:txBody>
          <a:bodyPr/>
          <a:lstStyle/>
          <a:p>
            <a:r>
              <a:rPr lang="en-US" dirty="0"/>
              <a:t>For submitting data,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 is more appropriate than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embed their parameters in their URLs</a:t>
            </a:r>
          </a:p>
          <a:p>
            <a:pPr lvl="1"/>
            <a:r>
              <a:rPr lang="en-US" dirty="0"/>
              <a:t>URLs are limited in length (~ 1024 characters)</a:t>
            </a:r>
          </a:p>
          <a:p>
            <a:pPr lvl="1"/>
            <a:r>
              <a:rPr lang="en-US" dirty="0"/>
              <a:t>URLs cannot contain special characters without encoding</a:t>
            </a:r>
          </a:p>
          <a:p>
            <a:pPr lvl="1"/>
            <a:r>
              <a:rPr lang="en-US" dirty="0"/>
              <a:t>private data in a URL can be seen or modified by users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56327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example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action="http://localhost/app.php" method="post"&gt;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Name: &lt;input type="text" name="name"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Food: &lt;input type="text" name="meal"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&lt;label&gt;Meat? &lt;input type="checkbox" name="meat" /&gt;&lt;/label&gt;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580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or POST?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57600"/>
            <a:ext cx="8153400" cy="1219200"/>
          </a:xfrm>
        </p:spPr>
        <p:txBody>
          <a:bodyPr/>
          <a:lstStyle/>
          <a:p>
            <a:r>
              <a:rPr lang="en-US" dirty="0"/>
              <a:t>some PHP pages process both GET and POST requests</a:t>
            </a:r>
          </a:p>
          <a:p>
            <a:r>
              <a:rPr lang="en-US" dirty="0"/>
              <a:t>to find out which kind of request we are currently processing, look at the global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$_SERVER </a:t>
            </a:r>
            <a:r>
              <a:rPr lang="en-US" dirty="0"/>
              <a:t>array's 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REQUEST_METHOD</a:t>
            </a:r>
            <a:r>
              <a:rPr lang="en-US" dirty="0"/>
              <a:t>" element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CAA6C7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($_SERVER["REQUEST_METHOD"]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"GET")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# process a GET request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($_SERVER["REQUEST_METHOD"]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"POST")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# process a POST request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28542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29000"/>
            <a:ext cx="8153400" cy="1219200"/>
          </a:xfrm>
        </p:spPr>
        <p:txBody>
          <a:bodyPr/>
          <a:lstStyle/>
          <a:p>
            <a:r>
              <a:rPr lang="en-US" dirty="0"/>
              <a:t>add a file upload to your form as an input tag with type of file</a:t>
            </a:r>
          </a:p>
          <a:p>
            <a:r>
              <a:rPr lang="en-US" dirty="0"/>
              <a:t>must also set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dirty="0"/>
              <a:t> attribute of the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03" y="1542932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action="http://webster.cs.washington.edu/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method="post"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="multipart/form-data"&gt;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Upload an image as your avatar: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type="file" name="avatar"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4877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 in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A9D53-ED47-46FB-B911-D880C3ACD7C5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01747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Superglobal</a:t>
            </a:r>
            <a:r>
              <a:rPr lang="en-US" dirty="0"/>
              <a:t>" arrays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180242"/>
            <a:ext cx="8153400" cy="19050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superglobal</a:t>
            </a:r>
            <a:r>
              <a:rPr lang="en-US" dirty="0"/>
              <a:t> arrays contain information about the current request, server, etc.</a:t>
            </a:r>
          </a:p>
          <a:p>
            <a:r>
              <a:rPr lang="en-US" dirty="0"/>
              <a:t>These are special kinds of arrays called associative arrays.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00289"/>
              </p:ext>
            </p:extLst>
          </p:nvPr>
        </p:nvGraphicFramePr>
        <p:xfrm>
          <a:off x="612775" y="1600200"/>
          <a:ext cx="8153400" cy="23774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"/>
                        </a:rPr>
                        <a:t>$_REQUEST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parameters passed to any type of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$_GET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5"/>
                        </a:rPr>
                        <a:t>$_POST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parameters passed to GET and POST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$_SERVER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7"/>
                        </a:rPr>
                        <a:t>$_ENV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about the web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8"/>
                        </a:rPr>
                        <a:t>$_FILES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files uploaded with the web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9"/>
                        </a:rPr>
                        <a:t>$_SESSION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10"/>
                        </a:rPr>
                        <a:t>$_COOKIE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"cookies" used to identify the user (seen later)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6E92B1-28CB-D44F-AF4D-0EF04B8C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624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29000"/>
            <a:ext cx="8153400" cy="1219200"/>
          </a:xfrm>
        </p:spPr>
        <p:txBody>
          <a:bodyPr/>
          <a:lstStyle/>
          <a:p>
            <a:r>
              <a:rPr lang="en-US" dirty="0"/>
              <a:t>associative array (a.k.a. map, dictionary, hash table) : uses non-integer indexes</a:t>
            </a:r>
          </a:p>
          <a:p>
            <a:r>
              <a:rPr lang="en-US" dirty="0"/>
              <a:t>associates a particular index "key" with a value</a:t>
            </a:r>
          </a:p>
          <a:p>
            <a:pPr lvl="1"/>
            <a:r>
              <a:rPr lang="en-US" dirty="0"/>
              <a:t>key “xenia" maps to value "206-685-2181"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blackbook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blackbook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[“xenia”] = "206-685-2181";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blackbook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”] = "206-685-9138";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“Xenia's number is " .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blackbook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[“xenia"] . ".\n";					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PHP</a:t>
            </a:r>
          </a:p>
        </p:txBody>
      </p:sp>
    </p:spTree>
    <p:extLst>
      <p:ext uri="{BB962C8B-B14F-4D97-AF65-F5344CB8AC3E}">
        <p14:creationId xmlns:p14="http://schemas.microsoft.com/office/powerpoint/2010/main" val="23965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219200"/>
          </a:xfrm>
        </p:spPr>
        <p:txBody>
          <a:bodyPr/>
          <a:lstStyle/>
          <a:p>
            <a:r>
              <a:rPr lang="en-US" dirty="0"/>
              <a:t>specify custom text on the button by setting its value attribute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Name: &lt;input type="text" name="name"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Food: &lt;input type="text" name="meal" value="pizza"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&lt;label&gt;Meat? &lt;input type="checkbox" name="meat" /&gt;&lt;/label&gt;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type="reset"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30583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886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exponents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r>
              <a:rPr lang="en-US" sz="2800" dirty="0"/>
              <a:t>What should we do to run this with </a:t>
            </a:r>
            <a:r>
              <a:rPr lang="en-US" sz="2800" dirty="0" err="1"/>
              <a:t>xampp</a:t>
            </a:r>
            <a:r>
              <a:rPr lang="en-US" sz="2800" dirty="0"/>
              <a:t>?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$base = $_REQUEST["base"];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$_REQUEST["exponent"];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($base,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&lt;?= $base ?&gt; ^ &lt;?=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?&gt; = &lt;?= $result 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79014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Print all parameters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r>
              <a:rPr lang="en-US" sz="2800" dirty="0"/>
              <a:t>What should we do to run this with </a:t>
            </a:r>
            <a:r>
              <a:rPr lang="en-US" sz="2800" dirty="0" err="1"/>
              <a:t>xampp</a:t>
            </a:r>
            <a:r>
              <a:rPr lang="en-US" sz="2800" dirty="0"/>
              <a:t>?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($_REQUEST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=&gt; $value)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&lt;p&gt;Parameter &lt;?=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?&gt; has value &lt;?= $value ?&gt;&lt;/p&gt;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10250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 uploaded file in 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1219200"/>
          </a:xfrm>
        </p:spPr>
        <p:txBody>
          <a:bodyPr/>
          <a:lstStyle/>
          <a:p>
            <a:r>
              <a:rPr lang="en-US" dirty="0"/>
              <a:t>uploaded files are placed into global array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dirty="0"/>
              <a:t>, not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each element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/>
              <a:t>is itself an associative array, containing: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: the local filename that the user uploaded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: the MIME type of data that was uploaded, such as image/jpeg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: file's size in bytes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dirty="0"/>
              <a:t> : a filename where PHP has temporarily saved the uploaded file</a:t>
            </a:r>
          </a:p>
          <a:p>
            <a:pPr lvl="2"/>
            <a:r>
              <a:rPr lang="en-US" dirty="0"/>
              <a:t>to permanently store the file, move it from this location into some other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example: if you upload tobby.jpg as a parameter named avatar,</a:t>
            </a:r>
          </a:p>
          <a:p>
            <a:pPr lvl="1"/>
            <a:r>
              <a:rPr lang="en-US" dirty="0"/>
              <a:t>$_FILES["avatar"]["name"] will be “tobby.jpg"</a:t>
            </a:r>
          </a:p>
          <a:p>
            <a:pPr lvl="1"/>
            <a:r>
              <a:rPr lang="en-US" dirty="0"/>
              <a:t>$_FILES["avatar"]["type"] will be "image/jpeg"</a:t>
            </a:r>
          </a:p>
          <a:p>
            <a:pPr lvl="1"/>
            <a:r>
              <a:rPr lang="en-US" dirty="0"/>
              <a:t>$_FILES["avatar"]["</a:t>
            </a:r>
            <a:r>
              <a:rPr lang="en-US" dirty="0" err="1"/>
              <a:t>tmp_name</a:t>
            </a:r>
            <a:r>
              <a:rPr lang="en-US" dirty="0"/>
              <a:t>"] will be something like "/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/phpZtR4TI"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03" y="1542932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type="file" name="avatar"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5624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195946"/>
            <a:ext cx="8153400" cy="517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Array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[file1] =&gt; Array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[name] =&gt;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MyFile.txt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	     [type] =&gt; text/plain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	     [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] =&gt; /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/php/php1h4j1o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	     [error] =&gt; UPLOAD_ERR_OK 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[size] =&gt; 123   (the size in bytes)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[file2] =&gt; Array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[name] =&gt; MyFile.jpg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[type] =&gt; image/jpeg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] =&gt; /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/php6hst32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[error] =&gt; UPLOAD_ERR_OK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[size] =&gt; 98174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D5D6F6-F901-D541-A5D8-A415D0F867C9}"/>
              </a:ext>
            </a:extLst>
          </p:cNvPr>
          <p:cNvSpPr txBox="1">
            <a:spLocks/>
          </p:cNvSpPr>
          <p:nvPr/>
        </p:nvSpPr>
        <p:spPr>
          <a:xfrm>
            <a:off x="7315200" y="6430962"/>
            <a:ext cx="1502569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COMS 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7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uploaded file example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153400" cy="2286000"/>
          </a:xfrm>
        </p:spPr>
        <p:txBody>
          <a:bodyPr/>
          <a:lstStyle/>
          <a:p>
            <a:r>
              <a:rPr lang="en-US" dirty="0"/>
              <a:t>functions for dealing with uploaded files:</a:t>
            </a:r>
          </a:p>
          <a:p>
            <a:pPr lvl="1"/>
            <a:r>
              <a:rPr lang="en-US" dirty="0" err="1"/>
              <a:t>is_uploaded_file</a:t>
            </a:r>
            <a:r>
              <a:rPr lang="en-US" dirty="0"/>
              <a:t>(filename)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returns TRUE if the given filename was uploaded by the user</a:t>
            </a:r>
          </a:p>
          <a:p>
            <a:pPr lvl="1"/>
            <a:r>
              <a:rPr lang="en-US" dirty="0" err="1"/>
              <a:t>move_uploaded_file</a:t>
            </a:r>
            <a:r>
              <a:rPr lang="en-US" dirty="0"/>
              <a:t>(from, to)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moves from a temporary file location to a more permanent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9477"/>
            <a:ext cx="8153400" cy="258532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$username = $_REQUEST["username"];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is_uploaded_file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($_FILES["avatar"]["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"])) {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($_FILES["avatar"]["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"], "$username/avatar.jpg");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print "Saved uploaded file as $username/avatar.jpg\n";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print "Error: required file not uploaded";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PHP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6E71C5-A16A-014D-B44E-F79AB5D0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20407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files: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/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667000"/>
            <a:ext cx="8153400" cy="1219200"/>
          </a:xfrm>
        </p:spPr>
        <p:txBody>
          <a:bodyPr/>
          <a:lstStyle/>
          <a:p>
            <a:r>
              <a:rPr lang="en-US" dirty="0"/>
              <a:t>inserts the entire contents of the given file into the PHP script's output page</a:t>
            </a:r>
          </a:p>
          <a:p>
            <a:r>
              <a:rPr lang="en-US" dirty="0"/>
              <a:t>encourages modularity</a:t>
            </a:r>
          </a:p>
          <a:p>
            <a:r>
              <a:rPr lang="en-US" dirty="0"/>
              <a:t>useful for defining reused functions needed by multiple pages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9477"/>
            <a:ext cx="8153400" cy="64633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				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								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83859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input: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&gt;, &lt;legend&gt;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219200"/>
          </a:xfrm>
        </p:spPr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groups related input fields, adds a border; legend supplies a caption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&lt;legend&gt;Credit cards:&lt;/legend&gt;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type="radio" name="cc" value="visa" 	checked="checked" /&gt; Visa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type="radio" name="cc"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mastercard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	MasterCard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type="radio" name="cc"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amex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	American Express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control errors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1219200"/>
          </a:xfrm>
        </p:spPr>
        <p:txBody>
          <a:bodyPr/>
          <a:lstStyle/>
          <a:p>
            <a:r>
              <a:rPr lang="en-US" dirty="0"/>
              <a:t>“I changed the form's HTML code ... but when I refresh, the page doesn't update!”</a:t>
            </a:r>
          </a:p>
          <a:p>
            <a:r>
              <a:rPr lang="en-US" dirty="0"/>
              <a:t>By default, when you refresh a page, it leaves the previous values in all form controls</a:t>
            </a:r>
          </a:p>
          <a:p>
            <a:pPr lvl="1"/>
            <a:r>
              <a:rPr lang="en-US" dirty="0"/>
              <a:t>it does this in case you were filling out a long form and needed to refresh/return to it</a:t>
            </a:r>
          </a:p>
          <a:p>
            <a:pPr lvl="1"/>
            <a:r>
              <a:rPr lang="en-US" dirty="0"/>
              <a:t>if you want it to clear out all UI controls' state and values, you must do a full refresh</a:t>
            </a:r>
          </a:p>
          <a:p>
            <a:pPr lvl="2"/>
            <a:r>
              <a:rPr lang="en-US" dirty="0"/>
              <a:t>Firefox: Shift-Ctrl-R</a:t>
            </a:r>
          </a:p>
          <a:p>
            <a:pPr lvl="2"/>
            <a:r>
              <a:rPr lang="en-US" dirty="0"/>
              <a:t>Mac: Shift-Command-R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form controls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581400"/>
            <a:ext cx="8153400" cy="1219200"/>
          </a:xfrm>
        </p:spPr>
        <p:txBody>
          <a:bodyPr/>
          <a:lstStyle/>
          <a:p>
            <a:r>
              <a:rPr lang="en-US" dirty="0"/>
              <a:t>attribute selector: matches only elements that have a particular attribute value</a:t>
            </a:r>
          </a:p>
          <a:p>
            <a:r>
              <a:rPr lang="en-US" dirty="0"/>
              <a:t>useful for controls because many share the same element (input)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19071"/>
            <a:ext cx="8153400" cy="1200329"/>
          </a:xfrm>
          <a:prstGeom prst="rect">
            <a:avLst/>
          </a:prstGeom>
          <a:solidFill>
            <a:srgbClr val="B591B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input[type="text"]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4913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input parameters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581400"/>
            <a:ext cx="8153400" cy="1219200"/>
          </a:xfrm>
        </p:spPr>
        <p:txBody>
          <a:bodyPr/>
          <a:lstStyle/>
          <a:p>
            <a:r>
              <a:rPr lang="en-US" dirty="0"/>
              <a:t>an invisible parameter that is still passed to the server when form is submitted</a:t>
            </a:r>
          </a:p>
          <a:p>
            <a:r>
              <a:rPr lang="en-US" dirty="0"/>
              <a:t>useful for passing on additional state that isn't modified by the user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name="username" /&gt; Name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SID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type="hidden" name="school" value="UW" /&gt;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type="hidden" name="year" value="2048"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7981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A9D53-ED47-46FB-B911-D880C3ACD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submitting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1219200"/>
          </a:xfrm>
        </p:spPr>
        <p:txBody>
          <a:bodyPr/>
          <a:lstStyle/>
          <a:p>
            <a:r>
              <a:rPr lang="en-US" dirty="0"/>
              <a:t>the form may look correct, but when you submit it...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[cc] =&gt; 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=&gt; Jean-Luc Picard</a:t>
            </a:r>
          </a:p>
          <a:p>
            <a:r>
              <a:rPr lang="en-US" sz="2800" dirty="0">
                <a:cs typeface="Courier New" pitchFamily="49" charset="0"/>
              </a:rPr>
              <a:t>How can we resolve this conflict?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action="http://localhost/test1.php" method="get"&gt;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/&gt; Visa&lt;/label&gt;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/&gt; MasterCard&lt;/label&gt;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Favorite Star Trek captain: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&lt;option&gt;James T. Kirk&lt;/option&gt;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&lt;option&gt;Jean-Luc Picard&lt;/option&gt;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6544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attribute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1219200"/>
          </a:xfrm>
        </p:spPr>
        <p:txBody>
          <a:bodyPr/>
          <a:lstStyle/>
          <a:p>
            <a:r>
              <a:rPr lang="en-US" dirty="0"/>
              <a:t>value attribute sets what will be submitted if a control is selected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[cc] =&gt; visa, 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=&gt;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picard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value="visa"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Visa&lt;/label&gt;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mastercard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 MasterCard&lt;/label&gt;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Favorite Star Trek captain: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value="kirk"&gt;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James T. Kirk&lt;/option&gt;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picard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Jean-Luc Picard&lt;/option&gt;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0662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8949</TotalTime>
  <Words>2428</Words>
  <Application>Microsoft Macintosh PowerPoint</Application>
  <PresentationFormat>On-screen Show (4:3)</PresentationFormat>
  <Paragraphs>300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More forms </vt:lpstr>
      <vt:lpstr>Reset Buttons</vt:lpstr>
      <vt:lpstr>Grouping input: &lt;fieldset&gt;, &lt;legend&gt;</vt:lpstr>
      <vt:lpstr>Common UI control errors</vt:lpstr>
      <vt:lpstr>Styling form controls</vt:lpstr>
      <vt:lpstr>Hidden input parameters</vt:lpstr>
      <vt:lpstr>Submitting data</vt:lpstr>
      <vt:lpstr>Problems with submitting data</vt:lpstr>
      <vt:lpstr>The value attribute</vt:lpstr>
      <vt:lpstr>URL-encoding</vt:lpstr>
      <vt:lpstr>Submitting data to a web server</vt:lpstr>
      <vt:lpstr>HTTP GET vs. POST requests</vt:lpstr>
      <vt:lpstr>HTTP GET vs. POST requests</vt:lpstr>
      <vt:lpstr>Form POST example</vt:lpstr>
      <vt:lpstr>GET or POST?</vt:lpstr>
      <vt:lpstr>Uploading files</vt:lpstr>
      <vt:lpstr>Processing form data in PHP</vt:lpstr>
      <vt:lpstr>"Superglobal" arrays</vt:lpstr>
      <vt:lpstr>Associative arrays</vt:lpstr>
      <vt:lpstr>Example: exponents</vt:lpstr>
      <vt:lpstr>Example: Print all parameters</vt:lpstr>
      <vt:lpstr>Processing an uploaded file in PHP</vt:lpstr>
      <vt:lpstr>Uploading files</vt:lpstr>
      <vt:lpstr>PowerPoint Presentation</vt:lpstr>
      <vt:lpstr>Processing uploaded file example</vt:lpstr>
      <vt:lpstr>Including files: include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Perry Lund</cp:lastModifiedBy>
  <cp:revision>65</cp:revision>
  <dcterms:created xsi:type="dcterms:W3CDTF">2011-08-26T21:30:42Z</dcterms:created>
  <dcterms:modified xsi:type="dcterms:W3CDTF">2021-02-16T20:26:54Z</dcterms:modified>
</cp:coreProperties>
</file>