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6"/>
    <p:restoredTop sz="94707"/>
  </p:normalViewPr>
  <p:slideViewPr>
    <p:cSldViewPr>
      <p:cViewPr>
        <p:scale>
          <a:sx n="160" d="100"/>
          <a:sy n="160" d="100"/>
        </p:scale>
        <p:origin x="560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62057-2A8F-4D9A-BB13-509030337C51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7149-F5CF-4548-A9B0-AB4FB67F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writeln</a:t>
            </a:r>
            <a:r>
              <a:rPr lang="en-US" dirty="0"/>
              <a:t> comes from Pascal.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7149-F5CF-4548-A9B0-AB4FB67F36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3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need a way to attach the handler after the page has loaded...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EB2509-F13A-433B-9EFE-0B8FF99D8DFA}" type="datetime1">
              <a:rPr lang="en-US" smtClean="0"/>
              <a:t>3/29/21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93095F-EB2F-4CA1-B3D0-5B028589C5D0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DB08B42-5830-4647-B2DA-DCF7635924DB}" type="datetime1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C1900-D6AC-45F4-86B5-96F085B8772A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4FCCB-A234-447B-A4A3-98E5BD802C73}" type="datetime1">
              <a:rPr lang="en-US" smtClean="0"/>
              <a:t>3/29/21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B42E0C-A20D-4C5D-A8CD-AC414E51F695}" type="datetime1">
              <a:rPr lang="en-US" smtClean="0"/>
              <a:t>3/29/21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5FE97D-4190-4329-9F50-4630107E8D6D}" type="datetime1">
              <a:rPr lang="en-US" smtClean="0"/>
              <a:t>3/29/21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CA4CB7-9683-4C31-985F-B17088B0E266}" type="datetime1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8FCBB-AFFE-4145-99A6-74E7F1E35F50}" type="datetime1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FE8D4-A09E-45B9-BAE0-0DCABEE5F514}" type="datetime1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8A176D8-59B4-4C31-8304-B87BD4F4BA9B}" type="datetime1">
              <a:rPr lang="en-US" smtClean="0"/>
              <a:t>3/29/21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ADCDF4B6-4C0C-462C-93B8-24D2E13AA4B7}" type="datetime1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9E3ECF43-0B68-45EE-8846-2F41A4607D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Unobtrusive JavaScript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ECF43-0B68-45EE-8846-2F41A4607D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Unobtrusive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267199"/>
          </a:xfrm>
        </p:spPr>
        <p:txBody>
          <a:bodyPr/>
          <a:lstStyle/>
          <a:p>
            <a:r>
              <a:rPr lang="en-US" sz="3200" dirty="0"/>
              <a:t>Allows separation of web site into 3 major categories:</a:t>
            </a:r>
          </a:p>
          <a:p>
            <a:pPr lvl="1"/>
            <a:r>
              <a:rPr lang="en-US" sz="3200" dirty="0"/>
              <a:t>content (HTML) - what is it?</a:t>
            </a:r>
          </a:p>
          <a:p>
            <a:pPr lvl="1"/>
            <a:r>
              <a:rPr lang="en-US" sz="3200" dirty="0"/>
              <a:t>presentation (CSS) - how does it look?</a:t>
            </a:r>
          </a:p>
          <a:p>
            <a:pPr lvl="1"/>
            <a:r>
              <a:rPr lang="en-US" sz="3200" dirty="0"/>
              <a:t>behavior (JavaScript) - how does it respond to user interaction?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3ECF43-0B68-45EE-8846-2F41A4607D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Obtrusive event handlers (</a:t>
            </a:r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2209800"/>
          </a:xfrm>
        </p:spPr>
        <p:txBody>
          <a:bodyPr/>
          <a:lstStyle/>
          <a:p>
            <a:r>
              <a:rPr lang="en-US" sz="3200" dirty="0"/>
              <a:t>this is bad style (HTML is cluttered with JS code)</a:t>
            </a:r>
          </a:p>
          <a:p>
            <a:r>
              <a:rPr lang="en-US" sz="3200" dirty="0"/>
              <a:t>goal: remove all JavaScript code from the HTML body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5908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called when OK button is clicked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id="ok"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();"&gt;OK&lt;/button&gt;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0352" cy="990600"/>
          </a:xfrm>
        </p:spPr>
        <p:txBody>
          <a:bodyPr/>
          <a:lstStyle/>
          <a:p>
            <a:r>
              <a:rPr lang="en-US" dirty="0"/>
              <a:t>Attaching an event handler in JavaScript code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28999"/>
            <a:ext cx="8153400" cy="3184525"/>
          </a:xfrm>
        </p:spPr>
        <p:txBody>
          <a:bodyPr/>
          <a:lstStyle/>
          <a:p>
            <a:r>
              <a:rPr lang="en-US" dirty="0"/>
              <a:t>it is legal to attach event handlers to elements' DOM objects in your JavaScript code</a:t>
            </a:r>
          </a:p>
          <a:p>
            <a:pPr lvl="1"/>
            <a:r>
              <a:rPr lang="en-US" sz="2800" dirty="0"/>
              <a:t>notice that you do not put parentheses after the function's name</a:t>
            </a:r>
          </a:p>
          <a:p>
            <a:r>
              <a:rPr lang="en-US" dirty="0"/>
              <a:t>this is better style than attaching them in the HTML</a:t>
            </a:r>
          </a:p>
          <a:p>
            <a:r>
              <a:rPr lang="en-US" dirty="0"/>
              <a:t>Where should we put the above code?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8488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where element is a DOM element object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element.event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function;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	  	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667000"/>
            <a:ext cx="8153400" cy="67710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$("ok").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	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56353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my code run?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43399"/>
            <a:ext cx="8153400" cy="2270125"/>
          </a:xfrm>
        </p:spPr>
        <p:txBody>
          <a:bodyPr/>
          <a:lstStyle/>
          <a:p>
            <a:r>
              <a:rPr lang="en-US" dirty="0"/>
              <a:t>your file's JS code runs the moment the browser loads the script tag</a:t>
            </a:r>
          </a:p>
          <a:p>
            <a:pPr lvl="1"/>
            <a:r>
              <a:rPr lang="en-US" dirty="0"/>
              <a:t>any variables are declared immediately</a:t>
            </a:r>
          </a:p>
          <a:p>
            <a:pPr lvl="1"/>
            <a:r>
              <a:rPr lang="en-US" dirty="0"/>
              <a:t>any functions are declared but not called, unless your global code explicitly calls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48400"/>
            <a:ext cx="1371600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global code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f(n) { return n + 1;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g(n) { return n - 1;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f(x);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570672"/>
            <a:ext cx="81534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="myfile.js"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 ... &lt;/body&gt;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7455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my code run?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43400"/>
            <a:ext cx="8153400" cy="1219200"/>
          </a:xfrm>
        </p:spPr>
        <p:txBody>
          <a:bodyPr/>
          <a:lstStyle/>
          <a:p>
            <a:r>
              <a:rPr lang="en-US" dirty="0"/>
              <a:t>at this point in time, the browser has not yet read your page's body</a:t>
            </a:r>
          </a:p>
          <a:p>
            <a:pPr lvl="1"/>
            <a:r>
              <a:rPr lang="en-US" dirty="0"/>
              <a:t>none of the DOM objects for tags on the page have been created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global code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f(n) { return n + 1;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g(n) { return n - 1;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f(x);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570672"/>
            <a:ext cx="81534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="myfile.js"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 ... &lt;/body&gt;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04137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539" y="242888"/>
            <a:ext cx="8759952" cy="990600"/>
          </a:xfrm>
        </p:spPr>
        <p:txBody>
          <a:bodyPr/>
          <a:lstStyle/>
          <a:p>
            <a:r>
              <a:rPr lang="en-US" dirty="0"/>
              <a:t>A failed attempt at being unobtrusive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962400"/>
            <a:ext cx="8153400" cy="1219200"/>
          </a:xfrm>
        </p:spPr>
        <p:txBody>
          <a:bodyPr/>
          <a:lstStyle/>
          <a:p>
            <a:r>
              <a:rPr lang="en-US" dirty="0"/>
              <a:t>problem: global JS code runs the moment the script is loaded</a:t>
            </a:r>
          </a:p>
          <a:p>
            <a:r>
              <a:rPr lang="en-US" dirty="0"/>
              <a:t>script in head is processed before page's body has loaded</a:t>
            </a:r>
          </a:p>
          <a:p>
            <a:pPr lvl="1"/>
            <a:r>
              <a:rPr lang="en-US" dirty="0"/>
              <a:t>no elements are available yet or can be accessed yet via the 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48400"/>
            <a:ext cx="1143000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094672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global code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$("ok").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error: $("ok") is null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		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570672"/>
            <a:ext cx="81534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="myfile.js"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&lt;div&gt;&lt;button id="ok"&gt;OK&lt;/button&gt;&lt;/div&gt;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5874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/>
              <a:t> event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10000"/>
            <a:ext cx="8153400" cy="1219200"/>
          </a:xfrm>
        </p:spPr>
        <p:txBody>
          <a:bodyPr/>
          <a:lstStyle/>
          <a:p>
            <a:r>
              <a:rPr lang="en-US" dirty="0"/>
              <a:t>we want to attach our event handlers right after the page is done loading</a:t>
            </a:r>
          </a:p>
          <a:p>
            <a:pPr lvl="1"/>
            <a:r>
              <a:rPr lang="en-US" dirty="0"/>
              <a:t>there is a global event called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2400" dirty="0"/>
              <a:t> </a:t>
            </a:r>
            <a:r>
              <a:rPr lang="en-US" dirty="0"/>
              <a:t>event that occurs at that moment</a:t>
            </a:r>
          </a:p>
          <a:p>
            <a:r>
              <a:rPr lang="en-US" dirty="0"/>
              <a:t>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/>
              <a:t> handler we attach all the other handlers to run when events occur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9127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this will run once the page has finished loading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element.event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element.event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global 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				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6751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unobtrusive event handler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2585323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called when page loads; sets up event handlers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$("ok").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global 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570672"/>
            <a:ext cx="81534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&lt;!-- look Ma, no JavaScript!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id="ok"&gt;OK&lt;/button&gt;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1395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unobtrusive JS errors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00400"/>
            <a:ext cx="8153400" cy="1219200"/>
          </a:xfrm>
        </p:spPr>
        <p:txBody>
          <a:bodyPr/>
          <a:lstStyle/>
          <a:p>
            <a:r>
              <a:rPr lang="en-US" dirty="0"/>
              <a:t>event names are all lowercase, not capitalized like most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9127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okButton.onclick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okButton.onclick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				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313872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				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57345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00400"/>
            <a:ext cx="8153400" cy="2819400"/>
          </a:xfrm>
        </p:spPr>
        <p:txBody>
          <a:bodyPr/>
          <a:lstStyle/>
          <a:p>
            <a:r>
              <a:rPr lang="en-US" dirty="0"/>
              <a:t>JavaScript allows you to declare anonymous functions</a:t>
            </a:r>
          </a:p>
          <a:p>
            <a:r>
              <a:rPr lang="en-US" dirty="0"/>
              <a:t>Quickly creates a function without giving it a name</a:t>
            </a:r>
          </a:p>
          <a:p>
            <a:r>
              <a:rPr lang="en-US" dirty="0"/>
              <a:t>Can be stored as a variable, attached as an event handler,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912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function(parameters)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				   				  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301088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six global DOM objects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3460096"/>
              </p:ext>
            </p:extLst>
          </p:nvPr>
        </p:nvGraphicFramePr>
        <p:xfrm>
          <a:off x="612775" y="1722120"/>
          <a:ext cx="8153400" cy="4297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document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current HTML page and its content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history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list of pages the user has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location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URL of the current HTML page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navigator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info about the web browser you are using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screen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info about the screen area occupied by the browser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window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browser window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3ECF43-0B68-45EE-8846-2F41A4607D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 example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9127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("ok");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okButton.onclick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				   				  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168052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this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9127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this.fieldName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// access field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this.fieldName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value; // modify field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this.methodName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(parameters); // call method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				   				  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76600"/>
            <a:ext cx="8153400" cy="2895600"/>
          </a:xfrm>
        </p:spPr>
        <p:txBody>
          <a:bodyPr/>
          <a:lstStyle/>
          <a:p>
            <a:r>
              <a:rPr lang="en-US" dirty="0"/>
              <a:t>All JavaScript code runs inside of an object</a:t>
            </a:r>
          </a:p>
          <a:p>
            <a:r>
              <a:rPr lang="en-US" dirty="0"/>
              <a:t>By default, code runs inside the global window object</a:t>
            </a:r>
          </a:p>
          <a:p>
            <a:pPr lvl="1"/>
            <a:r>
              <a:rPr lang="en-US" dirty="0"/>
              <a:t>all global variables and functions you declare become part of window</a:t>
            </a:r>
          </a:p>
          <a:p>
            <a:r>
              <a:rPr lang="en-US" dirty="0"/>
              <a:t>the ‘this’ keyword refers to the current object</a:t>
            </a:r>
          </a:p>
        </p:txBody>
      </p:sp>
    </p:spTree>
    <p:extLst>
      <p:ext uri="{BB962C8B-B14F-4D97-AF65-F5344CB8AC3E}">
        <p14:creationId xmlns:p14="http://schemas.microsoft.com/office/powerpoint/2010/main" val="254557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this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9127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$("ok").onclick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bound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here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knows what DOM object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"booyah"; // it was called 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				   				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114800"/>
            <a:ext cx="8153400" cy="2057400"/>
          </a:xfrm>
        </p:spPr>
        <p:txBody>
          <a:bodyPr/>
          <a:lstStyle/>
          <a:p>
            <a:r>
              <a:rPr lang="en-US" dirty="0"/>
              <a:t>Event handlers attached unobtrusively are </a:t>
            </a:r>
            <a:r>
              <a:rPr lang="en-US" b="1" dirty="0"/>
              <a:t>bound</a:t>
            </a:r>
            <a:r>
              <a:rPr lang="en-US" dirty="0"/>
              <a:t> to the element</a:t>
            </a:r>
          </a:p>
          <a:p>
            <a:r>
              <a:rPr lang="en-US" dirty="0"/>
              <a:t>Inside the handler, that element becomes this (rather than the window)</a:t>
            </a:r>
          </a:p>
        </p:txBody>
      </p:sp>
    </p:spTree>
    <p:extLst>
      <p:ext uri="{BB962C8B-B14F-4D97-AF65-F5344CB8AC3E}">
        <p14:creationId xmlns:p14="http://schemas.microsoft.com/office/powerpoint/2010/main" val="201763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redundant code with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this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429000"/>
            <a:ext cx="8153400" cy="286232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processDucks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if ($("</a:t>
            </a:r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huey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").checked) {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	alert("Huey is checked!");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} else if ($("</a:t>
            </a:r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dewey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").checked) {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	alert("Dewey is checked!");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	alert("Louie is checked!");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 is checked!");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570672"/>
            <a:ext cx="8153400" cy="1231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&lt;label&gt;&lt;input type="radio" name="ducks" value="Huey" /&gt; Huey&lt;/label&gt;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&lt;label&gt;&lt;input type="radio" name="ducks" value="Dewey" /&gt; Dewey&lt;/label&gt;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&lt;label&gt;&lt;input type="radio" name="ducks" value="Louie" /&gt; Louie&lt;/label&gt;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77241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Tip Calculator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44958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window.onload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$("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tenpercent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").onclick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computeTip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computeTip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var subtotal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($("subtotal").value);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var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tipAmount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subtotal*0.1;//Add this code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$("total").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"Tip: $"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tipAmount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			  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557278"/>
            <a:ext cx="815340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&lt;h1&gt;Tip Calculator&lt;/h1&gt;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&lt;div&gt;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$&lt;input id="subtotal" type="text" size= "5" /&gt; subtotal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/&gt;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&lt;button id="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tenpercent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"&gt;10%&lt;/button&gt;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&lt;button id="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fifteenpercent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 15%&lt;/button&gt;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&lt;button id="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eighteenpercent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 18%&lt;/button&gt;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&lt;span id="total"&gt;&lt;/span&gt;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&lt;/div&gt;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6038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“window”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455152" cy="5334000"/>
          </a:xfrm>
        </p:spPr>
        <p:txBody>
          <a:bodyPr/>
          <a:lstStyle/>
          <a:p>
            <a:r>
              <a:rPr lang="en-US" i="1" dirty="0"/>
              <a:t>the entire browser window; the top-level object in DOM hierarchy</a:t>
            </a:r>
          </a:p>
          <a:p>
            <a:r>
              <a:rPr lang="en-US" dirty="0"/>
              <a:t>all global code and variables become part of the window object properties:</a:t>
            </a:r>
          </a:p>
          <a:p>
            <a:pPr lvl="1"/>
            <a:r>
              <a:rPr lang="en-US" dirty="0"/>
              <a:t>document, history, location, name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alert, confirm, prompt (popup boxes)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clearTimeout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(timers)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open, close </a:t>
            </a:r>
            <a:r>
              <a:rPr lang="en-US" dirty="0"/>
              <a:t>(popping up new browser windows)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blur, focus,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moveBy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moveTo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print,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resizeBy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resizeTo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scrollBy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scrollTo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69" y="6273240"/>
            <a:ext cx="1752600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3ECF43-0B68-45EE-8846-2F41A4607D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“document”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6062"/>
            <a:ext cx="8153400" cy="4351337"/>
          </a:xfrm>
        </p:spPr>
        <p:txBody>
          <a:bodyPr/>
          <a:lstStyle/>
          <a:p>
            <a:r>
              <a:rPr lang="en-US" i="1" dirty="0"/>
              <a:t>the current web page and the elements inside it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anchors, body, cookie, domain, forms, images, links, referrer, title, URL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methods: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getElementById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getElementsByName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getElementsByTagName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close, open, write,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writeln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3ECF43-0B68-45EE-8846-2F41A4607D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0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“location”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6062"/>
            <a:ext cx="8153400" cy="4351337"/>
          </a:xfrm>
        </p:spPr>
        <p:txBody>
          <a:bodyPr/>
          <a:lstStyle/>
          <a:p>
            <a:r>
              <a:rPr lang="en-US" i="1" dirty="0"/>
              <a:t>the URL of the current web page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host, hostname,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pathname, port, protocol, search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assign, reload, replace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3ECF43-0B68-45EE-8846-2F41A4607D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“navigator”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1948"/>
            <a:ext cx="8153400" cy="4265452"/>
          </a:xfrm>
        </p:spPr>
        <p:txBody>
          <a:bodyPr/>
          <a:lstStyle/>
          <a:p>
            <a:r>
              <a:rPr lang="en-US" i="1" dirty="0"/>
              <a:t>information about the web browser application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appName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appVersion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browserLanguage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cookieEnabled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platform,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userAgent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Some web programmers examine the navigator object to see what browser is being used, and write browser-specific scripts and hacks: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3ECF43-0B68-45EE-8846-2F41A4607D9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648" y="4942322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navigator.appName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=== "Microsoft Internet Explorer") { 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52128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“screen”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6062"/>
            <a:ext cx="8153400" cy="4351337"/>
          </a:xfrm>
        </p:spPr>
        <p:txBody>
          <a:bodyPr/>
          <a:lstStyle/>
          <a:p>
            <a:r>
              <a:rPr lang="en-US" i="1" dirty="0"/>
              <a:t>information about the client's display screen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availHeight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availWidth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colorDepth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height,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pixelDepth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width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3ECF43-0B68-45EE-8846-2F41A4607D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“history”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6062"/>
            <a:ext cx="8153400" cy="4579938"/>
          </a:xfrm>
        </p:spPr>
        <p:txBody>
          <a:bodyPr/>
          <a:lstStyle/>
          <a:p>
            <a:r>
              <a:rPr lang="en-US" sz="3200" dirty="0"/>
              <a:t>the list of sites the browser has visited in this window</a:t>
            </a:r>
          </a:p>
          <a:p>
            <a:r>
              <a:rPr lang="en-US" sz="3200" dirty="0"/>
              <a:t>properties:</a:t>
            </a:r>
          </a:p>
          <a:p>
            <a:pPr lvl="1"/>
            <a:r>
              <a:rPr lang="en-US" sz="2800" dirty="0">
                <a:latin typeface="Courier New" pitchFamily="49" charset="0"/>
                <a:cs typeface="Courier New" pitchFamily="49" charset="0"/>
              </a:rPr>
              <a:t>length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/>
              <a:t>methods:</a:t>
            </a:r>
          </a:p>
          <a:p>
            <a:pPr lvl="1"/>
            <a:r>
              <a:rPr lang="en-US" sz="2800" dirty="0">
                <a:latin typeface="Courier New" pitchFamily="49" charset="0"/>
                <a:cs typeface="Courier New" pitchFamily="49" charset="0"/>
              </a:rPr>
              <a:t>back, forward, go</a:t>
            </a:r>
          </a:p>
          <a:p>
            <a:r>
              <a:rPr lang="en-US" sz="3200" dirty="0"/>
              <a:t>sometimes the browser won't let scripts view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history</a:t>
            </a:r>
            <a:r>
              <a:rPr lang="en-US" sz="3200" dirty="0"/>
              <a:t> properties, for security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3ECF43-0B68-45EE-8846-2F41A4607D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Unobtrusive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6062"/>
            <a:ext cx="8153400" cy="4351337"/>
          </a:xfrm>
        </p:spPr>
        <p:txBody>
          <a:bodyPr/>
          <a:lstStyle/>
          <a:p>
            <a:r>
              <a:rPr lang="en-US" dirty="0"/>
              <a:t>JavaScript event code seen previously was </a:t>
            </a:r>
            <a:r>
              <a:rPr lang="en-US" i="1" dirty="0"/>
              <a:t>obtrusive</a:t>
            </a:r>
            <a:r>
              <a:rPr lang="en-US" dirty="0"/>
              <a:t>, in the HTML; this is bad style</a:t>
            </a:r>
          </a:p>
          <a:p>
            <a:r>
              <a:rPr lang="en-US" dirty="0"/>
              <a:t>now we'll see how to write unobtrusive JavaScript code</a:t>
            </a:r>
          </a:p>
          <a:p>
            <a:pPr lvl="1"/>
            <a:r>
              <a:rPr lang="en-US" sz="2800" dirty="0"/>
              <a:t>HTML with minimal JavaScript inside</a:t>
            </a:r>
          </a:p>
          <a:p>
            <a:pPr lvl="1"/>
            <a:r>
              <a:rPr lang="en-US" sz="2800" dirty="0"/>
              <a:t>uses the DOM to attach and execute all JavaScript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3ECF43-0B68-45EE-8846-2F41A4607D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1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3554</TotalTime>
  <Words>1971</Words>
  <Application>Microsoft Macintosh PowerPoint</Application>
  <PresentationFormat>On-screen Show (4:3)</PresentationFormat>
  <Paragraphs>278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Unobtrusive JavaScript</vt:lpstr>
      <vt:lpstr>The six global DOM objects</vt:lpstr>
      <vt:lpstr>The “window” object</vt:lpstr>
      <vt:lpstr>The “document” object</vt:lpstr>
      <vt:lpstr>The “location” object</vt:lpstr>
      <vt:lpstr>The “navigator” object</vt:lpstr>
      <vt:lpstr>The “screen” object</vt:lpstr>
      <vt:lpstr>The “history” object</vt:lpstr>
      <vt:lpstr>Unobtrusive JavaScript</vt:lpstr>
      <vt:lpstr>Unobtrusive JavaScript</vt:lpstr>
      <vt:lpstr>Obtrusive event handlers (bad)</vt:lpstr>
      <vt:lpstr>Attaching an event handler in JavaScript code</vt:lpstr>
      <vt:lpstr>When does my code run?</vt:lpstr>
      <vt:lpstr>When does my code run?</vt:lpstr>
      <vt:lpstr>A failed attempt at being unobtrusive</vt:lpstr>
      <vt:lpstr>The window.onload event</vt:lpstr>
      <vt:lpstr>An unobtrusive event handler</vt:lpstr>
      <vt:lpstr>Common unobtrusive JS errors</vt:lpstr>
      <vt:lpstr>Anonymous functions</vt:lpstr>
      <vt:lpstr>Anonymous function example</vt:lpstr>
      <vt:lpstr>The keyword this</vt:lpstr>
      <vt:lpstr>The keyword this</vt:lpstr>
      <vt:lpstr>Fixing redundant code with this</vt:lpstr>
      <vt:lpstr>Example: Tip Calculator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JavaScript</dc:title>
  <dc:creator>Xenia Mountrouidou</dc:creator>
  <cp:lastModifiedBy>Perry Lund</cp:lastModifiedBy>
  <cp:revision>73</cp:revision>
  <dcterms:created xsi:type="dcterms:W3CDTF">2011-09-23T22:15:51Z</dcterms:created>
  <dcterms:modified xsi:type="dcterms:W3CDTF">2021-03-30T00:30:53Z</dcterms:modified>
</cp:coreProperties>
</file>