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86915" autoAdjust="0"/>
  </p:normalViewPr>
  <p:slideViewPr>
    <p:cSldViewPr>
      <p:cViewPr varScale="1">
        <p:scale>
          <a:sx n="105" d="100"/>
          <a:sy n="105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D151-96BD-433F-87ED-3F6CC561F387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7E4B-884F-475F-A0EE-9EADE5B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prototypejs.org/ajax/Ajax/Request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zag.com/ajaxTutorial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– replaced by progressive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jQuery is coming too.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 enables you to deal with Ajax calls in a very easy and fun way that is also safe (cross-browser). Besides simple requests, this module also deals in a smart way with JavaScript code returned from a server and provides helper classes for polling.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functionality is contained in the global Ajax object. The transport for Ajax requests is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browser differences safely abstracted from the user. Actual requests are made by creating instances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Ajax.Request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numbering and previous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hides icky details from the raw </a:t>
            </a:r>
            <a:r>
              <a:rPr lang="en-US" dirty="0" err="1"/>
              <a:t>XMLHttpRequest</a:t>
            </a:r>
            <a:r>
              <a:rPr lang="en-US" dirty="0"/>
              <a:t>; works well in all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user's (and developer's) benefit, show an error message if a request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Ajax Tutorial - Tutorial (tizag.com)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99E4E6-479C-4833-AA33-29B299FE6DDD}" type="datetime1">
              <a:rPr lang="en-US" smtClean="0"/>
              <a:t>4/8/21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DF39E-B539-4C08-B0D1-AE163B30E4DA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FC36F86-44AF-4D7A-884F-9800E7156EDF}" type="datetime1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5C894-A415-474D-8B3A-CD086686912A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BDF1D-CA4D-417E-A3FE-2B84863762A0}" type="datetime1">
              <a:rPr lang="en-US" smtClean="0"/>
              <a:t>4/8/21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898A84-F61D-425C-AAF7-F17FEBCDB791}" type="datetime1">
              <a:rPr lang="en-US" smtClean="0"/>
              <a:t>4/8/21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78DBEC-C209-4DE3-B69B-DE87BB764083}" type="datetime1">
              <a:rPr lang="en-US" smtClean="0"/>
              <a:t>4/8/21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11C3A-0BDF-4141-9182-8C3AF7584FED}" type="datetime1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15E25-3441-4C00-A10F-CA52973B3CCA}" type="datetime1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5C84C-784D-4788-9632-143106BE3D26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4DBB2A2-DB23-49B4-8E24-2195F421F702}" type="datetime1">
              <a:rPr lang="en-US" smtClean="0"/>
              <a:t>4/8/21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1281573-5085-4B66-AEEF-0C57F3DF7663}" type="datetime1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typejs.org/doc/latest/aja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js.org/doc/latest/ajax/Ajax/Response/prototype/statu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otypejs.org/doc/latest/ajax/Ajax/Response/prototype/responseXML/" TargetMode="External"/><Relationship Id="rId5" Type="http://schemas.openxmlformats.org/officeDocument/2006/relationships/hyperlink" Target="http://prototypejs.org/doc/latest/ajax/Ajax/Response/prototype/responseText/" TargetMode="External"/><Relationship Id="rId4" Type="http://schemas.openxmlformats.org/officeDocument/2006/relationships/hyperlink" Target="http://prototypejs.org/doc/latest/ajax/Ajax/Response/prototype/statusTex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1499DF-29E7-4910-92D7-9B5A330D7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733800"/>
            <a:ext cx="8153400" cy="2819400"/>
          </a:xfrm>
        </p:spPr>
        <p:txBody>
          <a:bodyPr/>
          <a:lstStyle/>
          <a:p>
            <a:r>
              <a:rPr lang="en-US" dirty="0"/>
              <a:t>Construct a Prototype </a:t>
            </a:r>
            <a:r>
              <a:rPr lang="en-US" dirty="0" err="1"/>
              <a:t>AJAX.Request</a:t>
            </a:r>
            <a:r>
              <a:rPr lang="en-US" dirty="0"/>
              <a:t> object to request a page from a server using AJAX</a:t>
            </a:r>
          </a:p>
          <a:p>
            <a:r>
              <a:rPr lang="en-US" dirty="0"/>
              <a:t>Constructor accepts 2 parameters: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the URL to 1. fetch, as a String,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 set of options, as an array of key : value pairs in {} braces (an anonymous JS object)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12365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option : value,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option : value,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option :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			         			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96" y="228600"/>
            <a:ext cx="7842903" cy="990600"/>
          </a:xfrm>
        </p:spPr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5651546"/>
              </p:ext>
            </p:extLst>
          </p:nvPr>
        </p:nvGraphicFramePr>
        <p:xfrm>
          <a:off x="609600" y="1676400"/>
          <a:ext cx="83820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how to fetch the request from the server (default "post")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parameters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query parameters to pass to the server, if any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asynchronous (default true), </a:t>
                      </a:r>
                      <a:r>
                        <a:rPr lang="en-US" sz="2400" dirty="0" err="1">
                          <a:effectLst/>
                        </a:rPr>
                        <a:t>contentType</a:t>
                      </a:r>
                      <a:r>
                        <a:rPr lang="en-US" sz="2400" dirty="0">
                          <a:effectLst/>
                        </a:rPr>
                        <a:t>, encoding, </a:t>
                      </a:r>
                      <a:r>
                        <a:rPr lang="en-US" sz="2400" dirty="0" err="1">
                          <a:effectLst/>
                        </a:rPr>
                        <a:t>requestHeaders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6189" y="4495800"/>
            <a:ext cx="8206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options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that can be passed to 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AJAX.Request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constructor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" y="403773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Events (common callbacks) in the </a:t>
            </a:r>
            <a:r>
              <a:rPr lang="en-US" sz="2400" dirty="0" err="1"/>
              <a:t>AJAX.Request</a:t>
            </a:r>
            <a:r>
              <a:rPr lang="en-US" sz="2400" dirty="0"/>
              <a:t> object that you can handle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5649744"/>
              </p:ext>
            </p:extLst>
          </p:nvPr>
        </p:nvGraphicFramePr>
        <p:xfrm>
          <a:off x="533400" y="1752600"/>
          <a:ext cx="8153400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onSuccess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request completed successfully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onFailure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was unsuccessful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onException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has a syntax error, security error, etc.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8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Prototype AJAX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648" y="473517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(AJAX)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34746"/>
              </p:ext>
            </p:extLst>
          </p:nvPr>
        </p:nvGraphicFramePr>
        <p:xfrm>
          <a:off x="612775" y="1661160"/>
          <a:ext cx="8153400" cy="2651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status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request's HTTP error code (200 = OK, etc.)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4"/>
                        </a:rPr>
                        <a:t>statusText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HTTP error code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5"/>
                        </a:rPr>
                        <a:t>responseText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text of the fetched page, as a String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6"/>
                        </a:rPr>
                        <a:t>responseXML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contents of the fetched page, as an XML DOM tree (seen later)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3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Security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75" y="4495800"/>
            <a:ext cx="8839200" cy="1828800"/>
          </a:xfrm>
        </p:spPr>
        <p:txBody>
          <a:bodyPr/>
          <a:lstStyle/>
          <a:p>
            <a:r>
              <a:rPr lang="en-US" sz="2800" dirty="0"/>
              <a:t>Cannot be run from a web page stored on your hard drive</a:t>
            </a:r>
          </a:p>
          <a:p>
            <a:r>
              <a:rPr lang="en-US" sz="2800" dirty="0"/>
              <a:t>Can only be run on a web page stored on a web server</a:t>
            </a:r>
          </a:p>
          <a:p>
            <a:r>
              <a:rPr lang="en-US" sz="2800" dirty="0"/>
              <a:t>Can only fetch files from the same site that the page is on </a:t>
            </a:r>
            <a:r>
              <a:rPr lang="en-US" sz="2400" dirty="0"/>
              <a:t>www.foo.com/a/b/c.html can only fetch from www.foo.com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17" y="1579821"/>
            <a:ext cx="6130014" cy="285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7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AJAX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914400"/>
          </a:xfrm>
        </p:spPr>
        <p:txBody>
          <a:bodyPr/>
          <a:lstStyle/>
          <a:p>
            <a:r>
              <a:rPr lang="en-US" dirty="0"/>
              <a:t>for user's (and developer's) benefit, show an error message if a request fails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3286"/>
            <a:ext cx="8153400" cy="480131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method: "get",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(AJAX, exception)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alert("Error making AJAX request:" + "\n\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status:\n"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text:\n"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if (exception)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   throw exception;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1407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AJAX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838200"/>
          </a:xfrm>
        </p:spPr>
        <p:txBody>
          <a:bodyPr/>
          <a:lstStyle/>
          <a:p>
            <a:r>
              <a:rPr lang="en-US" dirty="0"/>
              <a:t>Net tab shows each request, its parameters, response, any errors</a:t>
            </a:r>
          </a:p>
          <a:p>
            <a:r>
              <a:rPr lang="en-US" dirty="0"/>
              <a:t>expand a request with + and look at Response tab to see AJAX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60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method: "post",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optional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parameters: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name: value, name: value, ..., name: value 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426498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2743200"/>
          </a:xfrm>
        </p:spPr>
        <p:txBody>
          <a:bodyPr/>
          <a:lstStyle/>
          <a:p>
            <a:r>
              <a:rPr lang="en-US" dirty="0" err="1"/>
              <a:t>AJAX.Request</a:t>
            </a:r>
            <a:r>
              <a:rPr lang="en-US" dirty="0"/>
              <a:t> can also be used to post data to a web server</a:t>
            </a:r>
          </a:p>
          <a:p>
            <a:r>
              <a:rPr lang="en-US" dirty="0"/>
              <a:t>method should be changed to "post" (or omitted; post is default)</a:t>
            </a:r>
          </a:p>
          <a:p>
            <a:r>
              <a:rPr lang="en-US" dirty="0"/>
              <a:t>any query parameters should be passed as a parameters parameter</a:t>
            </a:r>
          </a:p>
          <a:p>
            <a:pPr lvl="1"/>
            <a:r>
              <a:rPr lang="en-US" dirty="0"/>
              <a:t>written between {} braces as a set of name : value pairs (another anonymous object)</a:t>
            </a:r>
          </a:p>
          <a:p>
            <a:pPr lvl="1"/>
            <a:r>
              <a:rPr lang="en-US" dirty="0"/>
              <a:t>get request parameters can also be passed this way, if you like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24653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Updater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286000"/>
          </a:xfrm>
        </p:spPr>
        <p:txBody>
          <a:bodyPr/>
          <a:lstStyle/>
          <a:p>
            <a:r>
              <a:rPr lang="en-US" dirty="0" err="1"/>
              <a:t>AJAX.Updater</a:t>
            </a:r>
            <a:r>
              <a:rPr lang="en-US" dirty="0"/>
              <a:t> fetches a file and injects its content into an element as </a:t>
            </a:r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additional (1st) parameter specifies the id of element to inject into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AJAX.Updater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"id",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method: "get"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1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Synchronous: user must wait while new pages load</a:t>
            </a:r>
          </a:p>
          <a:p>
            <a:pPr lvl="1"/>
            <a:r>
              <a:rPr lang="en-US" dirty="0"/>
              <a:t>the typical communication pattern used in web pages (click, wait, refresh)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4068"/>
            <a:ext cx="7543800" cy="305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24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Application</a:t>
            </a:r>
            <a:r>
              <a:rPr lang="en-US" dirty="0"/>
              <a:t>: a dynamic web site that mimics the feel of a desktop app</a:t>
            </a:r>
          </a:p>
          <a:p>
            <a:pPr lvl="1"/>
            <a:r>
              <a:rPr lang="en-US" dirty="0"/>
              <a:t>presents a continuous user experience rather than disjoint pages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Twitter Lite (2017), </a:t>
            </a:r>
            <a:r>
              <a:rPr lang="en-US" dirty="0" err="1"/>
              <a:t>BookMyShow</a:t>
            </a:r>
            <a:r>
              <a:rPr lang="en-US" dirty="0"/>
              <a:t> (ticketing company India)</a:t>
            </a:r>
          </a:p>
          <a:p>
            <a:pPr lvl="2"/>
            <a:r>
              <a:rPr lang="en-US" dirty="0"/>
              <a:t>Pinterest, Gmail, Facebook, </a:t>
            </a:r>
            <a:r>
              <a:rPr lang="en-US" dirty="0" err="1"/>
              <a:t>MeWe</a:t>
            </a:r>
            <a:r>
              <a:rPr lang="en-US" dirty="0"/>
              <a:t>, Instagram,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AJAX</a:t>
            </a:r>
            <a:r>
              <a:rPr lang="en-US" dirty="0"/>
              <a:t>: Asynchronous JavaScript and XML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a programming language; a particular way of using JavaScript</a:t>
            </a:r>
          </a:p>
          <a:p>
            <a:pPr lvl="1"/>
            <a:r>
              <a:rPr lang="en-US" dirty="0"/>
              <a:t>Downloads data from a server in the background</a:t>
            </a:r>
          </a:p>
          <a:p>
            <a:pPr lvl="1"/>
            <a:r>
              <a:rPr lang="en-US" dirty="0"/>
              <a:t>Allows dynamically updating a page without making the user wait</a:t>
            </a:r>
          </a:p>
          <a:p>
            <a:pPr lvl="1"/>
            <a:r>
              <a:rPr lang="en-US" dirty="0"/>
              <a:t>Avoids the "click-wait-refresh" pattern</a:t>
            </a:r>
          </a:p>
          <a:p>
            <a:pPr lvl="1"/>
            <a:r>
              <a:rPr lang="en-US" dirty="0"/>
              <a:t>Example: Google Suggest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8043-0C42-4292-96A2-62805D6F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5020191"/>
            <a:ext cx="3672283" cy="24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b="1" dirty="0"/>
              <a:t>Asynchronous</a:t>
            </a:r>
            <a:r>
              <a:rPr lang="en-US" dirty="0"/>
              <a:t>: user can keep interacting with page while data loads</a:t>
            </a:r>
          </a:p>
          <a:p>
            <a:pPr lvl="1"/>
            <a:r>
              <a:rPr lang="en-US" dirty="0"/>
              <a:t>This communication pattern made possible by AJAX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8797"/>
            <a:ext cx="7848600" cy="330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includes an </a:t>
            </a:r>
            <a:r>
              <a:rPr lang="en-US" u="sng" dirty="0" err="1"/>
              <a:t>XMLHttpRequest</a:t>
            </a:r>
            <a:r>
              <a:rPr lang="en-US" dirty="0"/>
              <a:t> object that can fetch files from a web server</a:t>
            </a:r>
          </a:p>
          <a:p>
            <a:pPr lvl="1"/>
            <a:r>
              <a:rPr lang="en-US" dirty="0"/>
              <a:t>Supported in IE5+, Safari, Firefox, Opera, Chrome, etc. (with minor compatibilities)</a:t>
            </a:r>
          </a:p>
          <a:p>
            <a:r>
              <a:rPr lang="en-US" dirty="0"/>
              <a:t>It can do this asynchronously (in the background, transparent to user)</a:t>
            </a:r>
          </a:p>
          <a:p>
            <a:r>
              <a:rPr lang="en-US" dirty="0"/>
              <a:t>The contents of the fetched file can be put into current web page using the 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(and why we won't use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sounds great!...</a:t>
            </a:r>
          </a:p>
          <a:p>
            <a:r>
              <a:rPr lang="en-US" dirty="0"/>
              <a:t>... but it is clunky to use, and has </a:t>
            </a:r>
            <a:r>
              <a:rPr lang="en-US" u="sng" dirty="0"/>
              <a:t>various browser incompatibilities</a:t>
            </a:r>
            <a:r>
              <a:rPr lang="en-US" dirty="0"/>
              <a:t> (not today)</a:t>
            </a:r>
          </a:p>
          <a:p>
            <a:r>
              <a:rPr lang="en-US" dirty="0"/>
              <a:t>Prototype provides a better wrapper for AJAX, so we will use that instead</a:t>
            </a:r>
          </a:p>
          <a:p>
            <a:r>
              <a:rPr lang="en-US" dirty="0"/>
              <a:t>Prototype enables you to deal with AJAX calls in a very easy and fun way. Besides simple requests, this module also deals in a smart way with JavaScript code returned from a server and provides helper classes for polling.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378952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clicks, invoking an event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Handler's code creates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 requests page from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retrieves appropriate data, sends it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fires an event when data arrives</a:t>
            </a:r>
          </a:p>
          <a:p>
            <a:pPr lvl="2"/>
            <a:r>
              <a:rPr lang="en-US" sz="2800" dirty="0"/>
              <a:t>this is often called a </a:t>
            </a:r>
            <a:r>
              <a:rPr lang="en-US" sz="2800" u="sng" dirty="0"/>
              <a:t>callback</a:t>
            </a:r>
          </a:p>
          <a:p>
            <a:pPr lvl="2"/>
            <a:r>
              <a:rPr lang="en-US" sz="2800" dirty="0"/>
              <a:t>you can attach a handler function to this 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callback event handler processes the data and displays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68057-8AE3-49DB-8F1B-8A301906073C}"/>
              </a:ext>
            </a:extLst>
          </p:cNvPr>
          <p:cNvGrpSpPr/>
          <p:nvPr/>
        </p:nvGrpSpPr>
        <p:grpSpPr>
          <a:xfrm>
            <a:off x="2080262" y="1676400"/>
            <a:ext cx="6665466" cy="4662488"/>
            <a:chOff x="2080262" y="1676400"/>
            <a:chExt cx="6665466" cy="46624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62AEBCE-33A7-4132-8370-D3A7A686E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262" y="1676400"/>
              <a:ext cx="6665466" cy="466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9BD63BB-9950-4C05-AF33-3AD660B20373}"/>
                </a:ext>
              </a:extLst>
            </p:cNvPr>
            <p:cNvSpPr/>
            <p:nvPr/>
          </p:nvSpPr>
          <p:spPr>
            <a:xfrm>
              <a:off x="4759748" y="4800600"/>
              <a:ext cx="1394199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89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3079</TotalTime>
  <Words>1269</Words>
  <Application>Microsoft Macintosh PowerPoint</Application>
  <PresentationFormat>On-screen Show (4:3)</PresentationFormat>
  <Paragraphs>186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Theme2</vt:lpstr>
      <vt:lpstr>AJAX</vt:lpstr>
      <vt:lpstr>Synchronous Web Communication</vt:lpstr>
      <vt:lpstr>Web Applications and AJAX</vt:lpstr>
      <vt:lpstr>Web applications and AJAX</vt:lpstr>
      <vt:lpstr>Asynchronous Web Communication</vt:lpstr>
      <vt:lpstr>XMLHttpRequest  (and why we won't use it)</vt:lpstr>
      <vt:lpstr>XMLHttpRequest  (and why we won't use it)</vt:lpstr>
      <vt:lpstr>A typical AJAX request</vt:lpstr>
      <vt:lpstr>A typical AJAX request</vt:lpstr>
      <vt:lpstr>Prototype's AJAX model</vt:lpstr>
      <vt:lpstr>Prototype AJAX methods and properties</vt:lpstr>
      <vt:lpstr>Prototype AJAX methods and properties</vt:lpstr>
      <vt:lpstr>Basic Prototype AJAX template</vt:lpstr>
      <vt:lpstr>XMLHttpRequest Security Restrictions</vt:lpstr>
      <vt:lpstr>Handling AJAX errors</vt:lpstr>
      <vt:lpstr>Debugging AJAX Code</vt:lpstr>
      <vt:lpstr>Creating a POST request</vt:lpstr>
      <vt:lpstr>Creating a POST request</vt:lpstr>
      <vt:lpstr>Prototype's AJAX Updater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Xenia Mountrouidou</dc:creator>
  <cp:lastModifiedBy>Perry Lund</cp:lastModifiedBy>
  <cp:revision>38</cp:revision>
  <dcterms:created xsi:type="dcterms:W3CDTF">2011-10-23T03:09:42Z</dcterms:created>
  <dcterms:modified xsi:type="dcterms:W3CDTF">2021-04-09T12:46:10Z</dcterms:modified>
</cp:coreProperties>
</file>