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8" r:id="rId14"/>
    <p:sldId id="279" r:id="rId15"/>
    <p:sldId id="266" r:id="rId16"/>
    <p:sldId id="268" r:id="rId17"/>
    <p:sldId id="270" r:id="rId18"/>
    <p:sldId id="280" r:id="rId19"/>
    <p:sldId id="269" r:id="rId20"/>
    <p:sldId id="281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3"/>
    <p:restoredTop sz="87889" autoAdjust="0"/>
  </p:normalViewPr>
  <p:slideViewPr>
    <p:cSldViewPr>
      <p:cViewPr>
        <p:scale>
          <a:sx n="119" d="100"/>
          <a:sy n="119" d="100"/>
        </p:scale>
        <p:origin x="832" y="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581FB-287C-45F8-B3F3-05DFF82BDA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0B75-0F0D-4244-A153-0A83BD49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&lt;details&gt;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 specifies additional details that the user can open and close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1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8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5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9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Navigation, header, footer, copyright elements are not in the main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Navigation, header, footer, copyright elements are not in the main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 of this element is used translate the time into a machine-readable format so that browsers can offer to add date reminders through the user's calendar, and search engines can produce smarter search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&lt;figure&gt; element to mark up a photo in a document, and a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figcaption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element to define a caption for the photo: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0B75-0F0D-4244-A153-0A83BD49D5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FBFEAA-ED01-465A-A2B3-0D62003CB4FE}" type="datetime1">
              <a:rPr lang="en-US" smtClean="0"/>
              <a:t>1/18/21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613E6-F099-4191-984F-6AB16742DC78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3BEF197-6553-4CF3-96EE-FC22A05FAE54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91E14-C34C-4918-AAE8-60499A10244C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A86D55-9DC3-4560-BC3F-B1C47C46875A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641BE6-1D2D-4D1E-999F-0BD3BBB2C395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D912E5-AB6A-44F1-9830-DCDEBCB0349C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2B135-B6AE-4BC8-A7B5-32371397C395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154BC-93DC-4F08-98D7-6A61AE3A233F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97090-9FE8-4D52-B6D4-7B96184D2E9F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C0BED5-AB9E-42CE-9A0A-BE2E35D0388D}" type="datetime1">
              <a:rPr lang="en-US" smtClean="0"/>
              <a:t>1/18/21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481524DA-0227-4D68-A33F-46465B00E4F1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C76F15A-3445-4ED0-A4DF-DE4BBF06AE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6F15A-3445-4ED0-A4DF-DE4BBF06A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Figure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749996"/>
          </a:xfrm>
        </p:spPr>
        <p:txBody>
          <a:bodyPr/>
          <a:lstStyle/>
          <a:p>
            <a:r>
              <a:rPr lang="en-US" dirty="0"/>
              <a:t>&lt;figure&gt; and &lt;</a:t>
            </a:r>
            <a:r>
              <a:rPr lang="en-US" dirty="0" err="1"/>
              <a:t>figcaption</a:t>
            </a:r>
            <a:r>
              <a:rPr lang="en-US" dirty="0"/>
              <a:t>&gt;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89D1911-5ABF-B84E-B1F6-EE047377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55752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6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Details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1027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&lt;details&gt;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&lt;summary&gt;</a:t>
            </a:r>
            <a:r>
              <a:rPr lang="en-US" dirty="0">
                <a:latin typeface="Courier" pitchFamily="2" charset="0"/>
              </a:rPr>
              <a:t>Epcot Center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&lt;/summary&gt;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&lt;p&gt;Epcot is a theme park at Walt Disney World Resort featuring exciting attractions, international pavilions, award-winning fireworks and seasonal special events.&lt;/p&gt;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&lt;/details&gt;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Mark, BDI, WBR, and Output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3974208"/>
          </a:xfrm>
        </p:spPr>
        <p:txBody>
          <a:bodyPr/>
          <a:lstStyle/>
          <a:p>
            <a:r>
              <a:rPr lang="en-US" dirty="0"/>
              <a:t>&lt;mark&gt; highlight text &lt;/mark&gt;</a:t>
            </a:r>
            <a:br>
              <a:rPr lang="en-US" dirty="0"/>
            </a:br>
            <a:r>
              <a:rPr lang="en-US" sz="2800" dirty="0">
                <a:latin typeface="Courier" pitchFamily="2" charset="0"/>
              </a:rPr>
              <a:t>&lt;p&gt;Do not forget to buy &lt;mark&gt;milk&lt;/mark&gt; today.&lt;/p&gt;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 changes the horizontal text direction&lt;/</a:t>
            </a:r>
            <a:r>
              <a:rPr lang="en-US" dirty="0" err="1"/>
              <a:t>bdi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</a:t>
            </a:r>
            <a:r>
              <a:rPr lang="ar-AE" dirty="0"/>
              <a:t>أرمينيا جميلة&lt;/</a:t>
            </a:r>
            <a:r>
              <a:rPr lang="en-US" dirty="0" err="1"/>
              <a:t>bdi</a:t>
            </a:r>
            <a:r>
              <a:rPr lang="en-US" dirty="0"/>
              <a:t>&gt; This sentence in Arabic is automatically displayed from right to left.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Mark, BDI, WBR, and Output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55999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wbr</a:t>
            </a:r>
            <a:r>
              <a:rPr lang="en-US" dirty="0"/>
              <a:t>&gt; word break opportunity &lt;/</a:t>
            </a:r>
            <a:r>
              <a:rPr lang="en-US" dirty="0" err="1"/>
              <a:t>wbr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&lt;p&gt;This is a </a:t>
            </a:r>
            <a:r>
              <a:rPr lang="en-US" dirty="0" err="1"/>
              <a:t>veryveryveryveryveryveryveryveryveryveryveryveryvery</a:t>
            </a:r>
            <a:r>
              <a:rPr lang="en-US" dirty="0"/>
              <a:t>&lt;</a:t>
            </a:r>
            <a:r>
              <a:rPr lang="en-US" dirty="0" err="1"/>
              <a:t>wbr</a:t>
            </a:r>
            <a:r>
              <a:rPr lang="en-US" dirty="0"/>
              <a:t>&gt;long word that will break at specific &lt;</a:t>
            </a:r>
            <a:r>
              <a:rPr lang="en-US" dirty="0" err="1"/>
              <a:t>wbr</a:t>
            </a:r>
            <a:r>
              <a:rPr lang="en-US" dirty="0"/>
              <a:t>&gt;places when the browser window is resized.&lt;/p&gt;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Mark, BDI, WBR, and Output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3822982"/>
          </a:xfrm>
        </p:spPr>
        <p:txBody>
          <a:bodyPr/>
          <a:lstStyle/>
          <a:p>
            <a:r>
              <a:rPr lang="en-US" dirty="0"/>
              <a:t>&lt;output&gt; contains results of calculations&lt;/output&gt;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&lt;h1&gt;The output element&lt;/h1&gt;</a:t>
            </a:r>
          </a:p>
          <a:p>
            <a:pPr marL="0" indent="0">
              <a:buNone/>
            </a:pPr>
            <a:r>
              <a:rPr lang="en-US" sz="2400" dirty="0"/>
              <a:t>&lt;form </a:t>
            </a:r>
            <a:r>
              <a:rPr lang="en-US" sz="2400" dirty="0" err="1"/>
              <a:t>oninput</a:t>
            </a:r>
            <a:r>
              <a:rPr lang="en-US" sz="2400" dirty="0"/>
              <a:t> ="</a:t>
            </a:r>
            <a:r>
              <a:rPr lang="en-US" sz="2400" dirty="0" err="1"/>
              <a:t>x.value</a:t>
            </a:r>
            <a:r>
              <a:rPr lang="en-US" sz="2400" dirty="0"/>
              <a:t>=</a:t>
            </a:r>
            <a:r>
              <a:rPr lang="en-US" sz="2400" dirty="0" err="1"/>
              <a:t>parseInt</a:t>
            </a:r>
            <a:r>
              <a:rPr lang="en-US" sz="2400" dirty="0"/>
              <a:t>(</a:t>
            </a:r>
            <a:r>
              <a:rPr lang="en-US" sz="2400" dirty="0" err="1"/>
              <a:t>a.value</a:t>
            </a:r>
            <a:r>
              <a:rPr lang="en-US" sz="2400" dirty="0"/>
              <a:t>)+</a:t>
            </a:r>
            <a:r>
              <a:rPr lang="en-US" sz="2400" dirty="0" err="1"/>
              <a:t>parseInt</a:t>
            </a:r>
            <a:r>
              <a:rPr lang="en-US" sz="2400" dirty="0"/>
              <a:t>(</a:t>
            </a:r>
            <a:r>
              <a:rPr lang="en-US" sz="2400" dirty="0" err="1"/>
              <a:t>b.value</a:t>
            </a:r>
            <a:r>
              <a:rPr lang="en-US" sz="2400" dirty="0"/>
              <a:t>)"&gt;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&lt;input type="range" id="a" value="50"&gt;</a:t>
            </a:r>
          </a:p>
          <a:p>
            <a:pPr marL="0" indent="0">
              <a:buNone/>
            </a:pPr>
            <a:r>
              <a:rPr lang="en-US" sz="2400" dirty="0"/>
              <a:t>+&lt;input type="number" id="b" value="25"&gt;</a:t>
            </a:r>
          </a:p>
          <a:p>
            <a:pPr marL="0" indent="0">
              <a:buNone/>
            </a:pPr>
            <a:r>
              <a:rPr lang="en-US" sz="2400" dirty="0"/>
              <a:t>=&lt;output name="x" for="a b"&gt;&lt;/output&gt;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61B150-9647-1143-937E-21A174ECA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3" y="5330825"/>
            <a:ext cx="4445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Embed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3974208"/>
          </a:xfrm>
        </p:spPr>
        <p:txBody>
          <a:bodyPr/>
          <a:lstStyle/>
          <a:p>
            <a:r>
              <a:rPr lang="en-US" dirty="0"/>
              <a:t>&lt;h1&gt;The embed </a:t>
            </a:r>
            <a:r>
              <a:rPr lang="en-US" dirty="0" err="1"/>
              <a:t>src</a:t>
            </a:r>
            <a:r>
              <a:rPr lang="en-US" dirty="0"/>
              <a:t> attribute&lt;/h1&gt;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&lt;embed type="image/jpg”</a:t>
            </a:r>
          </a:p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src</a:t>
            </a:r>
            <a:r>
              <a:rPr lang="en-US" sz="2800" dirty="0">
                <a:latin typeface="Courier" pitchFamily="2" charset="0"/>
              </a:rPr>
              <a:t>="</a:t>
            </a:r>
            <a:r>
              <a:rPr lang="en-US" sz="2800" dirty="0" err="1">
                <a:latin typeface="Courier" pitchFamily="2" charset="0"/>
              </a:rPr>
              <a:t>pic_trulli.jpg</a:t>
            </a:r>
            <a:r>
              <a:rPr lang="en-US" sz="2800" dirty="0">
                <a:latin typeface="Courier" pitchFamily="2" charset="0"/>
              </a:rPr>
              <a:t>"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width="300" height="200"&gt;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BF45D-91F0-D047-87EF-0353C3455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59148"/>
            <a:ext cx="3810000" cy="29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&lt;video&gt; element used with &lt;track&gt;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1262994"/>
          </a:xfrm>
        </p:spPr>
        <p:txBody>
          <a:bodyPr/>
          <a:lstStyle/>
          <a:p>
            <a:r>
              <a:rPr lang="en-US" dirty="0"/>
              <a:t>The &lt;track&gt; tag specifies text tracks for &lt;audio&gt; and &lt;video&gt;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F641F79-A911-1A4A-9D30-EC677E009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2902780"/>
            <a:ext cx="8788350" cy="16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Datalist</a:t>
            </a:r>
            <a:r>
              <a:rPr lang="en-US" sz="4000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9973" y="1560165"/>
            <a:ext cx="8837676" cy="5093396"/>
          </a:xfrm>
        </p:spPr>
        <p:txBody>
          <a:bodyPr/>
          <a:lstStyle/>
          <a:p>
            <a:r>
              <a:rPr lang="en-US" sz="2400" dirty="0"/>
              <a:t>&lt;form action="/</a:t>
            </a:r>
            <a:r>
              <a:rPr lang="en-US" sz="2400" dirty="0" err="1"/>
              <a:t>action_page.php</a:t>
            </a:r>
            <a:r>
              <a:rPr lang="en-US" sz="2400" dirty="0"/>
              <a:t>" method="get"&gt;</a:t>
            </a:r>
          </a:p>
          <a:p>
            <a:r>
              <a:rPr lang="en-US" sz="2400" dirty="0"/>
              <a:t>  &lt;label for="browser"&gt;Choose your browser from the list:&lt;/label&gt;</a:t>
            </a:r>
          </a:p>
          <a:p>
            <a:r>
              <a:rPr lang="en-US" sz="2400" dirty="0"/>
              <a:t>  &lt;input list="browsers" name="browser" id="browser"&gt;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datalist</a:t>
            </a:r>
            <a:r>
              <a:rPr lang="en-US" sz="2400" dirty="0"/>
              <a:t> id="browsers"&gt;</a:t>
            </a:r>
          </a:p>
          <a:p>
            <a:r>
              <a:rPr lang="en-US" sz="2400" dirty="0"/>
              <a:t>    &lt;option value="Edge"&gt;</a:t>
            </a:r>
          </a:p>
          <a:p>
            <a:r>
              <a:rPr lang="en-US" sz="2400" dirty="0"/>
              <a:t>    &lt;option value="Firefox"&gt;</a:t>
            </a:r>
          </a:p>
          <a:p>
            <a:r>
              <a:rPr lang="en-US" sz="2400" dirty="0"/>
              <a:t>    &lt;option value="Chrome"&gt;</a:t>
            </a:r>
          </a:p>
          <a:p>
            <a:r>
              <a:rPr lang="en-US" sz="2400" dirty="0"/>
              <a:t>    &lt;option value="Safari"&gt;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datalist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&lt;input type="submit"&gt;</a:t>
            </a:r>
          </a:p>
          <a:p>
            <a:r>
              <a:rPr lang="en-US" sz="2400" dirty="0"/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Datalist</a:t>
            </a:r>
            <a:r>
              <a:rPr lang="en-US" sz="4000" dirty="0"/>
              <a:t>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C2F67B-7F70-654C-B04A-721612662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1905000"/>
            <a:ext cx="819426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636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&lt;p&gt;The meter element is used to display a gauge:&lt;/p&gt;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&lt;label for="</a:t>
            </a:r>
            <a:r>
              <a:rPr lang="en-US" sz="2800" dirty="0" err="1"/>
              <a:t>disk_c</a:t>
            </a:r>
            <a:r>
              <a:rPr lang="en-US" sz="2800" dirty="0"/>
              <a:t>"&gt;Disk usage C:&lt;/label&gt;</a:t>
            </a:r>
          </a:p>
          <a:p>
            <a:pPr marL="0" indent="0">
              <a:buNone/>
            </a:pPr>
            <a:r>
              <a:rPr lang="en-US" sz="2800" dirty="0"/>
              <a:t>&lt;meter id="</a:t>
            </a:r>
            <a:r>
              <a:rPr lang="en-US" sz="2800" dirty="0" err="1"/>
              <a:t>disk_c</a:t>
            </a:r>
            <a:r>
              <a:rPr lang="en-US" sz="2800" dirty="0"/>
              <a:t>" value="2" min="0" max="10"&gt;2 out of 10&lt;/meter&gt;&lt;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&lt;label for="</a:t>
            </a:r>
            <a:r>
              <a:rPr lang="en-US" sz="2800" dirty="0" err="1"/>
              <a:t>disk_d</a:t>
            </a:r>
            <a:r>
              <a:rPr lang="en-US" sz="2800" dirty="0"/>
              <a:t>"&gt;Disk usage D:&lt;/label&gt;</a:t>
            </a:r>
          </a:p>
          <a:p>
            <a:pPr marL="0" indent="0">
              <a:buNone/>
            </a:pPr>
            <a:r>
              <a:rPr lang="en-US" sz="2800" dirty="0"/>
              <a:t>&lt;meter id="</a:t>
            </a:r>
            <a:r>
              <a:rPr lang="en-US" sz="2800" dirty="0" err="1"/>
              <a:t>disk_d</a:t>
            </a:r>
            <a:r>
              <a:rPr lang="en-US" sz="2800" dirty="0"/>
              <a:t>" value="0.6"&gt;60%&lt;/meter&gt;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2D5FCF-231D-2648-8AF9-842B8C29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79" y="5222488"/>
            <a:ext cx="5490769" cy="15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Brief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CD61B-09D7-134C-8DA5-B399D8934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4" t="6594" r="3781" b="25204"/>
          <a:stretch/>
        </p:blipFill>
        <p:spPr>
          <a:xfrm>
            <a:off x="609600" y="1600199"/>
            <a:ext cx="8001000" cy="44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5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636196"/>
          </a:xfrm>
        </p:spPr>
        <p:txBody>
          <a:bodyPr/>
          <a:lstStyle/>
          <a:p>
            <a:r>
              <a:rPr lang="en-US" dirty="0"/>
              <a:t>&lt;progress&gt; &lt;/progress&gt; </a:t>
            </a:r>
            <a:br>
              <a:rPr lang="en-US" dirty="0"/>
            </a:br>
            <a:r>
              <a:rPr lang="en-US" dirty="0"/>
              <a:t>element shows how far along a process is:</a:t>
            </a:r>
          </a:p>
          <a:p>
            <a:pPr marL="0" indent="0">
              <a:buNone/>
            </a:pPr>
            <a:r>
              <a:rPr lang="en-US" dirty="0"/>
              <a:t>&lt;label for="file"&gt;Downloading progress:&lt;/label&gt;</a:t>
            </a:r>
          </a:p>
          <a:p>
            <a:pPr marL="0" indent="0">
              <a:buNone/>
            </a:pPr>
            <a:r>
              <a:rPr lang="en-US" dirty="0"/>
              <a:t>&lt;progress id="file" value="32" max="100"&gt; 32% &lt;/progress&gt;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&lt;math&gt; MathML elements &lt;/math&gt;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E62CAFF-8A95-FF45-9A55-B46651AE0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91000"/>
            <a:ext cx="5181600" cy="13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APIs to Coordinate with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76400"/>
            <a:ext cx="8531352" cy="3733800"/>
          </a:xfrm>
        </p:spPr>
        <p:txBody>
          <a:bodyPr/>
          <a:lstStyle/>
          <a:p>
            <a:r>
              <a:rPr lang="en-US" sz="3200" dirty="0"/>
              <a:t>Canvas for Graphics / Animations</a:t>
            </a:r>
          </a:p>
          <a:p>
            <a:r>
              <a:rPr lang="en-US" sz="3200" dirty="0"/>
              <a:t>Interaction, Events, &amp; Messaging APIs</a:t>
            </a:r>
          </a:p>
          <a:p>
            <a:r>
              <a:rPr lang="en-US" sz="3200" dirty="0"/>
              <a:t>File Storage and Files APIs</a:t>
            </a:r>
          </a:p>
          <a:p>
            <a:r>
              <a:rPr lang="en-US" sz="3200" dirty="0"/>
              <a:t>Real-Time Communication APIs</a:t>
            </a:r>
          </a:p>
          <a:p>
            <a:r>
              <a:rPr lang="en-US" sz="3200" dirty="0"/>
              <a:t>Customizing Names of HTML Elements</a:t>
            </a:r>
          </a:p>
          <a:p>
            <a:r>
              <a:rPr lang="en-US" sz="3200" dirty="0"/>
              <a:t>Performance Optimizations and Analysis APIs</a:t>
            </a:r>
          </a:p>
          <a:p>
            <a:r>
              <a:rPr lang="en-US" sz="3200" dirty="0"/>
              <a:t>Security and Privacy APIs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332DD-6CD8-4743-9746-0E3A88BBC292}"/>
              </a:ext>
            </a:extLst>
          </p:cNvPr>
          <p:cNvSpPr/>
          <p:nvPr/>
        </p:nvSpPr>
        <p:spPr>
          <a:xfrm>
            <a:off x="612648" y="914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HTML5 = New Elements + New JavaScript APIs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24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Interaction, Events, and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3974208"/>
          </a:xfrm>
        </p:spPr>
        <p:txBody>
          <a:bodyPr numCol="2"/>
          <a:lstStyle/>
          <a:p>
            <a:r>
              <a:rPr lang="en-US" dirty="0"/>
              <a:t>Battery status</a:t>
            </a:r>
          </a:p>
          <a:p>
            <a:r>
              <a:rPr lang="en-US" dirty="0"/>
              <a:t>Clipboard API and Events</a:t>
            </a:r>
          </a:p>
          <a:p>
            <a:r>
              <a:rPr lang="en-US" dirty="0"/>
              <a:t>Cross Document Messaging</a:t>
            </a:r>
          </a:p>
          <a:p>
            <a:r>
              <a:rPr lang="en-US" dirty="0"/>
              <a:t>Device and Screen Orientation</a:t>
            </a:r>
          </a:p>
          <a:p>
            <a:r>
              <a:rPr lang="en-US" dirty="0"/>
              <a:t>Fullscreen</a:t>
            </a:r>
          </a:p>
          <a:p>
            <a:r>
              <a:rPr lang="en-US" dirty="0"/>
              <a:t>Geolocation</a:t>
            </a:r>
          </a:p>
          <a:p>
            <a:r>
              <a:rPr lang="en-US" dirty="0"/>
              <a:t>Media Capture 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Touch Events</a:t>
            </a:r>
          </a:p>
          <a:p>
            <a:r>
              <a:rPr lang="en-US" dirty="0"/>
              <a:t>Vibrations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Taking Care of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559996"/>
          </a:xfrm>
        </p:spPr>
        <p:txBody>
          <a:bodyPr numCol="1"/>
          <a:lstStyle/>
          <a:p>
            <a:r>
              <a:rPr lang="en-US" sz="3200" dirty="0"/>
              <a:t>APIs are developed at different rates by browser developers and checking API status is wise</a:t>
            </a:r>
          </a:p>
          <a:p>
            <a:r>
              <a:rPr lang="en-US" sz="3200" dirty="0"/>
              <a:t>https://</a:t>
            </a:r>
            <a:r>
              <a:rPr lang="en-US" sz="3200" dirty="0" err="1"/>
              <a:t>caniuse.com</a:t>
            </a:r>
            <a:r>
              <a:rPr lang="en-US" sz="3200" dirty="0"/>
              <a:t> </a:t>
            </a:r>
          </a:p>
          <a:p>
            <a:r>
              <a:rPr lang="en-US" sz="3200" dirty="0"/>
              <a:t>APIs are never complete; constant evolution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err="1"/>
              <a:t>caniuse.com</a:t>
            </a:r>
            <a:r>
              <a:rPr lang="en-US" sz="4000" dirty="0"/>
              <a:t> Example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CE8B58-DCCB-ED4A-B419-11D727AB64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735507"/>
            <a:ext cx="8531225" cy="43140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4 vs 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559996"/>
          </a:xfrm>
        </p:spPr>
        <p:txBody>
          <a:bodyPr numCol="1"/>
          <a:lstStyle/>
          <a:p>
            <a:r>
              <a:rPr lang="en-US" sz="3200" dirty="0"/>
              <a:t>Boilerplates for HTML are usually good</a:t>
            </a:r>
          </a:p>
          <a:p>
            <a:r>
              <a:rPr lang="en-US" sz="3200" dirty="0" err="1"/>
              <a:t>htmlboilerplate.com</a:t>
            </a:r>
            <a:endParaRPr lang="en-US" sz="3200" dirty="0"/>
          </a:p>
          <a:p>
            <a:pPr lvl="1"/>
            <a:r>
              <a:rPr lang="en-US" sz="2900" dirty="0" err="1"/>
              <a:t>Normalize.css</a:t>
            </a:r>
            <a:r>
              <a:rPr lang="en-US" sz="2900" dirty="0"/>
              <a:t> and helpers are included</a:t>
            </a:r>
          </a:p>
          <a:p>
            <a:pPr lvl="1"/>
            <a:r>
              <a:rPr lang="en-US" sz="2900" dirty="0"/>
              <a:t>jQuery and </a:t>
            </a:r>
            <a:r>
              <a:rPr lang="en-US" sz="2900" dirty="0" err="1"/>
              <a:t>Modernizr</a:t>
            </a:r>
            <a:r>
              <a:rPr lang="en-US" sz="2900" dirty="0"/>
              <a:t> minified versions of libraries</a:t>
            </a:r>
          </a:p>
          <a:p>
            <a:r>
              <a:rPr lang="en-US" sz="3200" dirty="0"/>
              <a:t>Downloadable for use by developers</a:t>
            </a:r>
          </a:p>
          <a:p>
            <a:r>
              <a:rPr lang="en-US" sz="3200" dirty="0"/>
              <a:t>APIs that work with browsers (check </a:t>
            </a:r>
            <a:r>
              <a:rPr lang="en-US" sz="3200" dirty="0" err="1"/>
              <a:t>caniuseit.com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idea of HTML’s evolution started in 2004 with a proposal to W3C from Mozilla and Opera; this was rejected in favor of an XML-based replacement.</a:t>
            </a:r>
          </a:p>
          <a:p>
            <a:r>
              <a:rPr lang="en-US" dirty="0"/>
              <a:t>Apple, Mozilla, and Opera jointly announced their intent to continue working on the effort under the umbrella of a new venue called the WHATWG.</a:t>
            </a:r>
          </a:p>
          <a:p>
            <a:r>
              <a:rPr lang="en-US" dirty="0"/>
              <a:t>The scope of the HTML5 specification include what had previously been specified in three separate documents: HTML4, XHTML1, and DOM2 HTML.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2006, the W3C indicated an interest to participate in the development of HTML5. </a:t>
            </a:r>
          </a:p>
          <a:p>
            <a:r>
              <a:rPr lang="en-US" dirty="0"/>
              <a:t>In 2007, WHATWG and W3C work together on HTML5 specification. Apple, Mozilla, and Opera allowed the W3C to publish the specification under the W3C copyright.</a:t>
            </a:r>
          </a:p>
          <a:p>
            <a:r>
              <a:rPr lang="en-US" dirty="0"/>
              <a:t>In 2011, WHATWG and W3C break and work on different goals. W3C wants to publish a "finished" version of "HTML5”.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2019, the WHATWG and W3C </a:t>
            </a:r>
            <a:r>
              <a:rPr lang="en-US" u="sng" dirty="0"/>
              <a:t>signed an agreement</a:t>
            </a:r>
            <a:r>
              <a:rPr lang="en-US" dirty="0"/>
              <a:t> to collaborate on a single version of HTML going forward.</a:t>
            </a:r>
          </a:p>
          <a:p>
            <a:r>
              <a:rPr lang="en-US" dirty="0">
                <a:hlinkClick r:id="rId3"/>
              </a:rPr>
              <a:t>https://html.spec.whatwg.org/multipage/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APIs and Elements in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C59F1-BBAE-F747-A60B-1B8E035F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291" y="1600200"/>
            <a:ext cx="7718113" cy="4495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COMS 210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6F15A-3445-4ED0-A4DF-DE4BBF06AE1A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276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Main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4876800"/>
          </a:xfrm>
        </p:spPr>
        <p:txBody>
          <a:bodyPr/>
          <a:lstStyle/>
          <a:p>
            <a:r>
              <a:rPr lang="en-US" dirty="0"/>
              <a:t>The &lt;main&gt; element wraps the primary content of the page. </a:t>
            </a:r>
          </a:p>
          <a:p>
            <a:r>
              <a:rPr lang="en-US" dirty="0"/>
              <a:t>&lt;article&gt; element: a way to group together content that is important.</a:t>
            </a:r>
          </a:p>
          <a:p>
            <a:r>
              <a:rPr lang="en-US" dirty="0"/>
              <a:t>&lt;aside&gt; element is like a sidebar in a print magazine. </a:t>
            </a:r>
          </a:p>
          <a:p>
            <a:r>
              <a:rPr lang="en-US" dirty="0"/>
              <a:t>&lt;section&gt; element is for a logical grouping of elements.</a:t>
            </a:r>
          </a:p>
          <a:p>
            <a:r>
              <a:rPr lang="en-US" dirty="0"/>
              <a:t>&lt;header&gt; and &lt;footer&gt;</a:t>
            </a:r>
          </a:p>
          <a:p>
            <a:r>
              <a:rPr lang="en-US" dirty="0"/>
              <a:t>&lt;nav&gt; element found in header element.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Main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9B0CA7-227D-3543-9D7D-62B0E4D5A7B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84" y="1600200"/>
            <a:ext cx="509218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Time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324" y="1612204"/>
            <a:ext cx="8531352" cy="196919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&lt;time date=”2021-01-09” </a:t>
            </a:r>
            <a:r>
              <a:rPr lang="en-US" sz="3200" dirty="0" err="1">
                <a:latin typeface="Courier" pitchFamily="2" charset="0"/>
              </a:rPr>
              <a:t>pubdate</a:t>
            </a:r>
            <a:r>
              <a:rPr lang="en-US" sz="3200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January 9, 2021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&lt;/time&gt;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6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1260</Words>
  <Application>Microsoft Macintosh PowerPoint</Application>
  <PresentationFormat>On-screen Show (4:3)</PresentationFormat>
  <Paragraphs>205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Tw Cen MT</vt:lpstr>
      <vt:lpstr>Wingdings</vt:lpstr>
      <vt:lpstr>Wingdings 2</vt:lpstr>
      <vt:lpstr>Theme2</vt:lpstr>
      <vt:lpstr>HTML5</vt:lpstr>
      <vt:lpstr>Brief History</vt:lpstr>
      <vt:lpstr>Brief History</vt:lpstr>
      <vt:lpstr>Brief History</vt:lpstr>
      <vt:lpstr>Brief History</vt:lpstr>
      <vt:lpstr>APIs and Elements in HTML5</vt:lpstr>
      <vt:lpstr>Main Elements</vt:lpstr>
      <vt:lpstr>Main Elements</vt:lpstr>
      <vt:lpstr>Time Element</vt:lpstr>
      <vt:lpstr>Figure Element</vt:lpstr>
      <vt:lpstr>Details Element</vt:lpstr>
      <vt:lpstr>Mark, BDI, WBR, and Output Elements</vt:lpstr>
      <vt:lpstr>Mark, BDI, WBR, and Output Elements</vt:lpstr>
      <vt:lpstr>Mark, BDI, WBR, and Output Elements</vt:lpstr>
      <vt:lpstr>Embed element</vt:lpstr>
      <vt:lpstr>&lt;video&gt; element used with &lt;track&gt;</vt:lpstr>
      <vt:lpstr>Datalist element</vt:lpstr>
      <vt:lpstr>Datalist element</vt:lpstr>
      <vt:lpstr>Other Elements</vt:lpstr>
      <vt:lpstr>Other Elements</vt:lpstr>
      <vt:lpstr>APIs to Coordinate with HTML5</vt:lpstr>
      <vt:lpstr>Interaction, Events, and Messages</vt:lpstr>
      <vt:lpstr>Taking Care of When to Use</vt:lpstr>
      <vt:lpstr>https://caniuse.com Example</vt:lpstr>
      <vt:lpstr>HTML 4 vs HTML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Perry Lund</dc:creator>
  <cp:lastModifiedBy>Perry Lund</cp:lastModifiedBy>
  <cp:revision>15</cp:revision>
  <dcterms:created xsi:type="dcterms:W3CDTF">2021-01-12T01:49:24Z</dcterms:created>
  <dcterms:modified xsi:type="dcterms:W3CDTF">2021-01-19T02:01:08Z</dcterms:modified>
</cp:coreProperties>
</file>