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6"/>
  </p:notesMasterIdLst>
  <p:sldIdLst>
    <p:sldId id="256" r:id="rId2"/>
    <p:sldId id="258" r:id="rId3"/>
    <p:sldId id="259" r:id="rId4"/>
    <p:sldId id="260" r:id="rId5"/>
    <p:sldId id="261" r:id="rId6"/>
    <p:sldId id="285" r:id="rId7"/>
    <p:sldId id="286" r:id="rId8"/>
    <p:sldId id="263" r:id="rId9"/>
    <p:sldId id="264" r:id="rId10"/>
    <p:sldId id="265" r:id="rId11"/>
    <p:sldId id="266" r:id="rId12"/>
    <p:sldId id="267" r:id="rId13"/>
    <p:sldId id="288" r:id="rId14"/>
    <p:sldId id="289" r:id="rId15"/>
    <p:sldId id="268" r:id="rId16"/>
    <p:sldId id="290" r:id="rId17"/>
    <p:sldId id="270" r:id="rId18"/>
    <p:sldId id="271" r:id="rId19"/>
    <p:sldId id="283" r:id="rId20"/>
    <p:sldId id="272" r:id="rId21"/>
    <p:sldId id="269" r:id="rId22"/>
    <p:sldId id="273" r:id="rId23"/>
    <p:sldId id="291" r:id="rId24"/>
    <p:sldId id="274" r:id="rId25"/>
    <p:sldId id="292" r:id="rId26"/>
    <p:sldId id="275" r:id="rId27"/>
    <p:sldId id="293" r:id="rId28"/>
    <p:sldId id="276" r:id="rId29"/>
    <p:sldId id="277" r:id="rId30"/>
    <p:sldId id="278" r:id="rId31"/>
    <p:sldId id="287" r:id="rId32"/>
    <p:sldId id="284" r:id="rId33"/>
    <p:sldId id="280" r:id="rId34"/>
    <p:sldId id="28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D91038-7F4A-4600-96E0-185852BE68A9}" v="14" dt="2021-04-13T18:51:32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8" autoAdjust="0"/>
    <p:restoredTop sz="94660"/>
  </p:normalViewPr>
  <p:slideViewPr>
    <p:cSldViewPr>
      <p:cViewPr varScale="1">
        <p:scale>
          <a:sx n="95" d="100"/>
          <a:sy n="95" d="100"/>
        </p:scale>
        <p:origin x="31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rry Lund" userId="98b2b9f5faa68ff7" providerId="LiveId" clId="{6DD91038-7F4A-4600-96E0-185852BE68A9}"/>
    <pc:docChg chg="custSel addSld modSld sldOrd">
      <pc:chgData name="Perry Lund" userId="98b2b9f5faa68ff7" providerId="LiveId" clId="{6DD91038-7F4A-4600-96E0-185852BE68A9}" dt="2021-04-13T18:51:37.127" v="374" actId="1076"/>
      <pc:docMkLst>
        <pc:docMk/>
      </pc:docMkLst>
      <pc:sldChg chg="modSp mod">
        <pc:chgData name="Perry Lund" userId="98b2b9f5faa68ff7" providerId="LiveId" clId="{6DD91038-7F4A-4600-96E0-185852BE68A9}" dt="2021-04-13T18:43:28.415" v="128" actId="313"/>
        <pc:sldMkLst>
          <pc:docMk/>
          <pc:sldMk cId="0" sldId="261"/>
        </pc:sldMkLst>
        <pc:spChg chg="mod">
          <ac:chgData name="Perry Lund" userId="98b2b9f5faa68ff7" providerId="LiveId" clId="{6DD91038-7F4A-4600-96E0-185852BE68A9}" dt="2021-04-13T18:43:28.415" v="128" actId="313"/>
          <ac:spMkLst>
            <pc:docMk/>
            <pc:sldMk cId="0" sldId="261"/>
            <ac:spMk id="3" creationId="{00000000-0000-0000-0000-000000000000}"/>
          </ac:spMkLst>
        </pc:spChg>
      </pc:sldChg>
      <pc:sldChg chg="addSp delSp modSp mod ord">
        <pc:chgData name="Perry Lund" userId="98b2b9f5faa68ff7" providerId="LiveId" clId="{6DD91038-7F4A-4600-96E0-185852BE68A9}" dt="2021-04-13T18:47:41.934" v="267"/>
        <pc:sldMkLst>
          <pc:docMk/>
          <pc:sldMk cId="0" sldId="269"/>
        </pc:sldMkLst>
        <pc:spChg chg="mod">
          <ac:chgData name="Perry Lund" userId="98b2b9f5faa68ff7" providerId="LiveId" clId="{6DD91038-7F4A-4600-96E0-185852BE68A9}" dt="2021-04-13T18:47:24.746" v="265" actId="20577"/>
          <ac:spMkLst>
            <pc:docMk/>
            <pc:sldMk cId="0" sldId="269"/>
            <ac:spMk id="2" creationId="{00000000-0000-0000-0000-000000000000}"/>
          </ac:spMkLst>
        </pc:spChg>
        <pc:spChg chg="del">
          <ac:chgData name="Perry Lund" userId="98b2b9f5faa68ff7" providerId="LiveId" clId="{6DD91038-7F4A-4600-96E0-185852BE68A9}" dt="2021-04-13T18:45:47.302" v="253" actId="478"/>
          <ac:spMkLst>
            <pc:docMk/>
            <pc:sldMk cId="0" sldId="269"/>
            <ac:spMk id="3" creationId="{00000000-0000-0000-0000-000000000000}"/>
          </ac:spMkLst>
        </pc:spChg>
        <pc:spChg chg="add del mod">
          <ac:chgData name="Perry Lund" userId="98b2b9f5faa68ff7" providerId="LiveId" clId="{6DD91038-7F4A-4600-96E0-185852BE68A9}" dt="2021-04-13T18:45:50.305" v="254" actId="478"/>
          <ac:spMkLst>
            <pc:docMk/>
            <pc:sldMk cId="0" sldId="269"/>
            <ac:spMk id="5" creationId="{F8271D30-C578-40EF-960B-FC630825DD31}"/>
          </ac:spMkLst>
        </pc:spChg>
        <pc:graphicFrameChg chg="add mod">
          <ac:chgData name="Perry Lund" userId="98b2b9f5faa68ff7" providerId="LiveId" clId="{6DD91038-7F4A-4600-96E0-185852BE68A9}" dt="2021-04-13T18:46:16.762" v="257" actId="207"/>
          <ac:graphicFrameMkLst>
            <pc:docMk/>
            <pc:sldMk cId="0" sldId="269"/>
            <ac:graphicFrameMk id="6" creationId="{D869AADD-FE4E-467B-97DF-50C5E1F2BCF6}"/>
          </ac:graphicFrameMkLst>
        </pc:graphicFrameChg>
      </pc:sldChg>
      <pc:sldChg chg="addSp delSp modSp mod ord">
        <pc:chgData name="Perry Lund" userId="98b2b9f5faa68ff7" providerId="LiveId" clId="{6DD91038-7F4A-4600-96E0-185852BE68A9}" dt="2021-04-13T18:51:37.127" v="374" actId="1076"/>
        <pc:sldMkLst>
          <pc:docMk/>
          <pc:sldMk cId="0" sldId="276"/>
        </pc:sldMkLst>
        <pc:spChg chg="mod">
          <ac:chgData name="Perry Lund" userId="98b2b9f5faa68ff7" providerId="LiveId" clId="{6DD91038-7F4A-4600-96E0-185852BE68A9}" dt="2021-04-13T18:51:21.782" v="371" actId="14100"/>
          <ac:spMkLst>
            <pc:docMk/>
            <pc:sldMk cId="0" sldId="276"/>
            <ac:spMk id="3" creationId="{00000000-0000-0000-0000-000000000000}"/>
          </ac:spMkLst>
        </pc:spChg>
        <pc:graphicFrameChg chg="add del mod">
          <ac:chgData name="Perry Lund" userId="98b2b9f5faa68ff7" providerId="LiveId" clId="{6DD91038-7F4A-4600-96E0-185852BE68A9}" dt="2021-04-13T18:50:34.261" v="297" actId="478"/>
          <ac:graphicFrameMkLst>
            <pc:docMk/>
            <pc:sldMk cId="0" sldId="276"/>
            <ac:graphicFrameMk id="4" creationId="{F3F4D68E-CE94-4CB3-8BC7-97AFCA26479C}"/>
          </ac:graphicFrameMkLst>
        </pc:graphicFrameChg>
        <pc:graphicFrameChg chg="add mod">
          <ac:chgData name="Perry Lund" userId="98b2b9f5faa68ff7" providerId="LiveId" clId="{6DD91038-7F4A-4600-96E0-185852BE68A9}" dt="2021-04-13T18:51:37.127" v="374" actId="1076"/>
          <ac:graphicFrameMkLst>
            <pc:docMk/>
            <pc:sldMk cId="0" sldId="276"/>
            <ac:graphicFrameMk id="5" creationId="{3876F9E3-2549-4781-A9AC-4C05DB670AE0}"/>
          </ac:graphicFrameMkLst>
        </pc:graphicFrameChg>
      </pc:sldChg>
      <pc:sldChg chg="modSp mod modNotesTx">
        <pc:chgData name="Perry Lund" userId="98b2b9f5faa68ff7" providerId="LiveId" clId="{6DD91038-7F4A-4600-96E0-185852BE68A9}" dt="2021-04-13T18:44:58.543" v="251" actId="20577"/>
        <pc:sldMkLst>
          <pc:docMk/>
          <pc:sldMk cId="4219928056" sldId="285"/>
        </pc:sldMkLst>
        <pc:spChg chg="mod">
          <ac:chgData name="Perry Lund" userId="98b2b9f5faa68ff7" providerId="LiveId" clId="{6DD91038-7F4A-4600-96E0-185852BE68A9}" dt="2021-04-13T18:44:58.543" v="251" actId="20577"/>
          <ac:spMkLst>
            <pc:docMk/>
            <pc:sldMk cId="4219928056" sldId="285"/>
            <ac:spMk id="3" creationId="{00000000-0000-0000-0000-000000000000}"/>
          </ac:spMkLst>
        </pc:spChg>
      </pc:sldChg>
      <pc:sldChg chg="add">
        <pc:chgData name="Perry Lund" userId="98b2b9f5faa68ff7" providerId="LiveId" clId="{6DD91038-7F4A-4600-96E0-185852BE68A9}" dt="2021-04-13T18:45:42.211" v="252" actId="2890"/>
        <pc:sldMkLst>
          <pc:docMk/>
          <pc:sldMk cId="1716327432" sldId="290"/>
        </pc:sldMkLst>
      </pc:sldChg>
      <pc:sldChg chg="addSp delSp modSp add mod">
        <pc:chgData name="Perry Lund" userId="98b2b9f5faa68ff7" providerId="LiveId" clId="{6DD91038-7F4A-4600-96E0-185852BE68A9}" dt="2021-04-13T18:48:25.350" v="276" actId="1076"/>
        <pc:sldMkLst>
          <pc:docMk/>
          <pc:sldMk cId="4041962298" sldId="291"/>
        </pc:sldMkLst>
        <pc:spChg chg="del">
          <ac:chgData name="Perry Lund" userId="98b2b9f5faa68ff7" providerId="LiveId" clId="{6DD91038-7F4A-4600-96E0-185852BE68A9}" dt="2021-04-13T18:47:59.744" v="269" actId="478"/>
          <ac:spMkLst>
            <pc:docMk/>
            <pc:sldMk cId="4041962298" sldId="291"/>
            <ac:spMk id="3" creationId="{00000000-0000-0000-0000-000000000000}"/>
          </ac:spMkLst>
        </pc:spChg>
        <pc:spChg chg="add del mod">
          <ac:chgData name="Perry Lund" userId="98b2b9f5faa68ff7" providerId="LiveId" clId="{6DD91038-7F4A-4600-96E0-185852BE68A9}" dt="2021-04-13T18:48:01.825" v="270" actId="478"/>
          <ac:spMkLst>
            <pc:docMk/>
            <pc:sldMk cId="4041962298" sldId="291"/>
            <ac:spMk id="5" creationId="{0CF97D38-6B4D-4F99-9160-32EC932F9597}"/>
          </ac:spMkLst>
        </pc:spChg>
        <pc:graphicFrameChg chg="add mod">
          <ac:chgData name="Perry Lund" userId="98b2b9f5faa68ff7" providerId="LiveId" clId="{6DD91038-7F4A-4600-96E0-185852BE68A9}" dt="2021-04-13T18:48:25.350" v="276" actId="1076"/>
          <ac:graphicFrameMkLst>
            <pc:docMk/>
            <pc:sldMk cId="4041962298" sldId="291"/>
            <ac:graphicFrameMk id="6" creationId="{7386765F-56BF-4C4C-BAC9-1345B06F8A9E}"/>
          </ac:graphicFrameMkLst>
        </pc:graphicFrameChg>
      </pc:sldChg>
      <pc:sldChg chg="addSp delSp modSp add mod">
        <pc:chgData name="Perry Lund" userId="98b2b9f5faa68ff7" providerId="LiveId" clId="{6DD91038-7F4A-4600-96E0-185852BE68A9}" dt="2021-04-13T18:49:08.710" v="283" actId="1076"/>
        <pc:sldMkLst>
          <pc:docMk/>
          <pc:sldMk cId="632470753" sldId="292"/>
        </pc:sldMkLst>
        <pc:spChg chg="del">
          <ac:chgData name="Perry Lund" userId="98b2b9f5faa68ff7" providerId="LiveId" clId="{6DD91038-7F4A-4600-96E0-185852BE68A9}" dt="2021-04-13T18:48:47.895" v="278" actId="478"/>
          <ac:spMkLst>
            <pc:docMk/>
            <pc:sldMk cId="632470753" sldId="292"/>
            <ac:spMk id="3" creationId="{00000000-0000-0000-0000-000000000000}"/>
          </ac:spMkLst>
        </pc:spChg>
        <pc:spChg chg="add del mod">
          <ac:chgData name="Perry Lund" userId="98b2b9f5faa68ff7" providerId="LiveId" clId="{6DD91038-7F4A-4600-96E0-185852BE68A9}" dt="2021-04-13T18:48:49.452" v="279" actId="478"/>
          <ac:spMkLst>
            <pc:docMk/>
            <pc:sldMk cId="632470753" sldId="292"/>
            <ac:spMk id="5" creationId="{513CAF54-BC4D-44C7-96E8-8FBBC5E390DA}"/>
          </ac:spMkLst>
        </pc:spChg>
        <pc:graphicFrameChg chg="add mod">
          <ac:chgData name="Perry Lund" userId="98b2b9f5faa68ff7" providerId="LiveId" clId="{6DD91038-7F4A-4600-96E0-185852BE68A9}" dt="2021-04-13T18:49:08.710" v="283" actId="1076"/>
          <ac:graphicFrameMkLst>
            <pc:docMk/>
            <pc:sldMk cId="632470753" sldId="292"/>
            <ac:graphicFrameMk id="6" creationId="{5561CED1-F75C-4C4D-A016-CB0C2C4C3740}"/>
          </ac:graphicFrameMkLst>
        </pc:graphicFrameChg>
      </pc:sldChg>
      <pc:sldChg chg="modSp add mod">
        <pc:chgData name="Perry Lund" userId="98b2b9f5faa68ff7" providerId="LiveId" clId="{6DD91038-7F4A-4600-96E0-185852BE68A9}" dt="2021-04-13T18:50:24.999" v="293" actId="1076"/>
        <pc:sldMkLst>
          <pc:docMk/>
          <pc:sldMk cId="2216461878" sldId="293"/>
        </pc:sldMkLst>
        <pc:spChg chg="mod">
          <ac:chgData name="Perry Lund" userId="98b2b9f5faa68ff7" providerId="LiveId" clId="{6DD91038-7F4A-4600-96E0-185852BE68A9}" dt="2021-04-13T18:50:21.632" v="292" actId="14100"/>
          <ac:spMkLst>
            <pc:docMk/>
            <pc:sldMk cId="2216461878" sldId="293"/>
            <ac:spMk id="3" creationId="{00000000-0000-0000-0000-000000000000}"/>
          </ac:spMkLst>
        </pc:spChg>
        <pc:graphicFrameChg chg="mod">
          <ac:chgData name="Perry Lund" userId="98b2b9f5faa68ff7" providerId="LiveId" clId="{6DD91038-7F4A-4600-96E0-185852BE68A9}" dt="2021-04-13T18:50:24.999" v="293" actId="1076"/>
          <ac:graphicFrameMkLst>
            <pc:docMk/>
            <pc:sldMk cId="2216461878" sldId="293"/>
            <ac:graphicFrameMk id="4" creationId="{F3F4D68E-CE94-4CB3-8BC7-97AFCA26479C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F6730-D231-49C0-BBE8-475687CD3BAB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EA664-686B-4E52-B9C3-DAF82C25E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21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lint.com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lint.com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lint.com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JSON will NOT be changed over time; this makes it stable which is the most important feature; perhaps someday it will simply be replaced!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EA664-686B-4E52-B9C3-DAF82C25E2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49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April 2001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EA664-686B-4E52-B9C3-DAF82C25E2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02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DTD = Data Type Document</a:t>
            </a:r>
          </a:p>
          <a:p>
            <a:r>
              <a:rPr lang="en-US" dirty="0" err="1">
                <a:hlinkClick r:id="rId3"/>
              </a:rPr>
              <a:t>JSONLint</a:t>
            </a:r>
            <a:r>
              <a:rPr lang="en-US" dirty="0">
                <a:hlinkClick r:id="rId3"/>
              </a:rPr>
              <a:t> - The JSON Validator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EA664-686B-4E52-B9C3-DAF82C25E2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81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DTD = Data Type Document</a:t>
            </a:r>
          </a:p>
          <a:p>
            <a:r>
              <a:rPr lang="en-US" dirty="0" err="1">
                <a:hlinkClick r:id="rId3"/>
              </a:rPr>
              <a:t>JSONLint</a:t>
            </a:r>
            <a:r>
              <a:rPr lang="en-US" dirty="0">
                <a:hlinkClick r:id="rId3"/>
              </a:rPr>
              <a:t> - The JSON Validator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EA664-686B-4E52-B9C3-DAF82C25E2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11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DTD = Data Type Document</a:t>
            </a:r>
          </a:p>
          <a:p>
            <a:r>
              <a:rPr lang="en-US" dirty="0" err="1">
                <a:hlinkClick r:id="rId3"/>
              </a:rPr>
              <a:t>JSONLint</a:t>
            </a:r>
            <a:r>
              <a:rPr lang="en-US" dirty="0">
                <a:hlinkClick r:id="rId3"/>
              </a:rPr>
              <a:t> - The JSON Validator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EA664-686B-4E52-B9C3-DAF82C25E2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38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A344-5735-4AA4-B662-530932C60C5C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1D2792-B3D4-4855-994C-410074F8869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A344-5735-4AA4-B662-530932C60C5C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2792-B3D4-4855-994C-410074F8869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C1D2792-B3D4-4855-994C-410074F8869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A344-5735-4AA4-B662-530932C60C5C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A344-5735-4AA4-B662-530932C60C5C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C1D2792-B3D4-4855-994C-410074F8869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A344-5735-4AA4-B662-530932C60C5C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1D2792-B3D4-4855-994C-410074F8869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6735A344-5735-4AA4-B662-530932C60C5C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2792-B3D4-4855-994C-410074F8869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A344-5735-4AA4-B662-530932C60C5C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C1D2792-B3D4-4855-994C-410074F8869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A344-5735-4AA4-B662-530932C60C5C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C1D2792-B3D4-4855-994C-410074F8869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A344-5735-4AA4-B662-530932C60C5C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1D2792-B3D4-4855-994C-410074F8869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1D2792-B3D4-4855-994C-410074F8869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A344-5735-4AA4-B662-530932C60C5C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C1D2792-B3D4-4855-994C-410074F8869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735A344-5735-4AA4-B662-530932C60C5C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735A344-5735-4AA4-B662-530932C60C5C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1D2792-B3D4-4855-994C-410074F8869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beginnersbook.com/2015/04/json-tutorial/" TargetMode="External"/><Relationship Id="rId2" Type="http://schemas.openxmlformats.org/officeDocument/2006/relationships/hyperlink" Target="https://github.com/jfox015/BIFC-Simple-JSON-Dem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son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-C-JoyNuQJ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1066800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JSON: The Basics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Much Like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Plain text formats</a:t>
            </a:r>
          </a:p>
          <a:p>
            <a:endParaRPr lang="en-US" dirty="0"/>
          </a:p>
          <a:p>
            <a:r>
              <a:rPr lang="en-US" dirty="0"/>
              <a:t>“Self-describing“ (human readable)</a:t>
            </a:r>
          </a:p>
          <a:p>
            <a:endParaRPr lang="en-US" dirty="0"/>
          </a:p>
          <a:p>
            <a:r>
              <a:rPr lang="en-US" dirty="0"/>
              <a:t>Hierarchical </a:t>
            </a:r>
            <a:br>
              <a:rPr lang="en-US" dirty="0"/>
            </a:br>
            <a:r>
              <a:rPr lang="en-US" dirty="0"/>
              <a:t>(Values can contain lists of objects or values)</a:t>
            </a:r>
          </a:p>
        </p:txBody>
      </p:sp>
      <p:pic>
        <p:nvPicPr>
          <p:cNvPr id="5" name="Picture 4" descr="ID-10020588.jp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47" b="95865" l="9971" r="89443">
                        <a14:foregroundMark x1="52786" y1="9774" x2="55132" y2="8647"/>
                        <a14:foregroundMark x1="22581" y1="90226" x2="18768" y2="90977"/>
                        <a14:foregroundMark x1="23754" y1="90226" x2="35777" y2="86842"/>
                        <a14:foregroundMark x1="16422" y1="94361" x2="21994" y2="91729"/>
                        <a14:foregroundMark x1="53372" y1="95865" x2="58065" y2="93233"/>
                        <a14:foregroundMark x1="84164" y1="83835" x2="83284" y2="84586"/>
                        <a14:foregroundMark x1="51613" y1="84211" x2="54839" y2="77444"/>
                        <a14:foregroundMark x1="53079" y1="76692" x2="40176" y2="62406"/>
                        <a14:foregroundMark x1="40176" y1="62406" x2="43695" y2="64662"/>
                        <a14:foregroundMark x1="47507" y1="75564" x2="39883" y2="71429"/>
                        <a14:foregroundMark x1="49267" y1="77820" x2="49267" y2="80075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4200" y="4357174"/>
            <a:ext cx="2647188" cy="2064962"/>
          </a:xfrm>
          <a:prstGeom prst="rect">
            <a:avLst/>
          </a:prstGeom>
        </p:spPr>
      </p:pic>
      <p:pic>
        <p:nvPicPr>
          <p:cNvPr id="6" name="Picture 5" descr="json_like_xm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19800" y="228600"/>
            <a:ext cx="2743200" cy="9753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Not Like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76400"/>
            <a:ext cx="8382000" cy="4626008"/>
          </a:xfrm>
        </p:spPr>
        <p:txBody>
          <a:bodyPr>
            <a:normAutofit/>
          </a:bodyPr>
          <a:lstStyle/>
          <a:p>
            <a:r>
              <a:rPr lang="en-US" dirty="0"/>
              <a:t>Lighter and faster than XML </a:t>
            </a:r>
          </a:p>
          <a:p>
            <a:endParaRPr lang="en-US" dirty="0"/>
          </a:p>
          <a:p>
            <a:r>
              <a:rPr lang="en-US" dirty="0"/>
              <a:t>JSON uses typed objects. All XML values are type-less strings and must be parsed at runtime.</a:t>
            </a:r>
          </a:p>
          <a:p>
            <a:endParaRPr lang="en-US" dirty="0"/>
          </a:p>
          <a:p>
            <a:r>
              <a:rPr lang="en-US" dirty="0"/>
              <a:t>Less syntax, no semantics</a:t>
            </a:r>
          </a:p>
          <a:p>
            <a:endParaRPr lang="en-US" dirty="0"/>
          </a:p>
          <a:p>
            <a:r>
              <a:rPr lang="en-US" dirty="0"/>
              <a:t>Properties are immediately accessible to JavaScript code</a:t>
            </a:r>
          </a:p>
        </p:txBody>
      </p:sp>
      <p:pic>
        <p:nvPicPr>
          <p:cNvPr id="5" name="Picture 4" descr="json_not_xm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3600" y="228600"/>
            <a:ext cx="2785848" cy="99549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Knocks against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8229600" cy="4626008"/>
          </a:xfrm>
        </p:spPr>
        <p:txBody>
          <a:bodyPr>
            <a:normAutofit/>
          </a:bodyPr>
          <a:lstStyle/>
          <a:p>
            <a:r>
              <a:rPr lang="en-US" dirty="0"/>
              <a:t>Lack of namespaces</a:t>
            </a:r>
          </a:p>
          <a:p>
            <a:endParaRPr lang="en-US" dirty="0"/>
          </a:p>
          <a:p>
            <a:r>
              <a:rPr lang="en-US" dirty="0"/>
              <a:t>No inherit validation (XML has DTD and templates, but there is </a:t>
            </a:r>
            <a:r>
              <a:rPr lang="en-US" dirty="0" err="1"/>
              <a:t>JSONlint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Not extensible</a:t>
            </a:r>
          </a:p>
          <a:p>
            <a:endParaRPr lang="en-US" dirty="0"/>
          </a:p>
          <a:p>
            <a:r>
              <a:rPr lang="en-US" dirty="0"/>
              <a:t>It’s basically just </a:t>
            </a:r>
            <a:r>
              <a:rPr lang="en-US" b="1" i="1" dirty="0"/>
              <a:t>not</a:t>
            </a:r>
            <a:r>
              <a:rPr lang="en-US" dirty="0"/>
              <a:t> XML</a:t>
            </a:r>
          </a:p>
        </p:txBody>
      </p:sp>
      <p:pic>
        <p:nvPicPr>
          <p:cNvPr id="4" name="Picture 3" descr="ID-10014779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38800" y="4191000"/>
            <a:ext cx="2979249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JSON vs. XML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600200"/>
            <a:ext cx="8766048" cy="4854608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dirty="0"/>
              <a:t>JSON Style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"students"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:[ 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name"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"John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"23"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city"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"Agra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  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name"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"Steve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"28"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city"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"Delhi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name"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"Peter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"32"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city"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"Chennai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  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name"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"Chaitanya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"28"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city"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"Bangalore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6D53FF3-8FF5-43CA-9944-367DCE566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583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JSON vs. XML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600200"/>
            <a:ext cx="8766048" cy="4854608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dirty="0"/>
              <a:t>XML Style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&lt;students&gt;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&lt;student&gt;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&lt;name&gt;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John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&lt;/name&gt;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&lt;age&gt;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&lt;/age&gt;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&lt;city&gt;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Agra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&lt;/city&gt;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&lt;/student&gt;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&lt;student&gt;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&lt;name&gt;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Steve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&lt;/name&gt;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&lt;age&gt;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&lt;/age&gt;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&lt;city&gt;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Delhi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&lt;/city&gt;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&lt;/student&gt;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&lt;student&gt;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&lt;name&gt;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Peter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&lt;/name&gt;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&lt;age&gt;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&lt;/age&gt;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&lt;city&gt;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Chennai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&lt;/city&gt;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&lt;/student&gt;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&lt;student&gt;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&lt;name&gt;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Chaitanya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&lt;/name&gt;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&lt;age&gt;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&lt;/age&gt;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&lt;city&gt;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Bangalore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&lt;/city&gt;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&lt;/student&gt;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&lt;/students&gt;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6D53FF3-8FF5-43CA-9944-367DCE566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02072B-BA9E-4749-BA42-9B7243F03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944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399032"/>
          </a:xfrm>
        </p:spPr>
        <p:txBody>
          <a:bodyPr/>
          <a:lstStyle/>
          <a:p>
            <a:pPr algn="ctr"/>
            <a:r>
              <a:rPr lang="en-US" sz="4000" dirty="0"/>
              <a:t>Syntax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JSON Object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/>
              <a:t>Unordered sets of name/value pairs</a:t>
            </a:r>
          </a:p>
          <a:p>
            <a:endParaRPr lang="en-US" dirty="0"/>
          </a:p>
          <a:p>
            <a:r>
              <a:rPr lang="en-US" dirty="0"/>
              <a:t>Begins with </a:t>
            </a:r>
            <a:r>
              <a:rPr lang="en-US" b="1" dirty="0">
                <a:solidFill>
                  <a:srgbClr val="FF0000"/>
                </a:solidFill>
              </a:rPr>
              <a:t>{</a:t>
            </a:r>
            <a:r>
              <a:rPr lang="en-US" dirty="0"/>
              <a:t>  (left brace) </a:t>
            </a:r>
          </a:p>
          <a:p>
            <a:endParaRPr lang="en-US" dirty="0"/>
          </a:p>
          <a:p>
            <a:r>
              <a:rPr lang="en-US" dirty="0"/>
              <a:t>Ends with </a:t>
            </a:r>
            <a:r>
              <a:rPr lang="en-US" b="1" dirty="0">
                <a:solidFill>
                  <a:srgbClr val="FF0000"/>
                </a:solidFill>
              </a:rPr>
              <a:t>}</a:t>
            </a:r>
            <a:r>
              <a:rPr lang="en-US" dirty="0"/>
              <a:t>  (right brace) </a:t>
            </a:r>
          </a:p>
          <a:p>
            <a:endParaRPr lang="en-US" dirty="0"/>
          </a:p>
          <a:p>
            <a:r>
              <a:rPr lang="en-US" dirty="0"/>
              <a:t>Each name is followed by </a:t>
            </a:r>
            <a:r>
              <a:rPr lang="en-US" b="1" dirty="0">
                <a:solidFill>
                  <a:srgbClr val="FF0000"/>
                </a:solidFill>
              </a:rPr>
              <a:t>:</a:t>
            </a:r>
            <a:r>
              <a:rPr lang="en-US" dirty="0"/>
              <a:t>  (colon) </a:t>
            </a:r>
          </a:p>
          <a:p>
            <a:endParaRPr lang="en-US" dirty="0"/>
          </a:p>
          <a:p>
            <a:r>
              <a:rPr lang="en-US" dirty="0"/>
              <a:t>Name/value pairs are separated by </a:t>
            </a:r>
            <a:r>
              <a:rPr lang="en-US" b="1" dirty="0">
                <a:solidFill>
                  <a:srgbClr val="FF0000"/>
                </a:solidFill>
              </a:rPr>
              <a:t>,</a:t>
            </a:r>
            <a:r>
              <a:rPr lang="en-US" dirty="0"/>
              <a:t>  (comma) </a:t>
            </a:r>
          </a:p>
        </p:txBody>
      </p:sp>
    </p:spTree>
    <p:extLst>
      <p:ext uri="{BB962C8B-B14F-4D97-AF65-F5344CB8AC3E}">
        <p14:creationId xmlns:p14="http://schemas.microsoft.com/office/powerpoint/2010/main" val="1716327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JSON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8229600" cy="46260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employeeData =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{    </a:t>
            </a:r>
          </a:p>
          <a:p>
            <a:pPr>
              <a:buNone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	"employee_id": 1234567,    </a:t>
            </a:r>
          </a:p>
          <a:p>
            <a:pPr>
              <a:buNone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	"name": "Jeff Fox",    </a:t>
            </a:r>
          </a:p>
          <a:p>
            <a:pPr>
              <a:buNone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	"hire_date": "1/1/2013",    </a:t>
            </a:r>
          </a:p>
          <a:p>
            <a:pPr>
              <a:buNone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	"location": "Norwalk, CT",</a:t>
            </a:r>
          </a:p>
          <a:p>
            <a:pPr>
              <a:buNone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	"consultant": false</a:t>
            </a:r>
          </a:p>
          <a:p>
            <a:pPr>
              <a:buNone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3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Arrays in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/>
              <a:t>An ordered collection of values</a:t>
            </a:r>
          </a:p>
          <a:p>
            <a:endParaRPr lang="en-US" dirty="0"/>
          </a:p>
          <a:p>
            <a:r>
              <a:rPr lang="en-US" dirty="0"/>
              <a:t>Begins with </a:t>
            </a:r>
            <a:r>
              <a:rPr lang="en-US" b="1" dirty="0">
                <a:solidFill>
                  <a:srgbClr val="FF0000"/>
                </a:solidFill>
              </a:rPr>
              <a:t>[</a:t>
            </a:r>
            <a:r>
              <a:rPr lang="en-US" dirty="0"/>
              <a:t>  (left bracket) </a:t>
            </a:r>
          </a:p>
          <a:p>
            <a:endParaRPr lang="en-US" dirty="0"/>
          </a:p>
          <a:p>
            <a:r>
              <a:rPr lang="en-US" dirty="0"/>
              <a:t>Ends with </a:t>
            </a:r>
            <a:r>
              <a:rPr lang="en-US" b="1" dirty="0">
                <a:solidFill>
                  <a:srgbClr val="FF0000"/>
                </a:solidFill>
              </a:rPr>
              <a:t>]</a:t>
            </a:r>
            <a:r>
              <a:rPr lang="en-US" dirty="0"/>
              <a:t>  (right bracket) </a:t>
            </a:r>
          </a:p>
          <a:p>
            <a:endParaRPr lang="en-US" dirty="0"/>
          </a:p>
          <a:p>
            <a:r>
              <a:rPr lang="en-US" dirty="0"/>
              <a:t>Name/value pairs are separated by </a:t>
            </a:r>
            <a:r>
              <a:rPr lang="en-US" b="1" dirty="0">
                <a:solidFill>
                  <a:srgbClr val="FF0000"/>
                </a:solidFill>
              </a:rPr>
              <a:t>,</a:t>
            </a:r>
            <a:r>
              <a:rPr lang="en-US" dirty="0"/>
              <a:t>  (comma)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JSON Array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8229600" cy="477840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employeeData = {    </a:t>
            </a:r>
          </a:p>
          <a:p>
            <a:pPr>
              <a:buNone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"employee_id": 1236937,    </a:t>
            </a:r>
          </a:p>
          <a:p>
            <a:pPr>
              <a:buNone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"name": "Jeff Fox",    </a:t>
            </a:r>
          </a:p>
          <a:p>
            <a:pPr>
              <a:buNone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"hire_date": "1/1/2013",    </a:t>
            </a:r>
          </a:p>
          <a:p>
            <a:pPr>
              <a:buNone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"location": "Norwalk, CT",</a:t>
            </a:r>
          </a:p>
          <a:p>
            <a:pPr>
              <a:buNone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"consultant": false,</a:t>
            </a:r>
          </a:p>
          <a:p>
            <a:pPr>
              <a:buNone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"random_nums": [ 24,65,12,94 ]</a:t>
            </a:r>
          </a:p>
          <a:p>
            <a:pPr>
              <a:buNone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9308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is JSON?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Comparisons with XML</a:t>
            </a:r>
            <a:br>
              <a:rPr lang="en-US" dirty="0"/>
            </a:br>
            <a:endParaRPr lang="en-US" dirty="0"/>
          </a:p>
          <a:p>
            <a:r>
              <a:rPr lang="en-US" dirty="0"/>
              <a:t>Syntax</a:t>
            </a:r>
            <a:br>
              <a:rPr lang="en-US" dirty="0"/>
            </a:br>
            <a:endParaRPr lang="en-US" dirty="0"/>
          </a:p>
          <a:p>
            <a:r>
              <a:rPr lang="en-US" dirty="0"/>
              <a:t>Data Types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Usage</a:t>
            </a:r>
          </a:p>
          <a:p>
            <a:endParaRPr lang="en-US" dirty="0"/>
          </a:p>
          <a:p>
            <a:r>
              <a:rPr lang="en-US" dirty="0"/>
              <a:t>Live Examples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399032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 Types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JSON Values</a:t>
            </a:r>
          </a:p>
        </p:txBody>
      </p:sp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D869AADD-FE4E-467B-97DF-50C5E1F2BCF6}"/>
              </a:ext>
            </a:extLst>
          </p:cNvPr>
          <p:cNvGraphicFramePr>
            <a:graphicFrameLocks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7010432"/>
              </p:ext>
            </p:extLst>
          </p:nvPr>
        </p:nvGraphicFramePr>
        <p:xfrm>
          <a:off x="496220" y="1905000"/>
          <a:ext cx="8145463" cy="384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808154" imgH="2742057" progId="Visio.Drawing.11">
                  <p:embed/>
                </p:oleObj>
              </mc:Choice>
              <mc:Fallback>
                <p:oleObj name="Visio" r:id="rId2" imgW="5808154" imgH="2742057" progId="Visio.Drawing.11">
                  <p:embed/>
                  <p:pic>
                    <p:nvPicPr>
                      <p:cNvPr id="6" name="Object 6">
                        <a:extLst>
                          <a:ext uri="{FF2B5EF4-FFF2-40B4-BE49-F238E27FC236}">
                            <a16:creationId xmlns:a16="http://schemas.microsoft.com/office/drawing/2014/main" id="{D869AADD-FE4E-467B-97DF-50C5E1F2BC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220" y="1905000"/>
                        <a:ext cx="8145463" cy="3844925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5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Types: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050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/>
              <a:t>Sequence of zero or more Unicode characters</a:t>
            </a:r>
          </a:p>
          <a:p>
            <a:endParaRPr lang="en-US" dirty="0"/>
          </a:p>
          <a:p>
            <a:r>
              <a:rPr lang="en-US" dirty="0"/>
              <a:t>Wrapped in “double quotes”</a:t>
            </a:r>
          </a:p>
          <a:p>
            <a:endParaRPr lang="en-US" dirty="0"/>
          </a:p>
          <a:p>
            <a:r>
              <a:rPr lang="en-US" dirty="0"/>
              <a:t>Backslash escapement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Types: Strings</a:t>
            </a:r>
          </a:p>
        </p:txBody>
      </p:sp>
      <p:graphicFrame>
        <p:nvGraphicFramePr>
          <p:cNvPr id="6" name="Object 9">
            <a:extLst>
              <a:ext uri="{FF2B5EF4-FFF2-40B4-BE49-F238E27FC236}">
                <a16:creationId xmlns:a16="http://schemas.microsoft.com/office/drawing/2014/main" id="{7386765F-56BF-4C4C-BAC9-1345B06F8A9E}"/>
              </a:ext>
            </a:extLst>
          </p:cNvPr>
          <p:cNvGraphicFramePr>
            <a:graphicFrameLocks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0174466"/>
              </p:ext>
            </p:extLst>
          </p:nvPr>
        </p:nvGraphicFramePr>
        <p:xfrm>
          <a:off x="1210149" y="1676400"/>
          <a:ext cx="6723702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673923" imgH="3923348" progId="Visio.Drawing.6">
                  <p:embed/>
                </p:oleObj>
              </mc:Choice>
              <mc:Fallback>
                <p:oleObj name="Visio" r:id="rId2" imgW="5673923" imgH="3923348" progId="Visio.Drawing.6">
                  <p:embed/>
                  <p:pic>
                    <p:nvPicPr>
                      <p:cNvPr id="6" name="Object 9">
                        <a:extLst>
                          <a:ext uri="{FF2B5EF4-FFF2-40B4-BE49-F238E27FC236}">
                            <a16:creationId xmlns:a16="http://schemas.microsoft.com/office/drawing/2014/main" id="{7386765F-56BF-4C4C-BAC9-1345B06F8A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0149" y="1676400"/>
                        <a:ext cx="6723702" cy="464820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5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1962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Types: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/>
              <a:t>Integer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Real</a:t>
            </a:r>
            <a:br>
              <a:rPr lang="en-US" dirty="0"/>
            </a:br>
            <a:endParaRPr lang="en-US" dirty="0"/>
          </a:p>
          <a:p>
            <a:r>
              <a:rPr lang="en-US" dirty="0"/>
              <a:t>Scientific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 octal or hex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 NaN or Infinity – Use </a:t>
            </a:r>
            <a:r>
              <a:rPr lang="en-US" b="1" dirty="0"/>
              <a:t>null</a:t>
            </a:r>
            <a:r>
              <a:rPr lang="en-US" dirty="0"/>
              <a:t> instead.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Types: Numbers</a:t>
            </a:r>
          </a:p>
        </p:txBody>
      </p:sp>
      <p:graphicFrame>
        <p:nvGraphicFramePr>
          <p:cNvPr id="6" name="Object 20">
            <a:extLst>
              <a:ext uri="{FF2B5EF4-FFF2-40B4-BE49-F238E27FC236}">
                <a16:creationId xmlns:a16="http://schemas.microsoft.com/office/drawing/2014/main" id="{5561CED1-F75C-4C4D-A016-CB0C2C4C3740}"/>
              </a:ext>
            </a:extLst>
          </p:cNvPr>
          <p:cNvGraphicFramePr>
            <a:graphicFrameLocks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0040789"/>
              </p:ext>
            </p:extLst>
          </p:nvPr>
        </p:nvGraphicFramePr>
        <p:xfrm>
          <a:off x="350882" y="2133600"/>
          <a:ext cx="8442236" cy="337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852732" imgH="2342007" progId="Visio.Drawing.11">
                  <p:embed/>
                </p:oleObj>
              </mc:Choice>
              <mc:Fallback>
                <p:oleObj name="Visio" r:id="rId2" imgW="5852732" imgH="2342007" progId="Visio.Drawing.11">
                  <p:embed/>
                  <p:pic>
                    <p:nvPicPr>
                      <p:cNvPr id="6" name="Object 20">
                        <a:extLst>
                          <a:ext uri="{FF2B5EF4-FFF2-40B4-BE49-F238E27FC236}">
                            <a16:creationId xmlns:a16="http://schemas.microsoft.com/office/drawing/2014/main" id="{5561CED1-F75C-4C4D-A016-CB0C2C4C37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82" y="2133600"/>
                        <a:ext cx="8442236" cy="337820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5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2470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Types: Booleans &amp; Null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/>
              <a:t>Booleans: true or false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Null: A value that specifies nothing or no value.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Types: Objects &amp;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8229600" cy="1219200"/>
          </a:xfrm>
        </p:spPr>
        <p:txBody>
          <a:bodyPr>
            <a:normAutofit/>
          </a:bodyPr>
          <a:lstStyle/>
          <a:p>
            <a:r>
              <a:rPr lang="en-US" dirty="0"/>
              <a:t>Objects: Unordered key/value pairs wrapped in { }</a:t>
            </a:r>
          </a:p>
        </p:txBody>
      </p:sp>
      <p:graphicFrame>
        <p:nvGraphicFramePr>
          <p:cNvPr id="4" name="Object 8">
            <a:extLst>
              <a:ext uri="{FF2B5EF4-FFF2-40B4-BE49-F238E27FC236}">
                <a16:creationId xmlns:a16="http://schemas.microsoft.com/office/drawing/2014/main" id="{F3F4D68E-CE94-4CB3-8BC7-97AFCA2647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918211"/>
              </p:ext>
            </p:extLst>
          </p:nvPr>
        </p:nvGraphicFramePr>
        <p:xfrm>
          <a:off x="310963" y="3352800"/>
          <a:ext cx="8598903" cy="215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808154" imgH="1457325" progId="Visio.Drawing.11">
                  <p:embed/>
                </p:oleObj>
              </mc:Choice>
              <mc:Fallback>
                <p:oleObj name="Visio" r:id="rId2" imgW="5808154" imgH="1457325" progId="Visio.Drawing.11">
                  <p:embed/>
                  <p:pic>
                    <p:nvPicPr>
                      <p:cNvPr id="4" name="Object 8">
                        <a:extLst>
                          <a:ext uri="{FF2B5EF4-FFF2-40B4-BE49-F238E27FC236}">
                            <a16:creationId xmlns:a16="http://schemas.microsoft.com/office/drawing/2014/main" id="{F3F4D68E-CE94-4CB3-8BC7-97AFCA2647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963" y="3352800"/>
                        <a:ext cx="8598903" cy="2157413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5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6461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Types: Objects &amp;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8229600" cy="1752600"/>
          </a:xfrm>
        </p:spPr>
        <p:txBody>
          <a:bodyPr>
            <a:normAutofit/>
          </a:bodyPr>
          <a:lstStyle/>
          <a:p>
            <a:r>
              <a:rPr lang="en-US" dirty="0"/>
              <a:t>Arrays: Ordered key/value pairs wrapped in [ ]</a:t>
            </a:r>
          </a:p>
          <a:p>
            <a:r>
              <a:rPr lang="en-US" dirty="0"/>
              <a:t>, separates values</a:t>
            </a:r>
          </a:p>
          <a:p>
            <a:r>
              <a:rPr lang="en-US" dirty="0"/>
              <a:t>JSON does not talk about indexing; start at 0 or 1</a:t>
            </a: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3876F9E3-2549-4781-A9AC-4C05DB670A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61675"/>
              </p:ext>
            </p:extLst>
          </p:nvPr>
        </p:nvGraphicFramePr>
        <p:xfrm>
          <a:off x="490695" y="3733800"/>
          <a:ext cx="8239125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808154" imgH="1457325" progId="Visio.Drawing.11">
                  <p:embed/>
                </p:oleObj>
              </mc:Choice>
              <mc:Fallback>
                <p:oleObj name="Visio" r:id="rId2" imgW="5808154" imgH="1457325" progId="Visio.Drawing.11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3876F9E3-2549-4781-A9AC-4C05DB670A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695" y="3733800"/>
                        <a:ext cx="8239125" cy="2066925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5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399032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JSON Usage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399032"/>
          </a:xfrm>
        </p:spPr>
        <p:txBody>
          <a:bodyPr/>
          <a:lstStyle/>
          <a:p>
            <a:pPr algn="ctr"/>
            <a:r>
              <a:rPr lang="en-US" dirty="0"/>
              <a:t>What is JSON?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JSON Really Useful for…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/>
              <a:t>Browser / server communication</a:t>
            </a:r>
          </a:p>
          <a:p>
            <a:r>
              <a:rPr lang="en-US" dirty="0"/>
              <a:t>Interserver communication</a:t>
            </a:r>
          </a:p>
          <a:p>
            <a:r>
              <a:rPr lang="en-US" dirty="0"/>
              <a:t>JSON database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&amp; When to use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/>
              <a:t>Transfer data to and from a server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Perform asynchronous data calls without requiring a page refresh</a:t>
            </a:r>
            <a:br>
              <a:rPr lang="en-US" dirty="0"/>
            </a:br>
            <a:endParaRPr lang="en-US" dirty="0"/>
          </a:p>
          <a:p>
            <a:r>
              <a:rPr lang="en-US" dirty="0"/>
              <a:t>Working with data stores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Compile and save form or user data for local storage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995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Where is JSON used today?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/>
              <a:t>Anywhere and everywhere!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5" name="Picture 4" descr="esp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200" y="5334000"/>
            <a:ext cx="4394393" cy="938988"/>
          </a:xfrm>
          <a:prstGeom prst="rect">
            <a:avLst/>
          </a:prstGeom>
        </p:spPr>
      </p:pic>
      <p:pic>
        <p:nvPicPr>
          <p:cNvPr id="8" name="Picture 7" descr="social_facebook_box_blu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2209800"/>
            <a:ext cx="2209800" cy="2209800"/>
          </a:xfrm>
          <a:prstGeom prst="rect">
            <a:avLst/>
          </a:prstGeom>
        </p:spPr>
      </p:pic>
      <p:pic>
        <p:nvPicPr>
          <p:cNvPr id="9" name="Picture 8" descr="social_twitter_box_blu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3400" y="4495800"/>
            <a:ext cx="1752600" cy="1752600"/>
          </a:xfrm>
          <a:prstGeom prst="rect">
            <a:avLst/>
          </a:prstGeom>
        </p:spPr>
      </p:pic>
      <p:pic>
        <p:nvPicPr>
          <p:cNvPr id="10" name="Picture 9" descr="social_linkedin_box_blu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05600" y="3429000"/>
            <a:ext cx="1752600" cy="1752600"/>
          </a:xfrm>
          <a:prstGeom prst="rect">
            <a:avLst/>
          </a:prstGeom>
        </p:spPr>
      </p:pic>
      <p:pic>
        <p:nvPicPr>
          <p:cNvPr id="11" name="Picture 10" descr="Yahoo_alt_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67000" y="2057400"/>
            <a:ext cx="1905000" cy="1905000"/>
          </a:xfrm>
          <a:prstGeom prst="rect">
            <a:avLst/>
          </a:prstGeom>
        </p:spPr>
      </p:pic>
      <p:pic>
        <p:nvPicPr>
          <p:cNvPr id="12" name="Picture 11" descr="CNN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638800" y="1066800"/>
            <a:ext cx="2844597" cy="2844597"/>
          </a:xfrm>
          <a:prstGeom prst="rect">
            <a:avLst/>
          </a:prstGeom>
        </p:spPr>
      </p:pic>
      <p:pic>
        <p:nvPicPr>
          <p:cNvPr id="13" name="Picture 12" descr="social_google_box_blu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24400" y="3276600"/>
            <a:ext cx="1524000" cy="1524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391400" y="55626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many, many more!</a:t>
            </a:r>
          </a:p>
        </p:txBody>
      </p:sp>
      <p:pic>
        <p:nvPicPr>
          <p:cNvPr id="15" name="Picture 14" descr="social-flickr-box-icon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819400" y="3810000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Simple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/>
              <a:t>Build a JSON data object in code</a:t>
            </a:r>
            <a:br>
              <a:rPr lang="en-US" dirty="0"/>
            </a:br>
            <a:endParaRPr lang="en-US" dirty="0"/>
          </a:p>
          <a:p>
            <a:r>
              <a:rPr lang="en-US" dirty="0"/>
              <a:t>Display raw output</a:t>
            </a:r>
            <a:br>
              <a:rPr lang="en-US" dirty="0"/>
            </a:br>
            <a:endParaRPr lang="en-US" dirty="0"/>
          </a:p>
          <a:p>
            <a:r>
              <a:rPr lang="en-US" dirty="0"/>
              <a:t>Display formatted output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Manipulate via form input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2057400"/>
            <a:ext cx="8503920" cy="4343400"/>
          </a:xfrm>
        </p:spPr>
        <p:txBody>
          <a:bodyPr>
            <a:normAutofit/>
          </a:bodyPr>
          <a:lstStyle/>
          <a:p>
            <a:r>
              <a:rPr lang="en-US" dirty="0"/>
              <a:t>Simple Demo on Github: </a:t>
            </a:r>
            <a:r>
              <a:rPr lang="en-US" dirty="0">
                <a:hlinkClick r:id="rId2"/>
              </a:rPr>
              <a:t>https://github.com/jfox015/BIFC-Simple-JSON-Demo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Another JSON Tutorial</a:t>
            </a:r>
            <a:r>
              <a:rPr lang="en-US"/>
              <a:t>: </a:t>
            </a:r>
            <a:r>
              <a:rPr lang="en-US">
                <a:hlinkClick r:id="rId3"/>
              </a:rPr>
              <a:t>JSON Tutorial: Learn JSON in 10 Minutes (beginnersbook.com)</a:t>
            </a:r>
            <a:br>
              <a:rPr lang="en-US" dirty="0"/>
            </a:br>
            <a:endParaRPr lang="en-US" dirty="0"/>
          </a:p>
          <a:p>
            <a:r>
              <a:rPr lang="en-US" dirty="0"/>
              <a:t>JSON.org: </a:t>
            </a:r>
            <a:r>
              <a:rPr lang="en-US" dirty="0">
                <a:hlinkClick r:id="rId4"/>
              </a:rPr>
              <a:t>http://www.json.org/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JSON is…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8229600" cy="3962400"/>
          </a:xfrm>
        </p:spPr>
        <p:txBody>
          <a:bodyPr>
            <a:normAutofit/>
          </a:bodyPr>
          <a:lstStyle/>
          <a:p>
            <a:r>
              <a:rPr lang="en-US" dirty="0"/>
              <a:t>A lightweight text-based </a:t>
            </a:r>
            <a:r>
              <a:rPr lang="en-US" u="sng" dirty="0"/>
              <a:t>data-interchange format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Completely language independent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Based on a </a:t>
            </a:r>
            <a:r>
              <a:rPr lang="en-US" u="sng" dirty="0"/>
              <a:t>subset of the JavaScript</a:t>
            </a:r>
            <a:r>
              <a:rPr lang="en-US" dirty="0"/>
              <a:t> Programming Language</a:t>
            </a:r>
            <a:br>
              <a:rPr lang="en-US" dirty="0"/>
            </a:br>
            <a:endParaRPr lang="en-US" dirty="0"/>
          </a:p>
          <a:p>
            <a:r>
              <a:rPr lang="en-US" dirty="0"/>
              <a:t>Easy to understand, manipulate and generate</a:t>
            </a:r>
          </a:p>
        </p:txBody>
      </p:sp>
      <p:pic>
        <p:nvPicPr>
          <p:cNvPr id="5" name="Picture 4" descr="check_mark_gree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228600"/>
            <a:ext cx="1105279" cy="990600"/>
          </a:xfrm>
          <a:prstGeom prst="rect">
            <a:avLst/>
          </a:prstGeom>
        </p:spPr>
      </p:pic>
      <p:pic>
        <p:nvPicPr>
          <p:cNvPr id="6" name="Picture 5" descr="check_mark_gree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228600"/>
            <a:ext cx="1105279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JSON is NOT…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057400"/>
            <a:ext cx="8229600" cy="3886200"/>
          </a:xfrm>
        </p:spPr>
        <p:txBody>
          <a:bodyPr/>
          <a:lstStyle/>
          <a:p>
            <a:r>
              <a:rPr lang="en-US" dirty="0"/>
              <a:t>Overly Complex</a:t>
            </a:r>
          </a:p>
          <a:p>
            <a:r>
              <a:rPr lang="en-US" dirty="0"/>
              <a:t>A “document” format</a:t>
            </a:r>
          </a:p>
          <a:p>
            <a:r>
              <a:rPr lang="en-US" dirty="0"/>
              <a:t>A markup language</a:t>
            </a:r>
          </a:p>
          <a:p>
            <a:r>
              <a:rPr lang="en-US" dirty="0"/>
              <a:t>A generalized serialization format</a:t>
            </a:r>
          </a:p>
          <a:p>
            <a:pPr lvl="1"/>
            <a:r>
              <a:rPr lang="en-US" dirty="0"/>
              <a:t>No cyclical or recurring structures</a:t>
            </a:r>
          </a:p>
          <a:p>
            <a:pPr lvl="1"/>
            <a:r>
              <a:rPr lang="en-US" dirty="0"/>
              <a:t>No invisible structures</a:t>
            </a:r>
          </a:p>
          <a:p>
            <a:pPr lvl="1"/>
            <a:r>
              <a:rPr lang="en-US" dirty="0"/>
              <a:t>No functions</a:t>
            </a:r>
          </a:p>
          <a:p>
            <a:r>
              <a:rPr lang="en-US" dirty="0"/>
              <a:t>A programming language</a:t>
            </a:r>
          </a:p>
        </p:txBody>
      </p:sp>
      <p:pic>
        <p:nvPicPr>
          <p:cNvPr id="5" name="Picture 4" descr="x_mark_r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228600"/>
            <a:ext cx="990600" cy="1008550"/>
          </a:xfrm>
          <a:prstGeom prst="rect">
            <a:avLst/>
          </a:prstGeom>
        </p:spPr>
      </p:pic>
      <p:pic>
        <p:nvPicPr>
          <p:cNvPr id="6" name="Picture 5" descr="x_mark_r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228600"/>
            <a:ext cx="990600" cy="10085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JSON timeline…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057400"/>
            <a:ext cx="8229600" cy="3886200"/>
          </a:xfrm>
        </p:spPr>
        <p:txBody>
          <a:bodyPr/>
          <a:lstStyle/>
          <a:p>
            <a:r>
              <a:rPr lang="en-US" dirty="0"/>
              <a:t>ECMAScript 3</a:t>
            </a:r>
            <a:r>
              <a:rPr lang="en-US" baseline="30000" dirty="0"/>
              <a:t>rd</a:t>
            </a:r>
            <a:r>
              <a:rPr lang="en-US" dirty="0"/>
              <a:t> Edition in 1999 – no name yet</a:t>
            </a:r>
          </a:p>
          <a:p>
            <a:r>
              <a:rPr lang="en-US" dirty="0"/>
              <a:t>JSON given a specification in 2001 by Douglas Crockford. JSON already existed. </a:t>
            </a:r>
            <a:r>
              <a:rPr lang="en-US" dirty="0">
                <a:hlinkClick r:id="rId3"/>
              </a:rPr>
              <a:t>Video here.</a:t>
            </a:r>
            <a:endParaRPr lang="en-US" dirty="0"/>
          </a:p>
          <a:p>
            <a:r>
              <a:rPr lang="en-US" dirty="0"/>
              <a:t>JSON.org (Doug Crockford) goes up in 2002</a:t>
            </a:r>
          </a:p>
          <a:p>
            <a:r>
              <a:rPr lang="en-US" dirty="0"/>
              <a:t>AJAX 2005 – X is NOT just for XML now</a:t>
            </a:r>
          </a:p>
          <a:p>
            <a:r>
              <a:rPr lang="en-US" dirty="0"/>
              <a:t>RFC 4627 occurs in 2006</a:t>
            </a:r>
          </a:p>
        </p:txBody>
      </p:sp>
    </p:spTree>
    <p:extLst>
      <p:ext uri="{BB962C8B-B14F-4D97-AF65-F5344CB8AC3E}">
        <p14:creationId xmlns:p14="http://schemas.microsoft.com/office/powerpoint/2010/main" val="421992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JSON – First Message…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057400"/>
            <a:ext cx="8229600" cy="3886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&lt;html&gt;&lt;head&gt;&lt;script&gt;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document.domain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‘fudco.com’;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parent.session.receive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to:”session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do:”test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text: “Hello World”}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&lt;/script&gt;&lt;/head&gt;&lt;/html&gt;</a:t>
            </a:r>
          </a:p>
        </p:txBody>
      </p:sp>
    </p:spTree>
    <p:extLst>
      <p:ext uri="{BB962C8B-B14F-4D97-AF65-F5344CB8AC3E}">
        <p14:creationId xmlns:p14="http://schemas.microsoft.com/office/powerpoint/2010/main" val="72120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Why use JSON?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/>
          <a:lstStyle/>
          <a:p>
            <a:r>
              <a:rPr lang="en-US" dirty="0"/>
              <a:t>Straightforward syntax</a:t>
            </a:r>
            <a:br>
              <a:rPr lang="en-US" dirty="0"/>
            </a:br>
            <a:endParaRPr lang="en-US" dirty="0"/>
          </a:p>
          <a:p>
            <a:r>
              <a:rPr lang="en-US" dirty="0"/>
              <a:t>Easy to create and manipulate</a:t>
            </a:r>
          </a:p>
          <a:p>
            <a:endParaRPr lang="en-US" dirty="0"/>
          </a:p>
          <a:p>
            <a:r>
              <a:rPr lang="en-US" dirty="0"/>
              <a:t>Can be natively parsed in JavaScript using </a:t>
            </a:r>
            <a:r>
              <a:rPr lang="en-US" b="1" dirty="0"/>
              <a:t>eval()</a:t>
            </a:r>
          </a:p>
          <a:p>
            <a:endParaRPr lang="en-US" b="1" dirty="0"/>
          </a:p>
          <a:p>
            <a:r>
              <a:rPr lang="en-US" dirty="0"/>
              <a:t>Supported by all major JavaScript frameworks</a:t>
            </a:r>
            <a:br>
              <a:rPr lang="en-US" dirty="0"/>
            </a:br>
            <a:endParaRPr lang="en-US" dirty="0"/>
          </a:p>
          <a:p>
            <a:r>
              <a:rPr lang="en-US" dirty="0"/>
              <a:t>Supported by most backend technologies</a:t>
            </a:r>
          </a:p>
        </p:txBody>
      </p:sp>
      <p:pic>
        <p:nvPicPr>
          <p:cNvPr id="4" name="Picture 3" descr="question_mark_blu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228600"/>
            <a:ext cx="644290" cy="990600"/>
          </a:xfrm>
          <a:prstGeom prst="rect">
            <a:avLst/>
          </a:prstGeom>
        </p:spPr>
      </p:pic>
      <p:pic>
        <p:nvPicPr>
          <p:cNvPr id="5" name="Picture 4" descr="question_mark_blu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228600"/>
            <a:ext cx="64429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399032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JSON vs. XML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1098</TotalTime>
  <Words>1043</Words>
  <Application>Microsoft Office PowerPoint</Application>
  <PresentationFormat>On-screen Show (4:3)</PresentationFormat>
  <Paragraphs>189</Paragraphs>
  <Slides>34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Calibri</vt:lpstr>
      <vt:lpstr>Consolas</vt:lpstr>
      <vt:lpstr>Courier New</vt:lpstr>
      <vt:lpstr>Georgia</vt:lpstr>
      <vt:lpstr>Wingdings</vt:lpstr>
      <vt:lpstr>Wingdings 2</vt:lpstr>
      <vt:lpstr>Civic</vt:lpstr>
      <vt:lpstr>Microsoft Visio Drawing</vt:lpstr>
      <vt:lpstr>Visio</vt:lpstr>
      <vt:lpstr>JSON: The Basics</vt:lpstr>
      <vt:lpstr>Overview</vt:lpstr>
      <vt:lpstr>What is JSON?</vt:lpstr>
      <vt:lpstr>JSON is…</vt:lpstr>
      <vt:lpstr>JSON is NOT…</vt:lpstr>
      <vt:lpstr>JSON timeline…</vt:lpstr>
      <vt:lpstr>JSON – First Message…</vt:lpstr>
      <vt:lpstr>Why use JSON?</vt:lpstr>
      <vt:lpstr>JSON vs. XML</vt:lpstr>
      <vt:lpstr>Much Like XML</vt:lpstr>
      <vt:lpstr>Not Like XML</vt:lpstr>
      <vt:lpstr>Knocks against JSON</vt:lpstr>
      <vt:lpstr>JSON vs. XML Code</vt:lpstr>
      <vt:lpstr>JSON vs. XML Code</vt:lpstr>
      <vt:lpstr>Syntax</vt:lpstr>
      <vt:lpstr>JSON Object Syntax</vt:lpstr>
      <vt:lpstr>JSON Example</vt:lpstr>
      <vt:lpstr>Arrays in JSON</vt:lpstr>
      <vt:lpstr>JSON Array Example</vt:lpstr>
      <vt:lpstr>Data Types</vt:lpstr>
      <vt:lpstr>JSON Values</vt:lpstr>
      <vt:lpstr>Data Types: Strings</vt:lpstr>
      <vt:lpstr>Data Types: Strings</vt:lpstr>
      <vt:lpstr>Data Types: Numbers</vt:lpstr>
      <vt:lpstr>Data Types: Numbers</vt:lpstr>
      <vt:lpstr>Data Types: Booleans &amp; Null</vt:lpstr>
      <vt:lpstr>Data Types: Objects &amp; Arrays</vt:lpstr>
      <vt:lpstr>Data Types: Objects &amp; Arrays</vt:lpstr>
      <vt:lpstr>JSON Usage</vt:lpstr>
      <vt:lpstr>JSON Really Useful for…</vt:lpstr>
      <vt:lpstr>How &amp; When to use JSON</vt:lpstr>
      <vt:lpstr>Where is JSON used today?</vt:lpstr>
      <vt:lpstr>Simple Demo</vt:lpstr>
      <vt:lpstr>Resources</vt:lpstr>
    </vt:vector>
  </TitlesOfParts>
  <Company>[X+1] Solutions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JSON: The Basics</dc:title>
  <dc:creator>Jeff Fox</dc:creator>
  <cp:lastModifiedBy>Perry Lund</cp:lastModifiedBy>
  <cp:revision>81</cp:revision>
  <dcterms:created xsi:type="dcterms:W3CDTF">2013-04-30T15:14:52Z</dcterms:created>
  <dcterms:modified xsi:type="dcterms:W3CDTF">2021-04-13T18:51:38Z</dcterms:modified>
</cp:coreProperties>
</file>