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0F77-3096-4305-A608-7D4A37518E3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7F264-A326-46FE-B27C-50EAD2E4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pos_vertical-align.a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will the html code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 good example or</a:t>
            </a:r>
            <a:r>
              <a:rPr lang="en-US" baseline="0"/>
              <a:t> w3c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3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Definitely an example</a:t>
            </a:r>
            <a:r>
              <a:rPr lang="en-US" baseline="0"/>
              <a:t> here is needed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8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is not up to date here. </a:t>
            </a:r>
            <a:r>
              <a:rPr lang="en-US">
                <a:hlinkClick r:id="rId3"/>
              </a:rPr>
              <a:t>CSS vertical-align property (w3schools.com)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no width is specified, the floating element may occupy 100% of the page width, so no content can wrap around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will the html code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8034C1-35ED-4D9A-A074-8BB6221F465A}" type="datetime1">
              <a:rPr lang="en-US" smtClean="0"/>
              <a:t>1/28/21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2179C-BA94-447A-A0A4-1E47E5DAB61B}" type="datetime1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CD048790-4A26-49ED-AE4B-B0C8F4FC534F}" type="datetime1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24ACC8-EB17-4B94-A998-8861A32FC712}" type="datetime1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36F1A-689D-4154-A3A5-6483766A23E4}" type="datetime1">
              <a:rPr lang="en-US" smtClean="0"/>
              <a:t>1/28/21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367BFC-5E31-4034-BFBE-9EFD4D7A3772}" type="datetime1">
              <a:rPr lang="en-US" smtClean="0"/>
              <a:t>1/28/21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0C88F8-34AA-49D0-AC89-EFEA007010A4}" type="datetime1">
              <a:rPr lang="en-US" smtClean="0"/>
              <a:t>1/28/21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A62A0F-E4F4-4F71-AE14-CBEA61496E63}" type="datetime1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D662A-AFF5-41DD-95D8-0E1ADF2B70B7}" type="datetime1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176FB-EA85-4FB3-A199-1ADF79C5CF16}" type="datetime1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BF741E68-62CF-4510-B7B1-5CAB145DB057}" type="datetime1">
              <a:rPr lang="en-US" smtClean="0"/>
              <a:t>1/28/21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53F17BA4-82B8-408D-A810-455336F4429C}" type="datetime1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COMS 210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B16314E3-73DD-47A1-A0F6-5E80C77B0D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Tx/>
        <a:buBlip>
          <a:blip r:embed="rId13"/>
        </a:buBlip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Tx/>
        <a:buBlip>
          <a:blip r:embed="rId13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Tx/>
        <a:buBlip>
          <a:blip r:embed="rId13"/>
        </a:buBlip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float_ele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asp?filename=trycss_class-clea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64BE862-C83E-4BC1-8B2D-4B10919A1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wrap="square" anchor="ctr">
            <a:normAutofit/>
          </a:bodyPr>
          <a:lstStyle/>
          <a:p>
            <a:r>
              <a:rPr lang="en-US" sz="3600" dirty="0"/>
              <a:t>Floating Elements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87E8110-6CB5-6644-AFA1-9A1D244F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12" y="0"/>
            <a:ext cx="4568952" cy="45689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6314E3-73DD-47A1-A0F6-5E80C77B0D3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4380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/>
              <a:t> property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20964"/>
              </p:ext>
            </p:extLst>
          </p:nvPr>
        </p:nvGraphicFramePr>
        <p:xfrm>
          <a:off x="612775" y="2057400"/>
          <a:ext cx="8153400" cy="2011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overflow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specifies what to do if an element's content is too large; </a:t>
                      </a:r>
                      <a:br>
                        <a:rPr lang="en-US" sz="2400"/>
                      </a:br>
                      <a:r>
                        <a:rPr lang="en-US" sz="2400"/>
                        <a:t>can be auto, visible, hidden, or scroll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174135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Multi-column layouts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&lt;p&gt;first paragraph&lt;/p&gt;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&lt;p&gt;second paragraph&lt;/p&gt;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&lt;p&gt;third paragraph&lt;/p&gt;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Some other text that is important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&lt;/div&gt;		                           		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4751963"/>
            <a:ext cx="8153400" cy="1508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Some other text that is important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    					     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3392269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p { float: right; width: 25%; margin: 0.5em;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border: 2px solid black; }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div { border: 3px dotted green; overflow: hidden; }									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8130988" cy="762000"/>
          </a:xfrm>
          <a:prstGeom prst="rect">
            <a:avLst/>
          </a:prstGeom>
          <a:noFill/>
          <a:ln w="635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 paragraph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paragraph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908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 paragraph</a:t>
            </a:r>
          </a:p>
        </p:txBody>
      </p:sp>
    </p:spTree>
    <p:extLst>
      <p:ext uri="{BB962C8B-B14F-4D97-AF65-F5344CB8AC3E}">
        <p14:creationId xmlns:p14="http://schemas.microsoft.com/office/powerpoint/2010/main" val="162415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and Positioning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314E3-73DD-47A1-A0F6-5E80C77B0D3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75656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position property (examples)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>
                <a:latin typeface="Courier New" pitchFamily="49" charset="0"/>
                <a:cs typeface="Courier New" pitchFamily="49" charset="0"/>
              </a:rPr>
              <a:t>div#ad</a:t>
            </a:r>
            <a:r>
              <a:rPr lang="en-US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	position: fixed;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right: 10%;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top: 45%;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				                     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62008"/>
              </p:ext>
            </p:extLst>
          </p:nvPr>
        </p:nvGraphicFramePr>
        <p:xfrm>
          <a:off x="637309" y="3124200"/>
          <a:ext cx="8153400" cy="3596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/>
                        <a:t>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static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default position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relative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offset from its normal static position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absolute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fixed position within its containing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fixed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fixed position within the browser window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top, bottom, </a:t>
                      </a:r>
                      <a:br>
                        <a:rPr lang="en-US" sz="2000"/>
                      </a:br>
                      <a:r>
                        <a:rPr lang="en-US" sz="2000"/>
                        <a:t>left, right 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2000"/>
                        <a:t>positions of box's corners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Absolute positioning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#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menubar</a:t>
            </a:r>
            <a:r>
              <a:rPr lang="en-US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position: absolute;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left: 400px;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top: 50px;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				                     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124200"/>
            <a:ext cx="44958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/>
              <a:t>removed from normal flow </a:t>
            </a:r>
          </a:p>
          <a:p>
            <a:pPr>
              <a:spcBef>
                <a:spcPts val="600"/>
              </a:spcBef>
            </a:pPr>
            <a:r>
              <a:rPr lang="en-US" sz="2400"/>
              <a:t>positioned relative to the block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/>
              <a:t>    element containing them </a:t>
            </a:r>
          </a:p>
          <a:p>
            <a:pPr>
              <a:spcBef>
                <a:spcPts val="600"/>
              </a:spcBef>
            </a:pPr>
            <a:r>
              <a:rPr lang="en-US" sz="2400"/>
              <a:t>actual position determined by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/>
              <a:t>, 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bottom, left, right</a:t>
            </a:r>
            <a:endParaRPr lang="en-US" sz="2000"/>
          </a:p>
          <a:p>
            <a:pPr>
              <a:spcBef>
                <a:spcPts val="600"/>
              </a:spcBef>
            </a:pPr>
            <a:r>
              <a:rPr lang="en-US" sz="2400"/>
              <a:t>should often specify a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40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/>
              <a:t>     property as well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3276600" cy="365125"/>
          </a:xfrm>
        </p:spPr>
        <p:txBody>
          <a:bodyPr/>
          <a:lstStyle/>
          <a:p>
            <a:r>
              <a:rPr lang="en-US"/>
              <a:t>COMS 210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01328"/>
            <a:ext cx="4038600" cy="38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14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 positioning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#area2 {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position: relative; </a:t>
            </a:r>
            <a:r>
              <a:rPr lang="en-US">
                <a:latin typeface="Courier New" pitchFamily="49" charset="0"/>
                <a:cs typeface="Courier New" pitchFamily="49" charset="0"/>
              </a:rPr>
              <a:t>}				                            								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0"/>
            <a:ext cx="4648200" cy="3581400"/>
          </a:xfrm>
        </p:spPr>
        <p:txBody>
          <a:bodyPr/>
          <a:lstStyle/>
          <a:p>
            <a:r>
              <a:rPr lang="en-US" sz="2400"/>
              <a:t>absolute-positioned elements are </a:t>
            </a:r>
            <a:br>
              <a:rPr lang="en-US" sz="2400"/>
            </a:br>
            <a:r>
              <a:rPr lang="en-US" sz="2400"/>
              <a:t>normally positioned at an offset </a:t>
            </a:r>
            <a:br>
              <a:rPr lang="en-US" sz="2400"/>
            </a:br>
            <a:r>
              <a:rPr lang="en-US" sz="2400"/>
              <a:t>from the corner of the overall web page </a:t>
            </a:r>
          </a:p>
          <a:p>
            <a:r>
              <a:rPr lang="en-US" sz="2400"/>
              <a:t>to make the absolute element to </a:t>
            </a:r>
            <a:br>
              <a:rPr lang="en-US" sz="2400"/>
            </a:br>
            <a:r>
              <a:rPr lang="en-US" sz="2400"/>
              <a:t>position itself relative to some other element's corner, wrap the absolute element in an element whose position is relative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3657600" cy="365125"/>
          </a:xfrm>
        </p:spPr>
        <p:txBody>
          <a:bodyPr/>
          <a:lstStyle/>
          <a:p>
            <a:r>
              <a:rPr lang="en-US"/>
              <a:t>COMS 210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70331"/>
            <a:ext cx="4343400" cy="461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39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positioning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#area2 {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position: relative; </a:t>
            </a:r>
            <a:r>
              <a:rPr lang="en-US">
                <a:latin typeface="Courier New" pitchFamily="49" charset="0"/>
                <a:cs typeface="Courier New" pitchFamily="49" charset="0"/>
              </a:rPr>
              <a:t>}				                            								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50718" y="2286000"/>
            <a:ext cx="4402282" cy="2667000"/>
          </a:xfrm>
        </p:spPr>
        <p:txBody>
          <a:bodyPr/>
          <a:lstStyle/>
          <a:p>
            <a:r>
              <a:rPr lang="en-US" sz="2400"/>
              <a:t>removed from normal flow </a:t>
            </a:r>
          </a:p>
          <a:p>
            <a:r>
              <a:rPr lang="en-US" sz="2400"/>
              <a:t>positioned relative to the browser window even when the user scrolls the window, element will remain in the same place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 210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68" y="2358736"/>
            <a:ext cx="4286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1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Alignment</a:t>
            </a:r>
            <a:r>
              <a:rPr lang="fr-FR" dirty="0"/>
              <a:t> vs. </a:t>
            </a:r>
            <a:r>
              <a:rPr lang="fr-FR" dirty="0" err="1"/>
              <a:t>float</a:t>
            </a:r>
            <a:r>
              <a:rPr lang="fr-FR" dirty="0"/>
              <a:t> vs.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455152" cy="5410200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/>
              <a:t>If possible, lay out an element by </a:t>
            </a:r>
            <a:r>
              <a:rPr lang="en-US" i="1" dirty="0"/>
              <a:t>aligning</a:t>
            </a:r>
            <a:r>
              <a:rPr lang="en-US" dirty="0"/>
              <a:t> its content</a:t>
            </a:r>
          </a:p>
          <a:p>
            <a:pPr marL="835025" lvl="1" indent="-514350"/>
            <a:r>
              <a:rPr lang="en-US" dirty="0"/>
              <a:t>horizontal alignment: text-align</a:t>
            </a:r>
          </a:p>
          <a:p>
            <a:pPr marL="1109662" lvl="2" indent="-514350"/>
            <a:r>
              <a:rPr lang="en-US" dirty="0"/>
              <a:t>set this on a block element; it aligns the content within it (not the block element itself)</a:t>
            </a:r>
          </a:p>
          <a:p>
            <a:pPr marL="835025" lvl="1" indent="-514350"/>
            <a:r>
              <a:rPr lang="en-US" dirty="0"/>
              <a:t>vertical alignment: vertical-align</a:t>
            </a:r>
          </a:p>
          <a:p>
            <a:pPr marL="1109662" lvl="2" indent="-514350"/>
            <a:r>
              <a:rPr lang="en-US" dirty="0"/>
              <a:t>set this on an inline element, and it aligns it vertically within its containing element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/>
              <a:t>If alignment won't work, try floating the element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/>
              <a:t>If floating won't work, try positioning the element</a:t>
            </a:r>
          </a:p>
          <a:p>
            <a:pPr marL="835025" lvl="1" indent="-514350"/>
            <a:r>
              <a:rPr lang="en-US" dirty="0"/>
              <a:t>absolute/fixed positioning are a last resort and should not be overused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about inline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Size properties 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width, height, min-width</a:t>
            </a:r>
            <a:r>
              <a:rPr lang="en-US" sz="3200" dirty="0"/>
              <a:t>, etc.) are ignored for inline boxes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margin-top</a:t>
            </a:r>
            <a:r>
              <a:rPr lang="en-US" sz="3200" dirty="0"/>
              <a:t> and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margin-bottom </a:t>
            </a:r>
            <a:r>
              <a:rPr lang="en-US" sz="3200" dirty="0"/>
              <a:t>are ignored, </a:t>
            </a:r>
          </a:p>
          <a:p>
            <a:r>
              <a:rPr lang="en-US" sz="3200" dirty="0"/>
              <a:t>but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sz="3200" dirty="0"/>
              <a:t> and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margin-right</a:t>
            </a:r>
            <a:r>
              <a:rPr lang="en-US" sz="3200" dirty="0"/>
              <a:t> are not ignored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about inline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the containing block box's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text-align</a:t>
            </a:r>
            <a:r>
              <a:rPr lang="en-US" sz="3200" dirty="0"/>
              <a:t> property controls horizontal position of inline boxes within it</a:t>
            </a:r>
          </a:p>
          <a:p>
            <a:pPr lvl="1"/>
            <a:r>
              <a:rPr lang="en-US" sz="2800" dirty="0"/>
              <a:t>text-align does not align block boxes within the page</a:t>
            </a:r>
          </a:p>
          <a:p>
            <a:r>
              <a:rPr lang="en-US" sz="3200" dirty="0"/>
              <a:t>each inline box's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sz="3200" dirty="0"/>
              <a:t> property aligns it vertically within its block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81728" cy="990600"/>
          </a:xfrm>
        </p:spPr>
        <p:txBody>
          <a:bodyPr>
            <a:noAutofit/>
          </a:bodyPr>
          <a:lstStyle/>
          <a:p>
            <a:r>
              <a:rPr lang="en-US" sz="4200" dirty="0"/>
              <a:t>The CSS </a:t>
            </a:r>
            <a:r>
              <a:rPr lang="en-US" sz="42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4200" dirty="0"/>
              <a:t> property (reference)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img.headericon</a:t>
            </a:r>
            <a:r>
              <a:rPr lang="en-US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float: right; width: 130px;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								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791200"/>
            <a:ext cx="8153400" cy="1524000"/>
          </a:xfrm>
        </p:spPr>
        <p:txBody>
          <a:bodyPr/>
          <a:lstStyle/>
          <a:p>
            <a:r>
              <a:rPr lang="en-US" sz="2400"/>
              <a:t>removed from normal document flow; underlying text wraps around as necessary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88" y="2743200"/>
            <a:ext cx="8153400" cy="18774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Ghostbusters is a 1984 American science fiction comedy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film written by co-stars Dan Aykroyd and Harold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Ramis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about three eccentric New York City parapsychologists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turned ghost capturers.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    	                   </a:t>
            </a: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43200"/>
            <a:ext cx="2019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02177"/>
              </p:ext>
            </p:extLst>
          </p:nvPr>
        </p:nvGraphicFramePr>
        <p:xfrm>
          <a:off x="612775" y="4709160"/>
          <a:ext cx="8153400" cy="10058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float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side to hover on; can be left, right, or none (default)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vertical-align property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25588595"/>
              </p:ext>
            </p:extLst>
          </p:nvPr>
        </p:nvGraphicFramePr>
        <p:xfrm>
          <a:off x="609600" y="1676400"/>
          <a:ext cx="8153400" cy="1706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vertical-align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where an inline element should be aligned vertically, with respect to other content on the same line within its block element's box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2648" y="37338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2800" dirty="0"/>
              <a:t>can be top, middle, bottom, baseline (default), sub,</a:t>
            </a:r>
            <a:br>
              <a:rPr lang="en-US" sz="2800" dirty="0"/>
            </a:br>
            <a:r>
              <a:rPr lang="en-US" sz="2800" dirty="0"/>
              <a:t>super, text-top, text-bottom, or a length value or %</a:t>
            </a:r>
          </a:p>
          <a:p>
            <a:pPr lvl="1">
              <a:buBlip>
                <a:blip r:embed="rId3"/>
              </a:buBlip>
            </a:pPr>
            <a:r>
              <a:rPr lang="en-US" sz="2500" dirty="0"/>
              <a:t>baseline means aligned with bottom of non-hanging letters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14084"/>
            <a:ext cx="1600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4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/>
              <a:t>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&lt;p style="background-color: yellow;"&gt;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&lt;span style="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vertical-align: top; </a:t>
            </a:r>
            <a:r>
              <a:rPr lang="en-US">
                <a:latin typeface="Courier New" pitchFamily="49" charset="0"/>
                <a:cs typeface="Courier New" pitchFamily="49" charset="0"/>
              </a:rPr>
              <a:t>border: 1px solid red;"&gt;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Don't be sad! Turn that frown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>
                <a:latin typeface="Courier New" pitchFamily="49" charset="0"/>
                <a:cs typeface="Courier New" pitchFamily="49" charset="0"/>
              </a:rPr>
              <a:t>="images/sad.jpg" alt="sad" /&gt; upside down!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>
                <a:latin typeface="Courier New" pitchFamily="49" charset="0"/>
                <a:cs typeface="Courier New" pitchFamily="49" charset="0"/>
              </a:rPr>
              <a:t> style="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vertical-align: bottom</a:t>
            </a:r>
            <a:r>
              <a:rPr lang="en-US"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>
                <a:latin typeface="Courier New" pitchFamily="49" charset="0"/>
                <a:cs typeface="Courier New" pitchFamily="49" charset="0"/>
              </a:rPr>
              <a:t>="images/smiley.jpg" alt="smile" /&gt;	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Smiling burns calories, you know. 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>
                <a:latin typeface="Courier New" pitchFamily="49" charset="0"/>
                <a:cs typeface="Courier New" pitchFamily="49" charset="0"/>
              </a:rPr>
              <a:t> style="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vertical-align: middle</a:t>
            </a:r>
            <a:r>
              <a:rPr lang="en-US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>
                <a:latin typeface="Courier New" pitchFamily="49" charset="0"/>
                <a:cs typeface="Courier New" pitchFamily="49" charset="0"/>
              </a:rPr>
              <a:t>="images/puppy.jpg" alt="puppy" /&gt; Anyway, look at this cute puppy; isn't he adorable! So cheer up, and have a nice day. The End. 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&lt;/span&gt;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&lt;/p&gt;	                           		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45307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531351" cy="990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dirty="0"/>
              <a:t> example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95400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8450"/>
            <a:ext cx="9143999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771650"/>
            <a:ext cx="13144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97233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bug: space under image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&lt;p style="background-color: red; padding: 0px; margin: 0px"&gt;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>
                <a:latin typeface="Courier New" pitchFamily="49" charset="0"/>
                <a:cs typeface="Courier New" pitchFamily="49" charset="0"/>
              </a:rPr>
              <a:t>="images/smiley.png" alt="smile" /&gt;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&lt;/p&gt;	                           		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2648" y="46482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red space under the image, despite padding and margin of 0</a:t>
            </a:r>
          </a:p>
          <a:p>
            <a:r>
              <a:rPr lang="en-US" sz="2400"/>
              <a:t>this is because the image is vertically aligned to the baseline of the paragraph (not the same as the bottom)</a:t>
            </a:r>
          </a:p>
          <a:p>
            <a:r>
              <a:rPr lang="en-US" sz="2400"/>
              <a:t>setting vertical-align to bottom fixes the problem (so does setting line-height to 0px)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905125"/>
            <a:ext cx="66008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/>
              <a:t>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display: inline</a:t>
            </a:r>
            <a:r>
              <a:rPr lang="en-US">
                <a:latin typeface="Courier New" pitchFamily="49" charset="0"/>
                <a:cs typeface="Courier New" pitchFamily="49" charset="0"/>
              </a:rPr>
              <a:t>; background-color: yellow; }	                           		       					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2648" y="5029200"/>
            <a:ext cx="815340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values: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none, inline, block, run-in, compact</a:t>
            </a:r>
            <a:r>
              <a:rPr lang="en-US" sz="2400" dirty="0"/>
              <a:t>, ...</a:t>
            </a:r>
          </a:p>
          <a:p>
            <a:r>
              <a:rPr lang="en-US" sz="2400" dirty="0"/>
              <a:t>use sparingly, because it can radically alter the page layout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438400"/>
            <a:ext cx="815340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    					      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5354901" cy="4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57348"/>
              </p:ext>
            </p:extLst>
          </p:nvPr>
        </p:nvGraphicFramePr>
        <p:xfrm>
          <a:off x="612775" y="3596640"/>
          <a:ext cx="8153400" cy="1280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display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sets the type of CSS box model an element is displayed with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98752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/>
              <a:t> property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>
                <a:latin typeface="Courier New" pitchFamily="49" charset="0"/>
                <a:cs typeface="Courier New" pitchFamily="49" charset="0"/>
              </a:rPr>
              <a:t>p.secret</a:t>
            </a:r>
            <a:r>
              <a:rPr lang="en-US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	visibility: hidden;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	                           		 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810000"/>
            <a:ext cx="8305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2800" dirty="0"/>
              <a:t>hidden elements will still take up space onscreen, but will not be shown</a:t>
            </a:r>
          </a:p>
          <a:p>
            <a:pPr lvl="1">
              <a:buBlip>
                <a:blip r:embed="rId3"/>
              </a:buBlip>
            </a:pPr>
            <a:r>
              <a:rPr lang="en-US" sz="2400" dirty="0"/>
              <a:t>to make it not take up any space, set display to none instead</a:t>
            </a:r>
          </a:p>
          <a:p>
            <a:pPr>
              <a:buBlip>
                <a:blip r:embed="rId3"/>
              </a:buBlip>
            </a:pPr>
            <a:r>
              <a:rPr lang="en-US" sz="2800" dirty="0"/>
              <a:t>can be used to show/hide dynamic HTML content on the page in response to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819400"/>
            <a:ext cx="8153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487645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display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3094672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#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topmenu</a:t>
            </a:r>
            <a:r>
              <a:rPr lang="en-US">
                <a:latin typeface="Courier New" pitchFamily="49" charset="0"/>
                <a:cs typeface="Courier New" pitchFamily="49" charset="0"/>
              </a:rPr>
              <a:t> li 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display: inline;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border: 2px solid gray;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margin-right: 1em;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	                           		 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2648" y="5334000"/>
            <a:ext cx="815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Blip>
                <a:blip r:embed="rId3"/>
              </a:buBlip>
            </a:pPr>
            <a:r>
              <a:rPr lang="en-US" sz="2400" dirty="0"/>
              <a:t>lists and other block elements can be displayed inline</a:t>
            </a:r>
          </a:p>
          <a:p>
            <a:pPr>
              <a:buSzPct val="75000"/>
              <a:buBlip>
                <a:blip r:embed="rId3"/>
              </a:buBlip>
            </a:pPr>
            <a:r>
              <a:rPr lang="en-US" sz="2400" dirty="0"/>
              <a:t>flow left-to-right on same line</a:t>
            </a:r>
          </a:p>
          <a:p>
            <a:pPr>
              <a:buSzPct val="75000"/>
              <a:buBlip>
                <a:blip r:embed="rId3"/>
              </a:buBlip>
            </a:pPr>
            <a:r>
              <a:rPr lang="en-US" sz="2400" dirty="0"/>
              <a:t>width is determined by content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4639270"/>
            <a:ext cx="8153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5240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>
                <a:latin typeface="Courier New" pitchFamily="49" charset="0"/>
                <a:cs typeface="Courier New" pitchFamily="49" charset="0"/>
              </a:rPr>
              <a:t>&lt;ul id="topmenu"&gt;</a:t>
            </a:r>
          </a:p>
          <a:p>
            <a:r>
              <a:rPr lang="it-IT">
                <a:latin typeface="Courier New" pitchFamily="49" charset="0"/>
                <a:cs typeface="Courier New" pitchFamily="49" charset="0"/>
              </a:rPr>
              <a:t>	&lt;li&gt;Item 1&lt;/li&gt;</a:t>
            </a:r>
          </a:p>
          <a:p>
            <a:r>
              <a:rPr lang="it-IT">
                <a:latin typeface="Courier New" pitchFamily="49" charset="0"/>
                <a:cs typeface="Courier New" pitchFamily="49" charset="0"/>
              </a:rPr>
              <a:t>	&lt;li&gt;Item 2&lt;/li&gt;</a:t>
            </a:r>
          </a:p>
          <a:p>
            <a:r>
              <a:rPr lang="it-IT">
                <a:latin typeface="Courier New" pitchFamily="49" charset="0"/>
                <a:cs typeface="Courier New" pitchFamily="49" charset="0"/>
              </a:rPr>
              <a:t>	&lt;li&gt;Item 3&lt;/li&gt;</a:t>
            </a:r>
          </a:p>
          <a:p>
            <a:r>
              <a:rPr lang="it-IT">
                <a:latin typeface="Courier New" pitchFamily="49" charset="0"/>
                <a:cs typeface="Courier New" pitchFamily="49" charset="0"/>
              </a:rPr>
              <a:t>&lt;/ul&gt;</a:t>
            </a:r>
            <a:r>
              <a:rPr lang="en-US">
                <a:latin typeface="Courier New" pitchFamily="49" charset="0"/>
                <a:cs typeface="Courier New" pitchFamily="49" charset="0"/>
              </a:rPr>
              <a:t>	                           		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705350"/>
            <a:ext cx="272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2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elements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3"/>
          <a:stretch/>
        </p:blipFill>
        <p:spPr bwMode="auto">
          <a:xfrm>
            <a:off x="1343025" y="1590675"/>
            <a:ext cx="64579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9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</a:t>
            </a:r>
            <a:r>
              <a:rPr lang="en-US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/>
              <a:t> bug: missing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76800"/>
            <a:ext cx="8153400" cy="1524000"/>
          </a:xfrm>
        </p:spPr>
        <p:txBody>
          <a:bodyPr/>
          <a:lstStyle/>
          <a:p>
            <a:r>
              <a:rPr lang="en-US" dirty="0"/>
              <a:t>often floating block elements must have a width property value</a:t>
            </a:r>
          </a:p>
          <a:p>
            <a:r>
              <a:rPr lang="en-US" dirty="0">
                <a:hlinkClick r:id="rId3"/>
              </a:rPr>
              <a:t>Let’s try “floating”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52600"/>
            <a:ext cx="914400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5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/>
              <a:t>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019800"/>
            <a:ext cx="5421313" cy="365125"/>
          </a:xfrm>
        </p:spPr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p { background-color: fuchsia; }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clear: right; </a:t>
            </a:r>
            <a:r>
              <a:rPr lang="en-US">
                <a:latin typeface="Courier New" pitchFamily="49" charset="0"/>
                <a:cs typeface="Courier New" pitchFamily="49" charset="0"/>
              </a:rPr>
              <a:t>background-color: yellow; }								 		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2514600"/>
            <a:ext cx="8153400" cy="3816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2514600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9600" y="53340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 Mario Fan Site!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1" y="2514600"/>
            <a:ext cx="6334124" cy="1524000"/>
          </a:xfrm>
          <a:prstGeom prst="rect">
            <a:avLst/>
          </a:prstGeom>
          <a:solidFill>
            <a:srgbClr val="CF0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Mario is a fictional character in his video game series. Serving as Nintendo's mascot and the main protagonist of the series, Mario has appeared in over 200 video games since his creation.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/>
              <a:t> property (cont.)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8596008"/>
              </p:ext>
            </p:extLst>
          </p:nvPr>
        </p:nvGraphicFramePr>
        <p:xfrm>
          <a:off x="612775" y="1828800"/>
          <a:ext cx="8153400" cy="2011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clear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disallows floating elements from overlapping this element; </a:t>
                      </a:r>
                      <a:br>
                        <a:rPr lang="en-US" sz="2400"/>
                      </a:br>
                      <a:r>
                        <a:rPr lang="en-US" sz="2400"/>
                        <a:t>can be left, right, or none (default)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CD2C8-AA49-D040-B116-6190505FC461}"/>
              </a:ext>
            </a:extLst>
          </p:cNvPr>
          <p:cNvSpPr txBox="1"/>
          <p:nvPr/>
        </p:nvSpPr>
        <p:spPr>
          <a:xfrm>
            <a:off x="609600" y="4102120"/>
            <a:ext cx="308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800">
                <a:hlinkClick r:id="rId3"/>
              </a:rPr>
              <a:t>Let’s try “clear”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678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Clear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9127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>
                <a:latin typeface="Courier New" pitchFamily="49" charset="0"/>
                <a:cs typeface="Courier New" pitchFamily="49" charset="0"/>
              </a:rPr>
              <a:t>div#sidebar</a:t>
            </a:r>
            <a:r>
              <a:rPr lang="en-US">
                <a:latin typeface="Courier New" pitchFamily="49" charset="0"/>
                <a:cs typeface="Courier New" pitchFamily="49" charset="0"/>
              </a:rPr>
              <a:t> { float: right; }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clear: right; </a:t>
            </a:r>
            <a:r>
              <a:rPr lang="en-US">
                <a:latin typeface="Courier New" pitchFamily="49" charset="0"/>
                <a:cs typeface="Courier New" pitchFamily="49" charset="0"/>
              </a:rPr>
              <a:t>}						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237601"/>
            <a:ext cx="5748337" cy="462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64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error: container too short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>
                <a:latin typeface="Courier New" pitchFamily="49" charset="0"/>
                <a:cs typeface="Courier New" pitchFamily="49" charset="0"/>
              </a:rPr>
              <a:t>="images/mario.png" alt=“super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mario</a:t>
            </a:r>
            <a:r>
              <a:rPr lang="en-US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Mario is a fictional character in his video game series.</a:t>
            </a:r>
            <a:r>
              <a:rPr lang="en-US">
                <a:latin typeface="Courier New" pitchFamily="49" charset="0"/>
                <a:cs typeface="Courier New" pitchFamily="49" charset="0"/>
              </a:rPr>
              <a:t>....&lt;/p&gt;		                          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3505200"/>
            <a:ext cx="8153400" cy="3262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1" y="3505200"/>
            <a:ext cx="6334124" cy="1524000"/>
          </a:xfrm>
          <a:prstGeom prst="rect">
            <a:avLst/>
          </a:prstGeom>
          <a:noFill/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686800" y="3543300"/>
            <a:ext cx="0" cy="14097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58000" y="3505200"/>
            <a:ext cx="1819275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26670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p { border: 2px dashed black; }</a:t>
            </a:r>
          </a:p>
          <a:p>
            <a:r>
              <a:rPr lang="en-US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>
                <a:latin typeface="Courier New" pitchFamily="49" charset="0"/>
                <a:cs typeface="Courier New" pitchFamily="49" charset="0"/>
              </a:rPr>
              <a:t> { float: right; }					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/>
              <a:t>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188" y="2286000"/>
            <a:ext cx="8153400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</a:t>
            </a:r>
          </a:p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38400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686800" y="2324100"/>
            <a:ext cx="0" cy="30099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87188" y="2362200"/>
            <a:ext cx="8090088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p { border: 2px dashed black;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overflow: hidden; </a:t>
            </a:r>
            <a:r>
              <a:rPr lang="en-US">
                <a:latin typeface="Courier New" pitchFamily="49" charset="0"/>
                <a:cs typeface="Courier New" pitchFamily="49" charset="0"/>
              </a:rPr>
              <a:t>}					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09600" y="5334000"/>
            <a:ext cx="8090088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2438400"/>
            <a:ext cx="0" cy="30099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77767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1867</Words>
  <Application>Microsoft Macintosh PowerPoint</Application>
  <PresentationFormat>On-screen Show (4:3)</PresentationFormat>
  <Paragraphs>296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Consolas</vt:lpstr>
      <vt:lpstr>Courier New</vt:lpstr>
      <vt:lpstr>Times New Roman</vt:lpstr>
      <vt:lpstr>Tw Cen MT</vt:lpstr>
      <vt:lpstr>Wingdings</vt:lpstr>
      <vt:lpstr>Wingdings 2</vt:lpstr>
      <vt:lpstr>Theme2</vt:lpstr>
      <vt:lpstr>Floating Elements</vt:lpstr>
      <vt:lpstr>The CSS float property (reference)</vt:lpstr>
      <vt:lpstr>Floating elements diagram</vt:lpstr>
      <vt:lpstr>Common float bug: missing width</vt:lpstr>
      <vt:lpstr>The clear property</vt:lpstr>
      <vt:lpstr>The clear property (cont.)</vt:lpstr>
      <vt:lpstr>Clear diagram</vt:lpstr>
      <vt:lpstr>Common error: container too short</vt:lpstr>
      <vt:lpstr>The overflow property</vt:lpstr>
      <vt:lpstr>The overflow property (cont.)</vt:lpstr>
      <vt:lpstr>Multi-column layouts</vt:lpstr>
      <vt:lpstr>Sizing and Positioning</vt:lpstr>
      <vt:lpstr>The position property (examples)</vt:lpstr>
      <vt:lpstr>Absolute positioning</vt:lpstr>
      <vt:lpstr>Relative positioning</vt:lpstr>
      <vt:lpstr>Fixed positioning</vt:lpstr>
      <vt:lpstr>Alignment vs. float vs. position</vt:lpstr>
      <vt:lpstr>Details about inline boxes</vt:lpstr>
      <vt:lpstr>Details about inline boxes</vt:lpstr>
      <vt:lpstr>The vertical-align property</vt:lpstr>
      <vt:lpstr>vertical-align example</vt:lpstr>
      <vt:lpstr>vertical-align example (cont.)</vt:lpstr>
      <vt:lpstr>Common bug: space under image</vt:lpstr>
      <vt:lpstr>The display property</vt:lpstr>
      <vt:lpstr>The display property (cont.)</vt:lpstr>
      <vt:lpstr>The display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Elements</dc:title>
  <dc:creator>Perry Lund</dc:creator>
  <cp:lastModifiedBy>Perry Lund</cp:lastModifiedBy>
  <cp:revision>13</cp:revision>
  <dcterms:created xsi:type="dcterms:W3CDTF">2020-12-31T23:14:08Z</dcterms:created>
  <dcterms:modified xsi:type="dcterms:W3CDTF">2021-01-28T13:45:25Z</dcterms:modified>
</cp:coreProperties>
</file>