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68" r:id="rId6"/>
    <p:sldId id="278" r:id="rId7"/>
    <p:sldId id="269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1" autoAdjust="0"/>
    <p:restoredTop sz="94694"/>
  </p:normalViewPr>
  <p:slideViewPr>
    <p:cSldViewPr>
      <p:cViewPr>
        <p:scale>
          <a:sx n="110" d="100"/>
          <a:sy n="110" d="100"/>
        </p:scale>
        <p:origin x="296" y="3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4/19/21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tepbook.com/supplements-2ed/slides/lecture14-joins.s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9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0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8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7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38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6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68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27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3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3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5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05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14: Multi-table SQL Queries (Joins)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955636" cy="200025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Multi-table SQL Queries (Joins)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Reading: 13.3 – 13.5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columns in a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41409" y="1505352"/>
            <a:ext cx="103605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name, </a:t>
            </a:r>
            <a:r>
              <a:rPr lang="en-US" sz="2800" dirty="0" err="1">
                <a:latin typeface="Courier" pitchFamily="2" charset="0"/>
              </a:rPr>
              <a:t>course_id</a:t>
            </a:r>
            <a:r>
              <a:rPr lang="en-US" sz="2800" dirty="0">
                <a:latin typeface="Courier" pitchFamily="2" charset="0"/>
              </a:rPr>
              <a:t>, grade</a:t>
            </a:r>
          </a:p>
          <a:p>
            <a:r>
              <a:rPr lang="en-US" sz="2800" dirty="0">
                <a:latin typeface="Courier" pitchFamily="2" charset="0"/>
              </a:rPr>
              <a:t>FROM students</a:t>
            </a:r>
          </a:p>
          <a:p>
            <a:r>
              <a:rPr lang="en-US" sz="2800" dirty="0">
                <a:latin typeface="Courier" pitchFamily="2" charset="0"/>
              </a:rPr>
              <a:t>JOIN grades ON id = </a:t>
            </a:r>
            <a:r>
              <a:rPr lang="en-US" sz="2800" dirty="0" err="1">
                <a:latin typeface="Courier" pitchFamily="2" charset="0"/>
              </a:rPr>
              <a:t>student_id</a:t>
            </a:r>
            <a:r>
              <a:rPr lang="en-US" sz="2800" dirty="0">
                <a:latin typeface="Courier" pitchFamily="2" charset="0"/>
              </a:rPr>
              <a:t>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6EEAD1-3688-4D42-8AC3-76506E61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49367"/>
              </p:ext>
            </p:extLst>
          </p:nvPr>
        </p:nvGraphicFramePr>
        <p:xfrm>
          <a:off x="1370012" y="3124200"/>
          <a:ext cx="6172200" cy="3200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188494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7973722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750566903"/>
                    </a:ext>
                  </a:extLst>
                </a:gridCol>
              </a:tblGrid>
              <a:tr h="344147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course_id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48316"/>
                  </a:ext>
                </a:extLst>
              </a:tr>
              <a:tr h="344147">
                <a:tc>
                  <a:txBody>
                    <a:bodyPr/>
                    <a:lstStyle/>
                    <a:p>
                      <a:r>
                        <a:rPr lang="en-US" sz="2400"/>
                        <a:t>Bart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35650"/>
                  </a:ext>
                </a:extLst>
              </a:tr>
              <a:tr h="344147">
                <a:tc>
                  <a:txBody>
                    <a:bodyPr/>
                    <a:lstStyle/>
                    <a:p>
                      <a:r>
                        <a:rPr lang="en-US" sz="2400"/>
                        <a:t>Bart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27465"/>
                  </a:ext>
                </a:extLst>
              </a:tr>
              <a:tr h="344147">
                <a:tc>
                  <a:txBody>
                    <a:bodyPr/>
                    <a:lstStyle/>
                    <a:p>
                      <a:r>
                        <a:rPr lang="en-US" sz="2400"/>
                        <a:t>Ralph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2367"/>
                  </a:ext>
                </a:extLst>
              </a:tr>
              <a:tr h="344147">
                <a:tc>
                  <a:txBody>
                    <a:bodyPr/>
                    <a:lstStyle/>
                    <a:p>
                      <a:r>
                        <a:rPr lang="en-US" sz="2400"/>
                        <a:t>Milhouse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96708"/>
                  </a:ext>
                </a:extLst>
              </a:tr>
              <a:tr h="344147">
                <a:tc>
                  <a:txBody>
                    <a:bodyPr/>
                    <a:lstStyle/>
                    <a:p>
                      <a:r>
                        <a:rPr lang="en-US" sz="2400"/>
                        <a:t>Lisa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324097"/>
                  </a:ext>
                </a:extLst>
              </a:tr>
              <a:tr h="344147">
                <a:tc>
                  <a:txBody>
                    <a:bodyPr/>
                    <a:lstStyle/>
                    <a:p>
                      <a:r>
                        <a:rPr lang="en-US" sz="2400"/>
                        <a:t>Lisa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63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63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join (JOIN with WHERE)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41409" y="1505352"/>
            <a:ext cx="10360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name, </a:t>
            </a:r>
            <a:r>
              <a:rPr lang="en-US" sz="2800" dirty="0" err="1">
                <a:latin typeface="Courier" pitchFamily="2" charset="0"/>
              </a:rPr>
              <a:t>course_id</a:t>
            </a:r>
            <a:r>
              <a:rPr lang="en-US" sz="2800" dirty="0">
                <a:latin typeface="Courier" pitchFamily="2" charset="0"/>
              </a:rPr>
              <a:t>, grade</a:t>
            </a:r>
          </a:p>
          <a:p>
            <a:r>
              <a:rPr lang="en-US" sz="2800" dirty="0">
                <a:latin typeface="Courier" pitchFamily="2" charset="0"/>
              </a:rPr>
              <a:t>FROM students</a:t>
            </a:r>
          </a:p>
          <a:p>
            <a:r>
              <a:rPr lang="en-US" sz="2800" dirty="0">
                <a:latin typeface="Courier" pitchFamily="2" charset="0"/>
              </a:rPr>
              <a:t>JOIN grades ON id = </a:t>
            </a:r>
            <a:r>
              <a:rPr lang="en-US" sz="2800" dirty="0" err="1">
                <a:latin typeface="Courier" pitchFamily="2" charset="0"/>
              </a:rPr>
              <a:t>student_id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name = 'Bart';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5F604E-D946-4341-954E-B987455A7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86029"/>
              </p:ext>
            </p:extLst>
          </p:nvPr>
        </p:nvGraphicFramePr>
        <p:xfrm>
          <a:off x="1293812" y="3657600"/>
          <a:ext cx="6704013" cy="1400970"/>
        </p:xfrm>
        <a:graphic>
          <a:graphicData uri="http://schemas.openxmlformats.org/drawingml/2006/table">
            <a:tbl>
              <a:tblPr/>
              <a:tblGrid>
                <a:gridCol w="2234671">
                  <a:extLst>
                    <a:ext uri="{9D8B030D-6E8A-4147-A177-3AD203B41FA5}">
                      <a16:colId xmlns:a16="http://schemas.microsoft.com/office/drawing/2014/main" val="1304448831"/>
                    </a:ext>
                  </a:extLst>
                </a:gridCol>
                <a:gridCol w="2234671">
                  <a:extLst>
                    <a:ext uri="{9D8B030D-6E8A-4147-A177-3AD203B41FA5}">
                      <a16:colId xmlns:a16="http://schemas.microsoft.com/office/drawing/2014/main" val="2533495738"/>
                    </a:ext>
                  </a:extLst>
                </a:gridCol>
                <a:gridCol w="2234671">
                  <a:extLst>
                    <a:ext uri="{9D8B030D-6E8A-4147-A177-3AD203B41FA5}">
                      <a16:colId xmlns:a16="http://schemas.microsoft.com/office/drawing/2014/main" val="274479281"/>
                    </a:ext>
                  </a:extLst>
                </a:gridCol>
              </a:tblGrid>
              <a:tr h="466990">
                <a:tc>
                  <a:txBody>
                    <a:bodyPr/>
                    <a:lstStyle/>
                    <a:p>
                      <a:r>
                        <a:rPr lang="en-US" sz="2400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course_id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006645"/>
                  </a:ext>
                </a:extLst>
              </a:tr>
              <a:tr h="466990">
                <a:tc>
                  <a:txBody>
                    <a:bodyPr/>
                    <a:lstStyle/>
                    <a:p>
                      <a:r>
                        <a:rPr lang="en-US" sz="2400"/>
                        <a:t>Bart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605483"/>
                  </a:ext>
                </a:extLst>
              </a:tr>
              <a:tr h="466990">
                <a:tc>
                  <a:txBody>
                    <a:bodyPr/>
                    <a:lstStyle/>
                    <a:p>
                      <a:r>
                        <a:rPr lang="en-US" sz="2400"/>
                        <a:t>Bart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519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2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join (JOIN with WHERE)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41409" y="1505352"/>
            <a:ext cx="10360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name, </a:t>
            </a:r>
            <a:r>
              <a:rPr lang="en-US" sz="2800" dirty="0" err="1">
                <a:latin typeface="Courier" pitchFamily="2" charset="0"/>
              </a:rPr>
              <a:t>course_id</a:t>
            </a:r>
            <a:r>
              <a:rPr lang="en-US" sz="2800" dirty="0">
                <a:latin typeface="Courier" pitchFamily="2" charset="0"/>
              </a:rPr>
              <a:t>, grade</a:t>
            </a:r>
          </a:p>
          <a:p>
            <a:r>
              <a:rPr lang="en-US" sz="2800" dirty="0">
                <a:latin typeface="Courier" pitchFamily="2" charset="0"/>
              </a:rPr>
              <a:t>FROM students</a:t>
            </a:r>
          </a:p>
          <a:p>
            <a:r>
              <a:rPr lang="en-US" sz="2800" dirty="0">
                <a:latin typeface="Courier" pitchFamily="2" charset="0"/>
              </a:rPr>
              <a:t>JOIN grades ON id = </a:t>
            </a:r>
            <a:r>
              <a:rPr lang="en-US" sz="2800" dirty="0" err="1">
                <a:latin typeface="Courier" pitchFamily="2" charset="0"/>
              </a:rPr>
              <a:t>student_id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name = 'Bart';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3E8D0-0989-F54C-9661-79FD90E204CE}"/>
              </a:ext>
            </a:extLst>
          </p:cNvPr>
          <p:cNvSpPr/>
          <p:nvPr/>
        </p:nvSpPr>
        <p:spPr>
          <a:xfrm>
            <a:off x="1446212" y="3517612"/>
            <a:ext cx="100207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FROM / JOIN glue the proper tables together, and WHERE filters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What goes in the ON clause, and what goes in WHERE?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ON directly links columns of the joined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WHERE sets additional constraints such as particular values (123, 'Bart')</a:t>
            </a:r>
          </a:p>
        </p:txBody>
      </p:sp>
    </p:spTree>
    <p:extLst>
      <p:ext uri="{BB962C8B-B14F-4D97-AF65-F5344CB8AC3E}">
        <p14:creationId xmlns:p14="http://schemas.microsoft.com/office/powerpoint/2010/main" val="252085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wrong with this?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18883" y="1659285"/>
            <a:ext cx="103605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name, id, </a:t>
            </a:r>
            <a:r>
              <a:rPr lang="en-US" sz="2800" dirty="0" err="1">
                <a:latin typeface="Courier" pitchFamily="2" charset="0"/>
              </a:rPr>
              <a:t>course_id</a:t>
            </a:r>
            <a:r>
              <a:rPr lang="en-US" sz="2800" dirty="0">
                <a:latin typeface="Courier" pitchFamily="2" charset="0"/>
              </a:rPr>
              <a:t>, grade</a:t>
            </a:r>
          </a:p>
          <a:p>
            <a:r>
              <a:rPr lang="en-US" sz="2800" dirty="0">
                <a:latin typeface="Courier" pitchFamily="2" charset="0"/>
              </a:rPr>
              <a:t>FROM students</a:t>
            </a:r>
          </a:p>
          <a:p>
            <a:r>
              <a:rPr lang="en-US" sz="2800" dirty="0">
                <a:latin typeface="Courier" pitchFamily="2" charset="0"/>
              </a:rPr>
              <a:t>JOIN grades ON id = 123</a:t>
            </a:r>
          </a:p>
          <a:p>
            <a:r>
              <a:rPr lang="en-US" sz="2800" dirty="0">
                <a:latin typeface="Courier" pitchFamily="2" charset="0"/>
              </a:rPr>
              <a:t>WHERE id = </a:t>
            </a:r>
            <a:r>
              <a:rPr lang="en-US" sz="2800" dirty="0" err="1">
                <a:latin typeface="Courier" pitchFamily="2" charset="0"/>
              </a:rPr>
              <a:t>student_id</a:t>
            </a:r>
            <a:r>
              <a:rPr lang="en-US" sz="2800" dirty="0">
                <a:latin typeface="Courier" pitchFamily="2" charset="0"/>
              </a:rPr>
              <a:t>;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u="sng" dirty="0">
                <a:latin typeface="Courier" pitchFamily="2" charset="0"/>
              </a:rPr>
              <a:t>name	id	</a:t>
            </a:r>
            <a:r>
              <a:rPr lang="en-US" sz="2800" u="sng" dirty="0" err="1">
                <a:latin typeface="Courier" pitchFamily="2" charset="0"/>
              </a:rPr>
              <a:t>course_id</a:t>
            </a:r>
            <a:r>
              <a:rPr lang="en-US" sz="2800" u="sng" dirty="0">
                <a:latin typeface="Courier" pitchFamily="2" charset="0"/>
              </a:rPr>
              <a:t>	grade</a:t>
            </a:r>
          </a:p>
          <a:p>
            <a:r>
              <a:rPr lang="en-US" sz="2800" dirty="0">
                <a:latin typeface="Courier" pitchFamily="2" charset="0"/>
              </a:rPr>
              <a:t>Bart	123	10001		B-</a:t>
            </a:r>
          </a:p>
          <a:p>
            <a:r>
              <a:rPr lang="en-US" sz="2800" dirty="0">
                <a:latin typeface="Courier" pitchFamily="2" charset="0"/>
              </a:rPr>
              <a:t>Bart	123	10002		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314A2-35CA-AE40-AE27-493F0AE67DA2}"/>
              </a:ext>
            </a:extLst>
          </p:cNvPr>
          <p:cNvSpPr/>
          <p:nvPr/>
        </p:nvSpPr>
        <p:spPr>
          <a:xfrm>
            <a:off x="1218883" y="5383034"/>
            <a:ext cx="967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The above query produces the same rows as the previous one, but it is poor style. Why?</a:t>
            </a:r>
          </a:p>
        </p:txBody>
      </p:sp>
    </p:spTree>
    <p:extLst>
      <p:ext uri="{BB962C8B-B14F-4D97-AF65-F5344CB8AC3E}">
        <p14:creationId xmlns:p14="http://schemas.microsoft.com/office/powerpoint/2010/main" val="273934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What's wrong with this?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18883" y="1659285"/>
            <a:ext cx="10360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name, id, </a:t>
            </a:r>
            <a:r>
              <a:rPr lang="en-US" sz="2800" dirty="0" err="1">
                <a:latin typeface="Courier" pitchFamily="2" charset="0"/>
              </a:rPr>
              <a:t>course_id</a:t>
            </a:r>
            <a:r>
              <a:rPr lang="en-US" sz="2800" dirty="0">
                <a:latin typeface="Courier" pitchFamily="2" charset="0"/>
              </a:rPr>
              <a:t>, grade</a:t>
            </a:r>
          </a:p>
          <a:p>
            <a:r>
              <a:rPr lang="en-US" sz="2800" dirty="0">
                <a:latin typeface="Courier" pitchFamily="2" charset="0"/>
              </a:rPr>
              <a:t>FROM students</a:t>
            </a:r>
          </a:p>
          <a:p>
            <a:r>
              <a:rPr lang="en-US" sz="2800" dirty="0">
                <a:latin typeface="Courier" pitchFamily="2" charset="0"/>
              </a:rPr>
              <a:t>JOIN grades ON id = 123</a:t>
            </a:r>
          </a:p>
          <a:p>
            <a:r>
              <a:rPr lang="en-US" sz="2800" dirty="0">
                <a:latin typeface="Courier" pitchFamily="2" charset="0"/>
              </a:rPr>
              <a:t>WHERE id = </a:t>
            </a:r>
            <a:r>
              <a:rPr lang="en-US" sz="2800" dirty="0" err="1">
                <a:latin typeface="Courier" pitchFamily="2" charset="0"/>
              </a:rPr>
              <a:t>student_id</a:t>
            </a:r>
            <a:r>
              <a:rPr lang="en-US" sz="2800" dirty="0">
                <a:latin typeface="Courier" pitchFamily="2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314A2-35CA-AE40-AE27-493F0AE67DA2}"/>
              </a:ext>
            </a:extLst>
          </p:cNvPr>
          <p:cNvSpPr/>
          <p:nvPr/>
        </p:nvSpPr>
        <p:spPr>
          <a:xfrm>
            <a:off x="811376" y="3810000"/>
            <a:ext cx="113028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The JOIN ON clause is poorly chosen. It doesn't really say what connects a grades record to a students record.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They are related when they are for a student with the same id.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Filtering out by a specific ID or name should be done in the WHERE clause, not JOIN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70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names to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18883" y="1659285"/>
            <a:ext cx="10360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</a:t>
            </a:r>
            <a:r>
              <a:rPr lang="en-US" sz="2800" dirty="0" err="1">
                <a:latin typeface="Courier" pitchFamily="2" charset="0"/>
              </a:rPr>
              <a:t>s.name</a:t>
            </a:r>
            <a:r>
              <a:rPr lang="en-US" sz="2800" dirty="0">
                <a:latin typeface="Courier" pitchFamily="2" charset="0"/>
              </a:rPr>
              <a:t>, g.*</a:t>
            </a:r>
          </a:p>
          <a:p>
            <a:r>
              <a:rPr lang="en-US" sz="2800" dirty="0">
                <a:latin typeface="Courier" pitchFamily="2" charset="0"/>
              </a:rPr>
              <a:t>FROM students s</a:t>
            </a:r>
          </a:p>
          <a:p>
            <a:r>
              <a:rPr lang="en-US" sz="2800" dirty="0">
                <a:latin typeface="Courier" pitchFamily="2" charset="0"/>
              </a:rPr>
              <a:t>JOIN grades g ON </a:t>
            </a:r>
            <a:r>
              <a:rPr lang="en-US" sz="2800" dirty="0" err="1">
                <a:latin typeface="Courier" pitchFamily="2" charset="0"/>
              </a:rPr>
              <a:t>s.id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g.student_id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</a:t>
            </a:r>
            <a:r>
              <a:rPr lang="en-US" sz="2800" dirty="0" err="1">
                <a:latin typeface="Courier" pitchFamily="2" charset="0"/>
              </a:rPr>
              <a:t>g.grade</a:t>
            </a:r>
            <a:r>
              <a:rPr lang="en-US" sz="2800" dirty="0">
                <a:latin typeface="Courier" pitchFamily="2" charset="0"/>
              </a:rPr>
              <a:t> &lt;= 'C';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314A2-35CA-AE40-AE27-493F0AE67DA2}"/>
              </a:ext>
            </a:extLst>
          </p:cNvPr>
          <p:cNvSpPr/>
          <p:nvPr/>
        </p:nvSpPr>
        <p:spPr>
          <a:xfrm>
            <a:off x="1319050" y="4167663"/>
            <a:ext cx="10058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can give names to tables, like a variable name in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to specify all columns from a table, write table.*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(grade column sorts alphabetically, so grades C or better are ones &lt;= 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65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names to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18883" y="1659285"/>
            <a:ext cx="103605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</a:t>
            </a:r>
            <a:r>
              <a:rPr lang="en-US" sz="2800" dirty="0" err="1">
                <a:latin typeface="Courier" pitchFamily="2" charset="0"/>
              </a:rPr>
              <a:t>s.name</a:t>
            </a:r>
            <a:r>
              <a:rPr lang="en-US" sz="2800" dirty="0">
                <a:latin typeface="Courier" pitchFamily="2" charset="0"/>
              </a:rPr>
              <a:t>, g.*</a:t>
            </a:r>
          </a:p>
          <a:p>
            <a:r>
              <a:rPr lang="en-US" sz="2800" dirty="0">
                <a:latin typeface="Courier" pitchFamily="2" charset="0"/>
              </a:rPr>
              <a:t>FROM students s</a:t>
            </a:r>
          </a:p>
          <a:p>
            <a:r>
              <a:rPr lang="en-US" sz="2800" dirty="0">
                <a:latin typeface="Courier" pitchFamily="2" charset="0"/>
              </a:rPr>
              <a:t>JOIN grades g ON </a:t>
            </a:r>
            <a:r>
              <a:rPr lang="en-US" sz="2800" dirty="0" err="1">
                <a:latin typeface="Courier" pitchFamily="2" charset="0"/>
              </a:rPr>
              <a:t>s.id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g.student_id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</a:t>
            </a:r>
            <a:r>
              <a:rPr lang="en-US" sz="2800" dirty="0" err="1">
                <a:latin typeface="Courier" pitchFamily="2" charset="0"/>
              </a:rPr>
              <a:t>g.grade</a:t>
            </a:r>
            <a:r>
              <a:rPr lang="en-US" sz="2800" dirty="0">
                <a:latin typeface="Courier" pitchFamily="2" charset="0"/>
              </a:rPr>
              <a:t> &lt;= 'C';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BE4C94-6832-E645-AA22-0CC25FF0A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7077"/>
              </p:ext>
            </p:extLst>
          </p:nvPr>
        </p:nvGraphicFramePr>
        <p:xfrm>
          <a:off x="2590006" y="3827115"/>
          <a:ext cx="7008812" cy="2743200"/>
        </p:xfrm>
        <a:graphic>
          <a:graphicData uri="http://schemas.openxmlformats.org/drawingml/2006/table">
            <a:tbl>
              <a:tblPr/>
              <a:tblGrid>
                <a:gridCol w="1752203">
                  <a:extLst>
                    <a:ext uri="{9D8B030D-6E8A-4147-A177-3AD203B41FA5}">
                      <a16:colId xmlns:a16="http://schemas.microsoft.com/office/drawing/2014/main" val="3108384183"/>
                    </a:ext>
                  </a:extLst>
                </a:gridCol>
                <a:gridCol w="1752203">
                  <a:extLst>
                    <a:ext uri="{9D8B030D-6E8A-4147-A177-3AD203B41FA5}">
                      <a16:colId xmlns:a16="http://schemas.microsoft.com/office/drawing/2014/main" val="3122150200"/>
                    </a:ext>
                  </a:extLst>
                </a:gridCol>
                <a:gridCol w="1752203">
                  <a:extLst>
                    <a:ext uri="{9D8B030D-6E8A-4147-A177-3AD203B41FA5}">
                      <a16:colId xmlns:a16="http://schemas.microsoft.com/office/drawing/2014/main" val="2059122113"/>
                    </a:ext>
                  </a:extLst>
                </a:gridCol>
                <a:gridCol w="1752203">
                  <a:extLst>
                    <a:ext uri="{9D8B030D-6E8A-4147-A177-3AD203B41FA5}">
                      <a16:colId xmlns:a16="http://schemas.microsoft.com/office/drawing/2014/main" val="3585192770"/>
                    </a:ext>
                  </a:extLst>
                </a:gridCol>
              </a:tblGrid>
              <a:tr h="350705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student_id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course_id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17813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r>
                        <a:rPr lang="en-US"/>
                        <a:t>Bart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803767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r>
                        <a:rPr lang="en-US"/>
                        <a:t>Bart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35561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r>
                        <a:rPr lang="en-US"/>
                        <a:t>Milhouse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779757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r>
                        <a:rPr lang="en-US"/>
                        <a:t>Lisa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29724"/>
                  </a:ext>
                </a:extLst>
              </a:tr>
              <a:tr h="350705">
                <a:tc>
                  <a:txBody>
                    <a:bodyPr/>
                    <a:lstStyle/>
                    <a:p>
                      <a:r>
                        <a:rPr lang="en-US"/>
                        <a:t>Lisa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4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Multi-way join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18883" y="1659285"/>
            <a:ext cx="103605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</a:t>
            </a:r>
            <a:r>
              <a:rPr lang="en-US" sz="2800" dirty="0" err="1">
                <a:latin typeface="Courier" pitchFamily="2" charset="0"/>
              </a:rPr>
              <a:t>c.name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FROM courses c</a:t>
            </a:r>
          </a:p>
          <a:p>
            <a:r>
              <a:rPr lang="en-US" sz="2800" dirty="0">
                <a:latin typeface="Courier" pitchFamily="2" charset="0"/>
              </a:rPr>
              <a:t>JOIN grades g ON </a:t>
            </a:r>
            <a:r>
              <a:rPr lang="en-US" sz="2800" dirty="0" err="1">
                <a:latin typeface="Courier" pitchFamily="2" charset="0"/>
              </a:rPr>
              <a:t>g.course_id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c.id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students </a:t>
            </a:r>
            <a:r>
              <a:rPr lang="en-US" sz="2800" dirty="0" err="1">
                <a:latin typeface="Courier" pitchFamily="2" charset="0"/>
              </a:rPr>
              <a:t>bart</a:t>
            </a:r>
            <a:r>
              <a:rPr lang="en-US" sz="2800" dirty="0">
                <a:latin typeface="Courier" pitchFamily="2" charset="0"/>
              </a:rPr>
              <a:t> ON </a:t>
            </a:r>
            <a:r>
              <a:rPr lang="en-US" sz="2800" dirty="0" err="1">
                <a:latin typeface="Courier" pitchFamily="2" charset="0"/>
              </a:rPr>
              <a:t>g.student_id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bart.id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</a:t>
            </a:r>
            <a:r>
              <a:rPr lang="en-US" sz="2800" dirty="0" err="1">
                <a:latin typeface="Courier" pitchFamily="2" charset="0"/>
              </a:rPr>
              <a:t>bart.name</a:t>
            </a:r>
            <a:r>
              <a:rPr lang="en-US" sz="2800" dirty="0">
                <a:latin typeface="Courier" pitchFamily="2" charset="0"/>
              </a:rPr>
              <a:t> = 'Bart' AND </a:t>
            </a:r>
            <a:r>
              <a:rPr lang="en-US" sz="2800" dirty="0" err="1">
                <a:latin typeface="Courier" pitchFamily="2" charset="0"/>
              </a:rPr>
              <a:t>g.grade</a:t>
            </a:r>
            <a:r>
              <a:rPr lang="en-US" sz="2800" dirty="0">
                <a:latin typeface="Courier" pitchFamily="2" charset="0"/>
              </a:rPr>
              <a:t> &lt;= 'B-';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14849-F06C-1C45-9E55-AA6C869E4A1F}"/>
              </a:ext>
            </a:extLst>
          </p:cNvPr>
          <p:cNvSpPr/>
          <p:nvPr/>
        </p:nvSpPr>
        <p:spPr>
          <a:xfrm>
            <a:off x="5789612" y="948433"/>
            <a:ext cx="6092825" cy="10772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3200" b="1" u="sng" dirty="0"/>
              <a:t>Name</a:t>
            </a:r>
          </a:p>
          <a:p>
            <a:r>
              <a:rPr lang="en-US" sz="3200" dirty="0"/>
              <a:t>Computer Science 142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142A8-F3D1-AA47-8A03-29216BEA3A40}"/>
              </a:ext>
            </a:extLst>
          </p:cNvPr>
          <p:cNvSpPr/>
          <p:nvPr/>
        </p:nvSpPr>
        <p:spPr>
          <a:xfrm>
            <a:off x="811375" y="4738119"/>
            <a:ext cx="11071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More than 2 tables can be joined, as shown above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What does the above query represent?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The names of all courses in which Bart has gotten a B- or better.</a:t>
            </a:r>
          </a:p>
        </p:txBody>
      </p:sp>
    </p:spTree>
    <p:extLst>
      <p:ext uri="{BB962C8B-B14F-4D97-AF65-F5344CB8AC3E}">
        <p14:creationId xmlns:p14="http://schemas.microsoft.com/office/powerpoint/2010/main" val="147834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suboptimal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18883" y="1659285"/>
            <a:ext cx="103605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</a:t>
            </a:r>
            <a:r>
              <a:rPr lang="en-US" sz="2800" dirty="0" err="1">
                <a:latin typeface="Courier" pitchFamily="2" charset="0"/>
              </a:rPr>
              <a:t>bart.course_id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FROM grades </a:t>
            </a:r>
            <a:r>
              <a:rPr lang="en-US" sz="2800" dirty="0" err="1">
                <a:latin typeface="Courier" pitchFamily="2" charset="0"/>
              </a:rPr>
              <a:t>bart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grades </a:t>
            </a:r>
            <a:r>
              <a:rPr lang="en-US" sz="2800" dirty="0" err="1">
                <a:latin typeface="Courier" pitchFamily="2" charset="0"/>
              </a:rPr>
              <a:t>lisa</a:t>
            </a:r>
            <a:r>
              <a:rPr lang="en-US" sz="2800" dirty="0">
                <a:latin typeface="Courier" pitchFamily="2" charset="0"/>
              </a:rPr>
              <a:t> ON </a:t>
            </a:r>
            <a:r>
              <a:rPr lang="en-US" sz="2800" dirty="0" err="1">
                <a:latin typeface="Courier" pitchFamily="2" charset="0"/>
              </a:rPr>
              <a:t>lisa.course_id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bart.course_id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</a:t>
            </a:r>
            <a:r>
              <a:rPr lang="en-US" sz="2800" dirty="0" err="1">
                <a:latin typeface="Courier" pitchFamily="2" charset="0"/>
              </a:rPr>
              <a:t>bart.student_id</a:t>
            </a:r>
            <a:r>
              <a:rPr lang="en-US" sz="2800" dirty="0">
                <a:latin typeface="Courier" pitchFamily="2" charset="0"/>
              </a:rPr>
              <a:t> = 123</a:t>
            </a:r>
          </a:p>
          <a:p>
            <a:r>
              <a:rPr lang="en-US" sz="2800" dirty="0">
                <a:latin typeface="Courier" pitchFamily="2" charset="0"/>
              </a:rPr>
              <a:t>AND </a:t>
            </a:r>
            <a:r>
              <a:rPr lang="en-US" sz="2800" dirty="0" err="1">
                <a:latin typeface="Courier" pitchFamily="2" charset="0"/>
              </a:rPr>
              <a:t>lisa.student_id</a:t>
            </a:r>
            <a:r>
              <a:rPr lang="en-US" sz="2800" dirty="0">
                <a:latin typeface="Courier" pitchFamily="2" charset="0"/>
              </a:rPr>
              <a:t> = 888;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14849-F06C-1C45-9E55-AA6C869E4A1F}"/>
              </a:ext>
            </a:extLst>
          </p:cNvPr>
          <p:cNvSpPr/>
          <p:nvPr/>
        </p:nvSpPr>
        <p:spPr>
          <a:xfrm>
            <a:off x="5942012" y="582067"/>
            <a:ext cx="6092825" cy="10772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3200" b="1" u="sng" dirty="0"/>
              <a:t>Exercise: What courses have been taken by both Bart and Lisa?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142A8-F3D1-AA47-8A03-29216BEA3A40}"/>
              </a:ext>
            </a:extLst>
          </p:cNvPr>
          <p:cNvSpPr/>
          <p:nvPr/>
        </p:nvSpPr>
        <p:spPr>
          <a:xfrm>
            <a:off x="1218883" y="4514127"/>
            <a:ext cx="105886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Problem: requires us to know Bart/Lisa's Student IDs, and only spits back course IDs, not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Write a version of this query that gets us the course names, and only requires us to know Bart/Lisa's names, not their IDs.</a:t>
            </a:r>
          </a:p>
        </p:txBody>
      </p:sp>
    </p:spTree>
    <p:extLst>
      <p:ext uri="{BB962C8B-B14F-4D97-AF65-F5344CB8AC3E}">
        <p14:creationId xmlns:p14="http://schemas.microsoft.com/office/powerpoint/2010/main" val="367034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18883" y="1659285"/>
            <a:ext cx="103605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DISTINCT </a:t>
            </a:r>
            <a:r>
              <a:rPr lang="en-US" sz="2800" dirty="0" err="1">
                <a:latin typeface="Courier" pitchFamily="2" charset="0"/>
              </a:rPr>
              <a:t>c.name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FROM courses c</a:t>
            </a:r>
          </a:p>
          <a:p>
            <a:r>
              <a:rPr lang="en-US" sz="2800" dirty="0">
                <a:latin typeface="Courier" pitchFamily="2" charset="0"/>
              </a:rPr>
              <a:t>JOIN grades g1 ON g1.course_id = </a:t>
            </a:r>
            <a:r>
              <a:rPr lang="en-US" sz="2800" dirty="0" err="1">
                <a:latin typeface="Courier" pitchFamily="2" charset="0"/>
              </a:rPr>
              <a:t>c.id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students </a:t>
            </a:r>
            <a:r>
              <a:rPr lang="en-US" sz="2800" dirty="0" err="1">
                <a:latin typeface="Courier" pitchFamily="2" charset="0"/>
              </a:rPr>
              <a:t>bart</a:t>
            </a:r>
            <a:r>
              <a:rPr lang="en-US" sz="2800" dirty="0">
                <a:latin typeface="Courier" pitchFamily="2" charset="0"/>
              </a:rPr>
              <a:t> ON g1.student_id = </a:t>
            </a:r>
            <a:r>
              <a:rPr lang="en-US" sz="2800" dirty="0" err="1">
                <a:latin typeface="Courier" pitchFamily="2" charset="0"/>
              </a:rPr>
              <a:t>bart.id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grades g2 ON g2.course_id = </a:t>
            </a:r>
            <a:r>
              <a:rPr lang="en-US" sz="2800" dirty="0" err="1">
                <a:latin typeface="Courier" pitchFamily="2" charset="0"/>
              </a:rPr>
              <a:t>c.id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students </a:t>
            </a:r>
            <a:r>
              <a:rPr lang="en-US" sz="2800" dirty="0" err="1">
                <a:latin typeface="Courier" pitchFamily="2" charset="0"/>
              </a:rPr>
              <a:t>lisa</a:t>
            </a:r>
            <a:r>
              <a:rPr lang="en-US" sz="2800" dirty="0">
                <a:latin typeface="Courier" pitchFamily="2" charset="0"/>
              </a:rPr>
              <a:t> ON g2.student_id = </a:t>
            </a:r>
            <a:r>
              <a:rPr lang="en-US" sz="2800" dirty="0" err="1">
                <a:latin typeface="Courier" pitchFamily="2" charset="0"/>
              </a:rPr>
              <a:t>lisa.id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</a:t>
            </a:r>
            <a:r>
              <a:rPr lang="en-US" sz="2800" dirty="0" err="1">
                <a:latin typeface="Courier" pitchFamily="2" charset="0"/>
              </a:rPr>
              <a:t>bart.name</a:t>
            </a:r>
            <a:r>
              <a:rPr lang="en-US" sz="2800" dirty="0">
                <a:latin typeface="Courier" pitchFamily="2" charset="0"/>
              </a:rPr>
              <a:t> = 'Bart'</a:t>
            </a:r>
          </a:p>
          <a:p>
            <a:r>
              <a:rPr lang="en-US" sz="2800" dirty="0">
                <a:latin typeface="Courier" pitchFamily="2" charset="0"/>
              </a:rPr>
              <a:t>AND </a:t>
            </a:r>
            <a:r>
              <a:rPr lang="en-US" sz="2800" dirty="0" err="1">
                <a:latin typeface="Courier" pitchFamily="2" charset="0"/>
              </a:rPr>
              <a:t>lisa.name</a:t>
            </a:r>
            <a:r>
              <a:rPr lang="en-US" sz="2800" dirty="0">
                <a:latin typeface="Courier" pitchFamily="2" charset="0"/>
              </a:rPr>
              <a:t> = 'Lisa';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14849-F06C-1C45-9E55-AA6C869E4A1F}"/>
              </a:ext>
            </a:extLst>
          </p:cNvPr>
          <p:cNvSpPr/>
          <p:nvPr/>
        </p:nvSpPr>
        <p:spPr>
          <a:xfrm>
            <a:off x="5942012" y="582067"/>
            <a:ext cx="6092825" cy="10772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3200" b="1" u="sng" dirty="0"/>
              <a:t>Exercise: What courses have been taken by both Bart and Lisa?</a:t>
            </a:r>
          </a:p>
        </p:txBody>
      </p:sp>
    </p:spTree>
    <p:extLst>
      <p:ext uri="{BB962C8B-B14F-4D97-AF65-F5344CB8AC3E}">
        <p14:creationId xmlns:p14="http://schemas.microsoft.com/office/powerpoint/2010/main" val="356713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13.3: Multi-table Queries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13.1: Database Basics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13.2: SQL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13.3: Multi-table Queries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13.4: Databases and PHP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2" y="2757775"/>
            <a:ext cx="103605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DISTINCT </a:t>
            </a:r>
            <a:r>
              <a:rPr lang="en-US" sz="2800" dirty="0" err="1">
                <a:latin typeface="Courier" pitchFamily="2" charset="0"/>
              </a:rPr>
              <a:t>t.name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FROM teachers t</a:t>
            </a:r>
          </a:p>
          <a:p>
            <a:r>
              <a:rPr lang="en-US" sz="2800" dirty="0">
                <a:latin typeface="Courier" pitchFamily="2" charset="0"/>
              </a:rPr>
              <a:t>JOIN courses c ON </a:t>
            </a:r>
            <a:r>
              <a:rPr lang="en-US" sz="2800" dirty="0" err="1">
                <a:latin typeface="Courier" pitchFamily="2" charset="0"/>
              </a:rPr>
              <a:t>c.teacher_id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t.id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grades g ON </a:t>
            </a:r>
            <a:r>
              <a:rPr lang="en-US" sz="2800" dirty="0" err="1">
                <a:latin typeface="Courier" pitchFamily="2" charset="0"/>
              </a:rPr>
              <a:t>g.course_id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c.id</a:t>
            </a:r>
            <a:r>
              <a:rPr lang="en-US" sz="2800" dirty="0">
                <a:latin typeface="Courier" pitchFamily="2" charset="0"/>
              </a:rPr>
              <a:t> </a:t>
            </a:r>
          </a:p>
          <a:p>
            <a:r>
              <a:rPr lang="en-US" sz="2800" dirty="0">
                <a:latin typeface="Courier" pitchFamily="2" charset="0"/>
              </a:rPr>
              <a:t>JOIN students s ON </a:t>
            </a:r>
            <a:r>
              <a:rPr lang="en-US" sz="2800" dirty="0" err="1">
                <a:latin typeface="Courier" pitchFamily="2" charset="0"/>
              </a:rPr>
              <a:t>s.id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g.student_id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</a:t>
            </a:r>
            <a:r>
              <a:rPr lang="en-US" sz="2800" dirty="0" err="1">
                <a:latin typeface="Courier" pitchFamily="2" charset="0"/>
              </a:rPr>
              <a:t>s.name</a:t>
            </a:r>
            <a:r>
              <a:rPr lang="en-US" sz="2800" dirty="0">
                <a:latin typeface="Courier" pitchFamily="2" charset="0"/>
              </a:rPr>
              <a:t> = 'Bart';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8F9C1-F2A7-4543-A314-875830A7938D}"/>
              </a:ext>
            </a:extLst>
          </p:cNvPr>
          <p:cNvSpPr/>
          <p:nvPr/>
        </p:nvSpPr>
        <p:spPr>
          <a:xfrm>
            <a:off x="1293812" y="1808880"/>
            <a:ext cx="10285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" pitchFamily="2" charset="0"/>
              </a:rPr>
              <a:t>What are the names of all teachers Bart has had?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1465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2" y="3319489"/>
            <a:ext cx="103605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DISTINCT </a:t>
            </a:r>
            <a:r>
              <a:rPr lang="en-US" sz="2800" dirty="0" err="1">
                <a:latin typeface="Courier" pitchFamily="2" charset="0"/>
              </a:rPr>
              <a:t>s.name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FROM students s</a:t>
            </a:r>
          </a:p>
          <a:p>
            <a:r>
              <a:rPr lang="en-US" sz="2800" dirty="0">
                <a:latin typeface="Courier" pitchFamily="2" charset="0"/>
              </a:rPr>
              <a:t>JOIN grades g ON </a:t>
            </a:r>
            <a:r>
              <a:rPr lang="en-US" sz="2800" dirty="0" err="1">
                <a:latin typeface="Courier" pitchFamily="2" charset="0"/>
              </a:rPr>
              <a:t>s.id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g.student_id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courses c ON </a:t>
            </a:r>
            <a:r>
              <a:rPr lang="en-US" sz="2800" dirty="0" err="1">
                <a:latin typeface="Courier" pitchFamily="2" charset="0"/>
              </a:rPr>
              <a:t>g.course_id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c.id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JOIN teachers t ON </a:t>
            </a:r>
            <a:r>
              <a:rPr lang="en-US" sz="2800" dirty="0" err="1">
                <a:latin typeface="Courier" pitchFamily="2" charset="0"/>
              </a:rPr>
              <a:t>t.id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c.teacher_id</a:t>
            </a: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WHERE </a:t>
            </a:r>
            <a:r>
              <a:rPr lang="en-US" sz="2800" dirty="0" err="1">
                <a:latin typeface="Courier" pitchFamily="2" charset="0"/>
              </a:rPr>
              <a:t>t.name</a:t>
            </a:r>
            <a:r>
              <a:rPr lang="en-US" sz="2800" dirty="0">
                <a:latin typeface="Courier" pitchFamily="2" charset="0"/>
              </a:rPr>
              <a:t> = '</a:t>
            </a:r>
            <a:r>
              <a:rPr lang="en-US" sz="2800" dirty="0" err="1">
                <a:latin typeface="Courier" pitchFamily="2" charset="0"/>
              </a:rPr>
              <a:t>Krabappel</a:t>
            </a:r>
            <a:r>
              <a:rPr lang="en-US" sz="2800" dirty="0">
                <a:latin typeface="Courier" pitchFamily="2" charset="0"/>
              </a:rPr>
              <a:t>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8F9C1-F2A7-4543-A314-875830A7938D}"/>
              </a:ext>
            </a:extLst>
          </p:cNvPr>
          <p:cNvSpPr/>
          <p:nvPr/>
        </p:nvSpPr>
        <p:spPr>
          <a:xfrm>
            <a:off x="1293812" y="1808880"/>
            <a:ext cx="1028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" pitchFamily="2" charset="0"/>
              </a:rPr>
              <a:t>How many total students has Ms. </a:t>
            </a:r>
            <a:r>
              <a:rPr lang="en-US" sz="3600" dirty="0" err="1">
                <a:latin typeface="Times" pitchFamily="2" charset="0"/>
              </a:rPr>
              <a:t>Krabappel</a:t>
            </a:r>
            <a:r>
              <a:rPr lang="en-US" sz="3600" dirty="0">
                <a:latin typeface="Times" pitchFamily="2" charset="0"/>
              </a:rPr>
              <a:t> taught, and what are their names?</a:t>
            </a:r>
          </a:p>
        </p:txBody>
      </p:sp>
    </p:spTree>
    <p:extLst>
      <p:ext uri="{BB962C8B-B14F-4D97-AF65-F5344CB8AC3E}">
        <p14:creationId xmlns:p14="http://schemas.microsoft.com/office/powerpoint/2010/main" val="303035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8F9C1-F2A7-4543-A314-875830A7938D}"/>
              </a:ext>
            </a:extLst>
          </p:cNvPr>
          <p:cNvSpPr/>
          <p:nvPr/>
        </p:nvSpPr>
        <p:spPr>
          <a:xfrm>
            <a:off x="1223082" y="1442009"/>
            <a:ext cx="1101034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Figure out the proper SQL queries in the following way:</a:t>
            </a:r>
          </a:p>
          <a:p>
            <a:pPr marL="633413" lvl="2" indent="-346075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Which table(s) contain the critical data? (FROM)</a:t>
            </a:r>
          </a:p>
          <a:p>
            <a:pPr marL="633413" lvl="2" indent="-346075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Which columns do I need in the result set? (SELECT)</a:t>
            </a:r>
          </a:p>
          <a:p>
            <a:pPr marL="633413" lvl="2" indent="-346075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How are tables connected (JOIN) and values filtered (WHERE)?</a:t>
            </a:r>
            <a:endParaRPr lang="en-US" sz="3600" dirty="0">
              <a:latin typeface="Times" pitchFamily="2" charset="0"/>
            </a:endParaRP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Test on a small data set (</a:t>
            </a:r>
            <a:r>
              <a:rPr lang="en-US" sz="3600" dirty="0" err="1">
                <a:latin typeface="Times" pitchFamily="2" charset="0"/>
              </a:rPr>
              <a:t>imdb_small</a:t>
            </a:r>
            <a:r>
              <a:rPr lang="en-US" sz="3600" dirty="0">
                <a:latin typeface="Times" pitchFamily="2" charset="0"/>
              </a:rPr>
              <a:t>).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Confirm on the real data set (</a:t>
            </a:r>
            <a:r>
              <a:rPr lang="en-US" sz="3600" dirty="0" err="1">
                <a:latin typeface="Times" pitchFamily="2" charset="0"/>
              </a:rPr>
              <a:t>imdb</a:t>
            </a:r>
            <a:r>
              <a:rPr lang="en-US" sz="3600" dirty="0">
                <a:latin typeface="Times" pitchFamily="2" charset="0"/>
              </a:rPr>
              <a:t>).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Try out the queries first in the MySQL console.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Write the PHP code to run those same queries.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Make sure to check for SQL errors at every step!!</a:t>
            </a:r>
          </a:p>
        </p:txBody>
      </p:sp>
    </p:spTree>
    <p:extLst>
      <p:ext uri="{BB962C8B-B14F-4D97-AF65-F5344CB8AC3E}">
        <p14:creationId xmlns:p14="http://schemas.microsoft.com/office/powerpoint/2010/main" val="150522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9FCD35-83F5-7D4B-8645-493BFBB19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06" y="1679956"/>
            <a:ext cx="10518102" cy="2968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5DA51-2DD3-9744-BEB4-B8F8AE41BA82}"/>
              </a:ext>
            </a:extLst>
          </p:cNvPr>
          <p:cNvSpPr/>
          <p:nvPr/>
        </p:nvSpPr>
        <p:spPr>
          <a:xfrm>
            <a:off x="1838339" y="6060143"/>
            <a:ext cx="10016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also available, </a:t>
            </a:r>
            <a:r>
              <a:rPr lang="en-US" sz="2800" dirty="0" err="1">
                <a:latin typeface="Times" pitchFamily="2" charset="0"/>
              </a:rPr>
              <a:t>imdb_small</a:t>
            </a:r>
            <a:r>
              <a:rPr lang="en-US" sz="2800" dirty="0">
                <a:latin typeface="Times" pitchFamily="2" charset="0"/>
              </a:rPr>
              <a:t> with fewer records (for testing queries)</a:t>
            </a:r>
            <a:endParaRPr lang="en-US" sz="2800" b="0" i="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8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table relationships / 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0C5997-C240-AC48-810D-4370FD09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1731030"/>
            <a:ext cx="7478597" cy="360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query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EDD74-700C-AB48-A043-F48A8978FD3D}"/>
              </a:ext>
            </a:extLst>
          </p:cNvPr>
          <p:cNvSpPr/>
          <p:nvPr/>
        </p:nvSpPr>
        <p:spPr>
          <a:xfrm>
            <a:off x="912812" y="1802712"/>
            <a:ext cx="1104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stepp@webster</a:t>
            </a:r>
            <a:r>
              <a:rPr lang="en-US" dirty="0">
                <a:latin typeface="Courier" pitchFamily="2" charset="0"/>
              </a:rPr>
              <a:t> ~]$ </a:t>
            </a:r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 -u </a:t>
            </a:r>
            <a:r>
              <a:rPr lang="en-US" dirty="0" err="1">
                <a:latin typeface="Courier" pitchFamily="2" charset="0"/>
              </a:rPr>
              <a:t>myusername</a:t>
            </a:r>
            <a:r>
              <a:rPr lang="en-US" dirty="0">
                <a:latin typeface="Courier" pitchFamily="2" charset="0"/>
              </a:rPr>
              <a:t> -p</a:t>
            </a:r>
          </a:p>
          <a:p>
            <a:r>
              <a:rPr lang="en-US" dirty="0">
                <a:latin typeface="Courier" pitchFamily="2" charset="0"/>
              </a:rPr>
              <a:t>Enter password: </a:t>
            </a:r>
          </a:p>
          <a:p>
            <a:r>
              <a:rPr lang="en-US" dirty="0">
                <a:latin typeface="Courier" pitchFamily="2" charset="0"/>
              </a:rPr>
              <a:t>Welcome to the MySQL monitor.  Commands end with ; or \g.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use </a:t>
            </a:r>
            <a:r>
              <a:rPr lang="en-US" dirty="0" err="1">
                <a:latin typeface="Courier" pitchFamily="2" charset="0"/>
              </a:rPr>
              <a:t>imdb_small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Database changed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actors where </a:t>
            </a:r>
            <a:r>
              <a:rPr lang="en-US" dirty="0" err="1">
                <a:latin typeface="Courier" pitchFamily="2" charset="0"/>
              </a:rPr>
              <a:t>first_name</a:t>
            </a:r>
            <a:r>
              <a:rPr lang="en-US" dirty="0">
                <a:latin typeface="Courier" pitchFamily="2" charset="0"/>
              </a:rPr>
              <a:t> like '%mick%';</a:t>
            </a:r>
          </a:p>
        </p:txBody>
      </p:sp>
    </p:spTree>
    <p:extLst>
      <p:ext uri="{BB962C8B-B14F-4D97-AF65-F5344CB8AC3E}">
        <p14:creationId xmlns:p14="http://schemas.microsoft.com/office/powerpoint/2010/main" val="192436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query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EDD74-700C-AB48-A043-F48A8978FD3D}"/>
              </a:ext>
            </a:extLst>
          </p:cNvPr>
          <p:cNvSpPr/>
          <p:nvPr/>
        </p:nvSpPr>
        <p:spPr>
          <a:xfrm>
            <a:off x="912812" y="18027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mysql</a:t>
            </a:r>
            <a:r>
              <a:rPr lang="en-US" dirty="0">
                <a:latin typeface="Courier" pitchFamily="2" charset="0"/>
              </a:rPr>
              <a:t>&gt; select * from actors where </a:t>
            </a:r>
            <a:r>
              <a:rPr lang="en-US" dirty="0" err="1">
                <a:latin typeface="Courier" pitchFamily="2" charset="0"/>
              </a:rPr>
              <a:t>first_name</a:t>
            </a:r>
            <a:r>
              <a:rPr lang="en-US" dirty="0">
                <a:latin typeface="Courier" pitchFamily="2" charset="0"/>
              </a:rPr>
              <a:t> like '%mick%';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29D722-E297-5C4F-8B80-73C973143B03}"/>
              </a:ext>
            </a:extLst>
          </p:cNvPr>
          <p:cNvSpPr/>
          <p:nvPr/>
        </p:nvSpPr>
        <p:spPr>
          <a:xfrm>
            <a:off x="1066800" y="2600058"/>
            <a:ext cx="108950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+--------+------------+-----------+--------+------------+</a:t>
            </a:r>
          </a:p>
          <a:p>
            <a:r>
              <a:rPr lang="en-US" dirty="0">
                <a:latin typeface="Menlo" panose="020B0609030804020204" pitchFamily="49" charset="0"/>
              </a:rPr>
              <a:t>| id     | </a:t>
            </a:r>
            <a:r>
              <a:rPr lang="en-US" dirty="0" err="1">
                <a:latin typeface="Menlo" panose="020B0609030804020204" pitchFamily="49" charset="0"/>
              </a:rPr>
              <a:t>first_name</a:t>
            </a:r>
            <a:r>
              <a:rPr lang="en-US" dirty="0">
                <a:latin typeface="Menlo" panose="020B0609030804020204" pitchFamily="49" charset="0"/>
              </a:rPr>
              <a:t> | </a:t>
            </a:r>
            <a:r>
              <a:rPr lang="en-US" dirty="0" err="1">
                <a:latin typeface="Menlo" panose="020B0609030804020204" pitchFamily="49" charset="0"/>
              </a:rPr>
              <a:t>last_name</a:t>
            </a:r>
            <a:r>
              <a:rPr lang="en-US" dirty="0">
                <a:latin typeface="Menlo" panose="020B0609030804020204" pitchFamily="49" charset="0"/>
              </a:rPr>
              <a:t> | gender | </a:t>
            </a:r>
            <a:r>
              <a:rPr lang="en-US" dirty="0" err="1">
                <a:latin typeface="Menlo" panose="020B0609030804020204" pitchFamily="49" charset="0"/>
              </a:rPr>
              <a:t>film_count</a:t>
            </a:r>
            <a:r>
              <a:rPr lang="en-US" dirty="0">
                <a:latin typeface="Menlo" panose="020B0609030804020204" pitchFamily="49" charset="0"/>
              </a:rPr>
              <a:t> |</a:t>
            </a:r>
          </a:p>
          <a:p>
            <a:r>
              <a:rPr lang="en-US" dirty="0">
                <a:latin typeface="Menlo" panose="020B0609030804020204" pitchFamily="49" charset="0"/>
              </a:rPr>
              <a:t>+--------+------------+-----------+--------+------------+</a:t>
            </a:r>
          </a:p>
          <a:p>
            <a:r>
              <a:rPr lang="en-US" dirty="0">
                <a:latin typeface="Menlo" panose="020B0609030804020204" pitchFamily="49" charset="0"/>
              </a:rPr>
              <a:t>|  71699 | Mickey     | Cantwell  | M      |          1 |</a:t>
            </a:r>
          </a:p>
          <a:p>
            <a:r>
              <a:rPr lang="en-US" dirty="0">
                <a:latin typeface="Menlo" panose="020B0609030804020204" pitchFamily="49" charset="0"/>
              </a:rPr>
              <a:t>| 115652 | Mickey     | Dee       | M      |          1 |</a:t>
            </a:r>
          </a:p>
          <a:p>
            <a:r>
              <a:rPr lang="en-US" dirty="0">
                <a:latin typeface="Menlo" panose="020B0609030804020204" pitchFamily="49" charset="0"/>
              </a:rPr>
              <a:t>| 470693 | Mick       | Theo      | M      |          1 |</a:t>
            </a:r>
          </a:p>
          <a:p>
            <a:r>
              <a:rPr lang="en-US" dirty="0">
                <a:latin typeface="Menlo" panose="020B0609030804020204" pitchFamily="49" charset="0"/>
              </a:rPr>
              <a:t>| 716748 | Mickie     | McGowan   | F      |          1 |</a:t>
            </a:r>
          </a:p>
          <a:p>
            <a:r>
              <a:rPr lang="en-US" dirty="0">
                <a:latin typeface="Menlo" panose="020B0609030804020204" pitchFamily="49" charset="0"/>
              </a:rPr>
              <a:t>+--------+------------+-----------+--------+------------+</a:t>
            </a:r>
          </a:p>
          <a:p>
            <a:r>
              <a:rPr lang="en-US" b="1" dirty="0">
                <a:latin typeface="Menlo" panose="020B0609030804020204" pitchFamily="49" charset="0"/>
              </a:rPr>
              <a:t>4 rows in set (0.056 sec)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3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practice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8F9C1-F2A7-4543-A314-875830A7938D}"/>
              </a:ext>
            </a:extLst>
          </p:cNvPr>
          <p:cNvSpPr/>
          <p:nvPr/>
        </p:nvSpPr>
        <p:spPr>
          <a:xfrm>
            <a:off x="1223082" y="1442009"/>
            <a:ext cx="101543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What are the names of all movies released in 1995?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How many people played a part in the movie "Lost in Translation"?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What are the names of all the people who played a part in the movie "Lost in Translation"?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Who directed the movie "Fight Club"?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How many movies has Clint Eastwood directed?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What are the names of all movies Clint Eastwood has directed?</a:t>
            </a:r>
          </a:p>
        </p:txBody>
      </p:sp>
    </p:spTree>
    <p:extLst>
      <p:ext uri="{BB962C8B-B14F-4D97-AF65-F5344CB8AC3E}">
        <p14:creationId xmlns:p14="http://schemas.microsoft.com/office/powerpoint/2010/main" val="250443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practice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8AB8D-5D57-FA44-84D3-FA5B55813874}"/>
              </a:ext>
            </a:extLst>
          </p:cNvPr>
          <p:cNvSpPr txBox="1"/>
          <p:nvPr/>
        </p:nvSpPr>
        <p:spPr>
          <a:xfrm>
            <a:off x="11192719" y="451412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8F9C1-F2A7-4543-A314-875830A7938D}"/>
              </a:ext>
            </a:extLst>
          </p:cNvPr>
          <p:cNvSpPr/>
          <p:nvPr/>
        </p:nvSpPr>
        <p:spPr>
          <a:xfrm>
            <a:off x="1223082" y="1442009"/>
            <a:ext cx="10154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What are the names of all directors who have directed at least one horror film?</a:t>
            </a:r>
          </a:p>
          <a:p>
            <a:pPr marL="346075" indent="-346075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What are the names of every actor who has appeared in a movie directed by Christopher Nolan?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82911-0179-B442-BD79-7216F838DE54}"/>
              </a:ext>
            </a:extLst>
          </p:cNvPr>
          <p:cNvSpPr txBox="1"/>
          <p:nvPr/>
        </p:nvSpPr>
        <p:spPr>
          <a:xfrm>
            <a:off x="2639028" y="79865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830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4000" dirty="0">
                <a:latin typeface="Courier" pitchFamily="2" charset="0"/>
                <a:cs typeface="Times New Roman" panose="02020603050405020304" pitchFamily="18" charset="0"/>
              </a:rPr>
              <a:t>tables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>
                <a:latin typeface="Courier" pitchFamily="2" charset="0"/>
                <a:cs typeface="Times New Roman" panose="02020603050405020304" pitchFamily="18" charset="0"/>
              </a:rPr>
              <a:t>keys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A2945251-2B67-844D-80DD-5469289C3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905000"/>
            <a:ext cx="10360501" cy="2201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4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4000" dirty="0">
                <a:latin typeface="Courier" pitchFamily="2" charset="0"/>
                <a:cs typeface="Times New Roman" panose="02020603050405020304" pitchFamily="18" charset="0"/>
              </a:rPr>
              <a:t>tables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>
                <a:latin typeface="Courier" pitchFamily="2" charset="0"/>
                <a:cs typeface="Times New Roman" panose="02020603050405020304" pitchFamily="18" charset="0"/>
              </a:rPr>
              <a:t>keys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8156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column guaranteed to be unique for each record (e.g. Lisa Simpson's ID 888)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column in table A storing a primary key value from table B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records in </a:t>
            </a:r>
            <a:r>
              <a:rPr lang="en-US" sz="3200" dirty="0">
                <a:latin typeface="Courier" pitchFamily="2" charset="0"/>
                <a:cs typeface="Times New Roman" panose="02020603050405020304" pitchFamily="18" charset="0"/>
              </a:rPr>
              <a:t>grades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200" dirty="0" err="1">
                <a:latin typeface="Courier" pitchFamily="2" charset="0"/>
                <a:cs typeface="Times New Roman" panose="02020603050405020304" pitchFamily="18" charset="0"/>
              </a:rPr>
              <a:t>student_id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888 are Lisa's grades)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normalizing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splitting tables to improve structure / redundancy (linked by unique IDs)</a:t>
            </a:r>
          </a:p>
        </p:txBody>
      </p:sp>
    </p:spTree>
    <p:extLst>
      <p:ext uri="{BB962C8B-B14F-4D97-AF65-F5344CB8AC3E}">
        <p14:creationId xmlns:p14="http://schemas.microsoft.com/office/powerpoint/2010/main" val="27770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multi-table databases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1" y="1905506"/>
            <a:ext cx="1036050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" pitchFamily="2" charset="0"/>
              </a:rPr>
              <a:t>When we have larger datasets spread across multiple tables, we need queries that can answer high-level questions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What courses has Bart taken and gotten a B- or better?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What courses have been taken by both Bart and Lisa?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Who are all the teachers Bart has had?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How many total students has Ms. </a:t>
            </a:r>
            <a:r>
              <a:rPr lang="en-US" sz="3200" dirty="0" err="1">
                <a:latin typeface="Times" pitchFamily="2" charset="0"/>
              </a:rPr>
              <a:t>Krabappel</a:t>
            </a:r>
            <a:r>
              <a:rPr lang="en-US" sz="3200" dirty="0">
                <a:latin typeface="Times" pitchFamily="2" charset="0"/>
              </a:rPr>
              <a:t> taught, and what are their names?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To do this, we'll have to join data from several tables in our SQL queries.</a:t>
            </a:r>
            <a:endParaRPr lang="en-US" sz="36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with ON clauses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1" y="1905506"/>
            <a:ext cx="103605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join: combines records from two or more tables if they satisfy certain conditions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the ON clause specifies which records from each table are matched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the rows are often linked by their key columns (id)</a:t>
            </a:r>
          </a:p>
        </p:txBody>
      </p:sp>
    </p:spTree>
    <p:extLst>
      <p:ext uri="{BB962C8B-B14F-4D97-AF65-F5344CB8AC3E}">
        <p14:creationId xmlns:p14="http://schemas.microsoft.com/office/powerpoint/2010/main" val="383810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with ON clauses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1" y="1905506"/>
            <a:ext cx="103605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SELECT column(s)</a:t>
            </a:r>
          </a:p>
          <a:p>
            <a:r>
              <a:rPr lang="en-US" sz="3200" dirty="0">
                <a:latin typeface="Courier" pitchFamily="2" charset="0"/>
              </a:rPr>
              <a:t>FROM table1</a:t>
            </a:r>
          </a:p>
          <a:p>
            <a:r>
              <a:rPr lang="en-US" sz="3200" dirty="0">
                <a:latin typeface="Courier" pitchFamily="2" charset="0"/>
              </a:rPr>
              <a:t>JOIN table2 ON condition(s)</a:t>
            </a:r>
          </a:p>
          <a:p>
            <a:r>
              <a:rPr lang="en-US" sz="3200" dirty="0">
                <a:latin typeface="Courier" pitchFamily="2" charset="0"/>
              </a:rPr>
              <a:t>...</a:t>
            </a:r>
          </a:p>
          <a:p>
            <a:r>
              <a:rPr lang="en-US" sz="3200" dirty="0">
                <a:latin typeface="Courier" pitchFamily="2" charset="0"/>
              </a:rPr>
              <a:t>JOIN </a:t>
            </a:r>
            <a:r>
              <a:rPr lang="en-US" sz="3200" dirty="0" err="1">
                <a:latin typeface="Courier" pitchFamily="2" charset="0"/>
              </a:rPr>
              <a:t>tableN</a:t>
            </a:r>
            <a:r>
              <a:rPr lang="en-US" sz="3200" dirty="0">
                <a:latin typeface="Courier" pitchFamily="2" charset="0"/>
              </a:rPr>
              <a:t> ON condition(s);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>
                <a:latin typeface="Courier" pitchFamily="2" charset="0"/>
              </a:rPr>
              <a:t>SELECT *</a:t>
            </a:r>
          </a:p>
          <a:p>
            <a:r>
              <a:rPr lang="en-US" sz="3200" dirty="0">
                <a:latin typeface="Courier" pitchFamily="2" charset="0"/>
              </a:rPr>
              <a:t>FROM students</a:t>
            </a:r>
          </a:p>
          <a:p>
            <a:r>
              <a:rPr lang="en-US" sz="3200" dirty="0">
                <a:latin typeface="Courier" pitchFamily="2" charset="0"/>
              </a:rPr>
              <a:t>JOIN grades ON id = </a:t>
            </a:r>
            <a:r>
              <a:rPr lang="en-US" sz="3200" dirty="0" err="1">
                <a:latin typeface="Courier" pitchFamily="2" charset="0"/>
              </a:rPr>
              <a:t>student_id</a:t>
            </a:r>
            <a:r>
              <a:rPr lang="en-US" sz="32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013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41409" y="1505352"/>
            <a:ext cx="103605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 pitchFamily="2" charset="0"/>
              </a:rPr>
              <a:t>SELECT *</a:t>
            </a:r>
          </a:p>
          <a:p>
            <a:r>
              <a:rPr lang="en-US" sz="2800" dirty="0">
                <a:latin typeface="Courier" pitchFamily="2" charset="0"/>
              </a:rPr>
              <a:t>FROM students</a:t>
            </a:r>
          </a:p>
          <a:p>
            <a:r>
              <a:rPr lang="en-US" sz="2800" dirty="0">
                <a:latin typeface="Courier" pitchFamily="2" charset="0"/>
              </a:rPr>
              <a:t>JOIN grades ON id = </a:t>
            </a:r>
            <a:r>
              <a:rPr lang="en-US" sz="2800" dirty="0" err="1">
                <a:latin typeface="Courier" pitchFamily="2" charset="0"/>
              </a:rPr>
              <a:t>student_id</a:t>
            </a:r>
            <a:r>
              <a:rPr lang="en-US" sz="2800" dirty="0">
                <a:latin typeface="Courier" pitchFamily="2" charset="0"/>
              </a:rPr>
              <a:t>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E86352-0B81-834D-A887-D70267018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01718"/>
              </p:ext>
            </p:extLst>
          </p:nvPr>
        </p:nvGraphicFramePr>
        <p:xfrm>
          <a:off x="1674812" y="3276600"/>
          <a:ext cx="9029779" cy="3101159"/>
        </p:xfrm>
        <a:graphic>
          <a:graphicData uri="http://schemas.openxmlformats.org/drawingml/2006/table">
            <a:tbl>
              <a:tblPr/>
              <a:tblGrid>
                <a:gridCol w="800180">
                  <a:extLst>
                    <a:ext uri="{9D8B030D-6E8A-4147-A177-3AD203B41FA5}">
                      <a16:colId xmlns:a16="http://schemas.microsoft.com/office/drawing/2014/main" val="13423371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34280967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3814663469"/>
                    </a:ext>
                  </a:extLst>
                </a:gridCol>
                <a:gridCol w="1600253">
                  <a:extLst>
                    <a:ext uri="{9D8B030D-6E8A-4147-A177-3AD203B41FA5}">
                      <a16:colId xmlns:a16="http://schemas.microsoft.com/office/drawing/2014/main" val="3360065654"/>
                    </a:ext>
                  </a:extLst>
                </a:gridCol>
                <a:gridCol w="1504963">
                  <a:extLst>
                    <a:ext uri="{9D8B030D-6E8A-4147-A177-3AD203B41FA5}">
                      <a16:colId xmlns:a16="http://schemas.microsoft.com/office/drawing/2014/main" val="1571642920"/>
                    </a:ext>
                  </a:extLst>
                </a:gridCol>
                <a:gridCol w="1504963">
                  <a:extLst>
                    <a:ext uri="{9D8B030D-6E8A-4147-A177-3AD203B41FA5}">
                      <a16:colId xmlns:a16="http://schemas.microsoft.com/office/drawing/2014/main" val="1608825585"/>
                    </a:ext>
                  </a:extLst>
                </a:gridCol>
              </a:tblGrid>
              <a:tr h="371579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id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name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email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" pitchFamily="2" charset="0"/>
                        </a:rPr>
                        <a:t>student_id</a:t>
                      </a:r>
                      <a:endParaRPr lang="en-US" sz="1800" b="1" dirty="0">
                        <a:latin typeface="Courier" pitchFamily="2" charset="0"/>
                      </a:endParaRP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" pitchFamily="2" charset="0"/>
                        </a:rPr>
                        <a:t>course_id</a:t>
                      </a:r>
                      <a:endParaRPr lang="en-US" sz="1800" b="1" dirty="0">
                        <a:latin typeface="Courier" pitchFamily="2" charset="0"/>
                      </a:endParaRP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" pitchFamily="2" charset="0"/>
                        </a:rPr>
                        <a:t>grade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992547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123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Bart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" pitchFamily="2" charset="0"/>
                        </a:rPr>
                        <a:t>bart@fox.com</a:t>
                      </a:r>
                      <a:endParaRPr lang="en-US" sz="1600" dirty="0">
                        <a:latin typeface="Courier" pitchFamily="2" charset="0"/>
                      </a:endParaRP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123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10001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B-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48315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123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Bart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bart@fox.com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123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10002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C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193977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404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Ralph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ralph@fox.com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404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10004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D+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26247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456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Milhouse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milhouse@fox.com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456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10001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B+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91553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888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Lisa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lisa@fox.com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888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10002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A+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072700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888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Lisa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lisa@fox.com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888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" pitchFamily="2" charset="0"/>
                        </a:rPr>
                        <a:t>10003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" pitchFamily="2" charset="0"/>
                        </a:rPr>
                        <a:t>A+</a:t>
                      </a:r>
                    </a:p>
                  </a:txBody>
                  <a:tcPr marL="75635" marR="75635" marT="37817" marB="378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11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9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41409" y="1505352"/>
            <a:ext cx="103605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Avenir Book" panose="02000503020000020003" pitchFamily="2" charset="0"/>
              </a:rPr>
              <a:t>table.column</a:t>
            </a:r>
            <a:r>
              <a:rPr lang="en-US" sz="2800" dirty="0">
                <a:latin typeface="Avenir Book" panose="02000503020000020003" pitchFamily="2" charset="0"/>
              </a:rPr>
              <a:t> can be used to disambiguate column names: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latin typeface="Courier" pitchFamily="2" charset="0"/>
              </a:rPr>
              <a:t>SELECT *</a:t>
            </a:r>
          </a:p>
          <a:p>
            <a:r>
              <a:rPr lang="en-US" sz="2800" dirty="0">
                <a:latin typeface="Courier" pitchFamily="2" charset="0"/>
              </a:rPr>
              <a:t>FROM students</a:t>
            </a:r>
          </a:p>
          <a:p>
            <a:r>
              <a:rPr lang="en-US" sz="2800" dirty="0">
                <a:latin typeface="Courier" pitchFamily="2" charset="0"/>
              </a:rPr>
              <a:t>JOIN grades ON </a:t>
            </a:r>
            <a:r>
              <a:rPr lang="en-US" sz="2800" dirty="0" err="1">
                <a:latin typeface="Courier" pitchFamily="2" charset="0"/>
              </a:rPr>
              <a:t>students.id</a:t>
            </a:r>
            <a:r>
              <a:rPr lang="en-US" sz="2800" dirty="0">
                <a:latin typeface="Courier" pitchFamily="2" charset="0"/>
              </a:rPr>
              <a:t> = </a:t>
            </a:r>
            <a:r>
              <a:rPr lang="en-US" sz="2800" dirty="0" err="1">
                <a:latin typeface="Courier" pitchFamily="2" charset="0"/>
              </a:rPr>
              <a:t>grades.student_id</a:t>
            </a:r>
            <a:r>
              <a:rPr lang="en-US" sz="2800" dirty="0">
                <a:latin typeface="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400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276</TotalTime>
  <Words>2266</Words>
  <Application>Microsoft Macintosh PowerPoint</Application>
  <PresentationFormat>Custom</PresentationFormat>
  <Paragraphs>332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Avenir Book</vt:lpstr>
      <vt:lpstr>Calibri</vt:lpstr>
      <vt:lpstr>Courier</vt:lpstr>
      <vt:lpstr>Menlo</vt:lpstr>
      <vt:lpstr>Times</vt:lpstr>
      <vt:lpstr>Times New Roman</vt:lpstr>
      <vt:lpstr>Tech 16x9</vt:lpstr>
      <vt:lpstr>Multi-table SQL Queries (Joins)</vt:lpstr>
      <vt:lpstr>13.3: Multi-table Queries</vt:lpstr>
      <vt:lpstr>Related tables and keys</vt:lpstr>
      <vt:lpstr>Related tables and keys</vt:lpstr>
      <vt:lpstr>Querying multi-table databases</vt:lpstr>
      <vt:lpstr>Joining with ON clauses</vt:lpstr>
      <vt:lpstr>Joining with ON clauses</vt:lpstr>
      <vt:lpstr>Join example</vt:lpstr>
      <vt:lpstr>Join example</vt:lpstr>
      <vt:lpstr>Filtering columns in a join</vt:lpstr>
      <vt:lpstr>Filtered join (JOIN with WHERE)</vt:lpstr>
      <vt:lpstr>Filtered join (JOIN with WHERE)</vt:lpstr>
      <vt:lpstr>What's wrong with this?</vt:lpstr>
      <vt:lpstr>What's wrong with this?</vt:lpstr>
      <vt:lpstr>Giving names to tables</vt:lpstr>
      <vt:lpstr>Giving names to tables</vt:lpstr>
      <vt:lpstr>Multi-way join</vt:lpstr>
      <vt:lpstr>A suboptimal query</vt:lpstr>
      <vt:lpstr>Improved query</vt:lpstr>
      <vt:lpstr>Practice queries</vt:lpstr>
      <vt:lpstr>Practice queries</vt:lpstr>
      <vt:lpstr>Designing a query</vt:lpstr>
      <vt:lpstr>Example imdb database</vt:lpstr>
      <vt:lpstr>IMDb table relationships / ids</vt:lpstr>
      <vt:lpstr>IMDb query example</vt:lpstr>
      <vt:lpstr>IMDb query example</vt:lpstr>
      <vt:lpstr>IMDb practice queries</vt:lpstr>
      <vt:lpstr>IMDb practice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Perry Lund</dc:creator>
  <cp:lastModifiedBy>Perry Lund</cp:lastModifiedBy>
  <cp:revision>35</cp:revision>
  <dcterms:created xsi:type="dcterms:W3CDTF">2021-04-15T19:25:25Z</dcterms:created>
  <dcterms:modified xsi:type="dcterms:W3CDTF">2021-04-20T01:55:28Z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