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83469"/>
  </p:normalViewPr>
  <p:slideViewPr>
    <p:cSldViewPr snapToGrid="0" snapToObjects="1">
      <p:cViewPr varScale="1">
        <p:scale>
          <a:sx n="101" d="100"/>
          <a:sy n="101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47FF0-5AA7-F543-A0DB-C2313AE0063E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6EE9-78AC-EE4C-87BD-DD599671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ARPANET – connected 3 computers in Utah and California.</a:t>
            </a:r>
          </a:p>
          <a:p>
            <a:r>
              <a:rPr lang="en-US" dirty="0"/>
              <a:t>WWW created on a NeXT Computer for distributed documentation system for scientists.</a:t>
            </a:r>
          </a:p>
          <a:p>
            <a:r>
              <a:rPr lang="en-US" dirty="0"/>
              <a:t>First browser was Mosaic at U. of Illinois at NCSA by marc Andreessen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just need TCP/IP software to connect.</a:t>
            </a:r>
          </a:p>
          <a:p>
            <a:r>
              <a:rPr lang="en-US" dirty="0"/>
              <a:t>Protocols or rules developed with help of Internet Engineering Task Force, Internet Research Task Force, and Internet Architecture Board</a:t>
            </a:r>
          </a:p>
          <a:p>
            <a:r>
              <a:rPr lang="en-US" dirty="0"/>
              <a:t>Censorship and control of truth as a narrative is an issue the past 10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UDP for gaming and streaming?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27%</a:t>
            </a:r>
          </a:p>
          <a:p>
            <a:r>
              <a:rPr lang="en-US" dirty="0"/>
              <a:t>MIIS 8%</a:t>
            </a:r>
          </a:p>
          <a:p>
            <a:r>
              <a:rPr lang="en-US" dirty="0"/>
              <a:t>Nginx 34%</a:t>
            </a:r>
          </a:p>
          <a:p>
            <a:r>
              <a:rPr lang="en-US" dirty="0"/>
              <a:t>Google 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66EE9-78AC-EE4C-87BD-DD59967174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ismyi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CP_and_UDP_port_numb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ser_Datagram_Protoco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windows/products/winfamily/ie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www.getfirefox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www.opera.com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://www.google.com/chrome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://www.apple.com/safari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ns" TargetMode="External"/><Relationship Id="rId7" Type="http://schemas.openxmlformats.org/officeDocument/2006/relationships/hyperlink" Target="file:///etc/ho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private/etc/hosts" TargetMode="External"/><Relationship Id="rId5" Type="http://schemas.openxmlformats.org/officeDocument/2006/relationships/hyperlink" Target="file:///C:/Windows/system32/drivers/etc/hosts" TargetMode="External"/><Relationship Id="rId4" Type="http://schemas.openxmlformats.org/officeDocument/2006/relationships/hyperlink" Target="http://en.wikipedia.org/wiki/Hosts_fil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nfo/regesstepp/index.html" TargetMode="External"/><Relationship Id="rId2" Type="http://schemas.openxmlformats.org/officeDocument/2006/relationships/hyperlink" Target="http://en.wikipedia.org/wiki/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Bethany+Lutheran&amp;start=10" TargetMode="External"/><Relationship Id="rId2" Type="http://schemas.openxmlformats.org/officeDocument/2006/relationships/hyperlink" Target="http://www.textpad.com/download/index.html#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ttp_error_cod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homestarrunner.com/40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washington.edu/education/courses/cse190d/07sp/lectures/" TargetMode="External"/><Relationship Id="rId5" Type="http://schemas.openxmlformats.org/officeDocument/2006/relationships/hyperlink" Target="http://clsc.net/research/google-302-page-hijack.htm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master-toolkit.com/mime-types.shtml" TargetMode="External"/><Relationship Id="rId5" Type="http://schemas.openxmlformats.org/officeDocument/2006/relationships/hyperlink" Target="http://www.w3schools.com/media/media_mimeref.asp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" TargetMode="External"/><Relationship Id="rId3" Type="http://schemas.openxmlformats.org/officeDocument/2006/relationships/hyperlink" Target="http://en.wikipedia.org/wiki/Cascading_Style_Sheets" TargetMode="External"/><Relationship Id="rId7" Type="http://schemas.openxmlformats.org/officeDocument/2006/relationships/hyperlink" Target="http://en.wikipedia.org/wiki/X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jax_%28programming%29" TargetMode="External"/><Relationship Id="rId5" Type="http://schemas.openxmlformats.org/officeDocument/2006/relationships/hyperlink" Target="http://en.wikipedia.org/wiki/JavaScript" TargetMode="External"/><Relationship Id="rId4" Type="http://schemas.openxmlformats.org/officeDocument/2006/relationships/hyperlink" Target="http://www.php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Series_of_tube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99PcP0aFNE?feature=oembed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PA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ebhamster.com/" TargetMode="External"/><Relationship Id="rId4" Type="http://schemas.openxmlformats.org/officeDocument/2006/relationships/hyperlink" Target="http://en.wikipedia.org/wiki/Tim_Berners-Le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com.com/ICANN+rejects+.xxx+domain/2100-1047_3-6071124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6F35-2938-B943-91CD-3524B51F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Chapter 1 The Internet and World Wide Web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80119-EDA9-844E-91EC-F387BF7F1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Web Programming Step by Step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D2E51-83FA-A74A-BA33-8859240FE09C}"/>
              </a:ext>
            </a:extLst>
          </p:cNvPr>
          <p:cNvSpPr/>
          <p:nvPr/>
        </p:nvSpPr>
        <p:spPr>
          <a:xfrm>
            <a:off x="2002971" y="5941536"/>
            <a:ext cx="641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Except where otherwise noted, the contents of this presentation are Copyright 2009 Marty Stepp and Jessica Miller.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482CC-0A40-C74B-A262-1A0EA488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184" y="5028484"/>
            <a:ext cx="2662518" cy="1810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1C06A-8B88-9F42-BE5A-D4908947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90" y="512092"/>
            <a:ext cx="2157506" cy="2157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25CB9-D694-B74C-8A48-BA8187799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725" y="2936838"/>
            <a:ext cx="1483437" cy="20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6B95-B71D-D248-84D0-74C2A1CB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1" y="661182"/>
            <a:ext cx="966305" cy="6194100"/>
          </a:xfrm>
        </p:spPr>
        <p:txBody>
          <a:bodyPr vert="vert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Layered Architecture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344C6-C177-7049-A6EF-8349026226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" r="2" b="615"/>
          <a:stretch/>
        </p:blipFill>
        <p:spPr>
          <a:xfrm>
            <a:off x="3902950" y="0"/>
            <a:ext cx="5706386" cy="6752492"/>
          </a:xfrm>
          <a:prstGeom prst="rect">
            <a:avLst/>
          </a:prstGeom>
          <a:ln w="12700">
            <a:noFill/>
          </a:ln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48BD-C9BE-7144-9F3F-8ED3A66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Internet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5549-5F35-CD4C-BCC2-ED9BD36F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55" y="1674056"/>
            <a:ext cx="8896084" cy="2672862"/>
          </a:xfrm>
        </p:spPr>
        <p:txBody>
          <a:bodyPr>
            <a:normAutofit/>
          </a:bodyPr>
          <a:lstStyle/>
          <a:p>
            <a:r>
              <a:rPr lang="en-US" sz="3200" dirty="0"/>
              <a:t>a simple protocol for attempting to send data between two computers</a:t>
            </a:r>
          </a:p>
          <a:p>
            <a:r>
              <a:rPr lang="en-US" sz="3200" dirty="0"/>
              <a:t>each device has a 32-bit IP address written as four 8-bit numbers (0-255)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C723C4D-05B7-E540-A9F1-3B926603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86" y="4520473"/>
            <a:ext cx="6654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48BD-C9BE-7144-9F3F-8ED3A66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Internet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5549-5F35-CD4C-BCC2-ED9BD36F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55" y="1674056"/>
            <a:ext cx="8896084" cy="4628270"/>
          </a:xfrm>
        </p:spPr>
        <p:txBody>
          <a:bodyPr>
            <a:noAutofit/>
          </a:bodyPr>
          <a:lstStyle/>
          <a:p>
            <a:pPr marL="347663" indent="-347663"/>
            <a:r>
              <a:rPr lang="en-US" sz="3200" dirty="0"/>
              <a:t>find out your internet IP address: </a:t>
            </a:r>
            <a:r>
              <a:rPr lang="en-US" sz="3200" dirty="0">
                <a:hlinkClick r:id="rId2"/>
              </a:rPr>
              <a:t>whatismyip.com</a:t>
            </a:r>
            <a:endParaRPr lang="en-US" sz="3200" dirty="0"/>
          </a:p>
          <a:p>
            <a:r>
              <a:rPr lang="en-US" sz="3200" dirty="0"/>
              <a:t>find out your local IP address:</a:t>
            </a:r>
          </a:p>
          <a:p>
            <a:pPr lvl="1"/>
            <a:r>
              <a:rPr lang="en-US" sz="3200" dirty="0"/>
              <a:t>in a terminal, type: </a:t>
            </a:r>
            <a:r>
              <a:rPr lang="en-US" sz="3200" dirty="0">
                <a:latin typeface="Courier" pitchFamily="2" charset="0"/>
              </a:rPr>
              <a:t>ipconfig</a:t>
            </a:r>
            <a:r>
              <a:rPr lang="en-US" sz="3200" dirty="0"/>
              <a:t> (Windows) or </a:t>
            </a:r>
            <a:r>
              <a:rPr lang="en-US" sz="3200" dirty="0">
                <a:latin typeface="Courier" pitchFamily="2" charset="0"/>
              </a:rPr>
              <a:t>ifconfig</a:t>
            </a:r>
            <a:r>
              <a:rPr lang="en-US" sz="3200" dirty="0"/>
              <a:t> (Mac/Linux)</a:t>
            </a:r>
          </a:p>
        </p:txBody>
      </p:sp>
    </p:spTree>
    <p:extLst>
      <p:ext uri="{BB962C8B-B14F-4D97-AF65-F5344CB8AC3E}">
        <p14:creationId xmlns:p14="http://schemas.microsoft.com/office/powerpoint/2010/main" val="13520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E0E-C919-9743-BE4D-DA2FAC47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32BD-2CC7-1B4C-A1BC-6F5C9E42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8" y="1631851"/>
            <a:ext cx="10170941" cy="4909625"/>
          </a:xfrm>
        </p:spPr>
        <p:txBody>
          <a:bodyPr>
            <a:normAutofit/>
          </a:bodyPr>
          <a:lstStyle/>
          <a:p>
            <a:r>
              <a:rPr lang="en-US" sz="2800" dirty="0"/>
              <a:t>adds multiplexing, guaranteed message delivery on top of IP</a:t>
            </a:r>
          </a:p>
          <a:p>
            <a:r>
              <a:rPr lang="en-US" sz="2800" b="1" dirty="0"/>
              <a:t>multiplexing</a:t>
            </a:r>
            <a:r>
              <a:rPr lang="en-US" sz="2800" dirty="0"/>
              <a:t>: multiple programs using the same IP address</a:t>
            </a:r>
          </a:p>
          <a:p>
            <a:pPr lvl="1"/>
            <a:r>
              <a:rPr lang="en-US" sz="2400" b="1" dirty="0"/>
              <a:t>port</a:t>
            </a:r>
            <a:r>
              <a:rPr lang="en-US" sz="2400" dirty="0"/>
              <a:t>: a number given to each program or service</a:t>
            </a:r>
          </a:p>
          <a:p>
            <a:pPr lvl="1"/>
            <a:r>
              <a:rPr lang="en-US" sz="2400" dirty="0"/>
              <a:t>port 80: web browser (port 443 for secure browsing)</a:t>
            </a:r>
          </a:p>
          <a:p>
            <a:pPr lvl="1"/>
            <a:r>
              <a:rPr lang="en-US" sz="2400" dirty="0">
                <a:hlinkClick r:id="rId3"/>
              </a:rPr>
              <a:t>more common ports</a:t>
            </a:r>
            <a:endParaRPr lang="en-US" sz="2400" dirty="0"/>
          </a:p>
          <a:p>
            <a:r>
              <a:rPr lang="en-US" sz="2800" dirty="0"/>
              <a:t>some programs (games, streaming media programs) use simpler </a:t>
            </a:r>
            <a:r>
              <a:rPr lang="en-US" sz="2800" dirty="0">
                <a:hlinkClick r:id="rId4"/>
              </a:rPr>
              <a:t>UDP</a:t>
            </a:r>
            <a:r>
              <a:rPr lang="en-US" sz="2800" dirty="0"/>
              <a:t> protocol instead of TCP</a:t>
            </a:r>
          </a:p>
        </p:txBody>
      </p:sp>
    </p:spTree>
    <p:extLst>
      <p:ext uri="{BB962C8B-B14F-4D97-AF65-F5344CB8AC3E}">
        <p14:creationId xmlns:p14="http://schemas.microsoft.com/office/powerpoint/2010/main" val="4462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D8AD-8D47-7B4C-AA33-E461A635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4" y="808057"/>
            <a:ext cx="4701799" cy="11051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1.2 </a:t>
            </a:r>
            <a:br>
              <a:rPr lang="en-US" sz="4000" dirty="0"/>
            </a:br>
            <a:r>
              <a:rPr lang="en-US" sz="4000" dirty="0"/>
              <a:t>The World Wide Web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446226-0340-A340-960F-F19B37447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0" r="27671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DABC-6E80-9540-B431-8D0298D8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8" y="2052116"/>
            <a:ext cx="5436810" cy="3997828"/>
          </a:xfrm>
        </p:spPr>
        <p:txBody>
          <a:bodyPr>
            <a:normAutofit/>
          </a:bodyPr>
          <a:lstStyle/>
          <a:p>
            <a:r>
              <a:rPr lang="en-US" sz="3200" dirty="0"/>
              <a:t>1.1: The Internet</a:t>
            </a:r>
          </a:p>
          <a:p>
            <a:r>
              <a:rPr lang="en-US" sz="3200" b="1" dirty="0"/>
              <a:t>1.2: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03111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6C13-85EC-9444-8859-49CEF33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Web servers </a:t>
            </a:r>
            <a:r>
              <a:rPr lang="en-US" sz="4000" dirty="0"/>
              <a:t>and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48D1-E616-EC44-AF03-787B1F77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49935"/>
            <a:ext cx="7796540" cy="3222781"/>
          </a:xfrm>
        </p:spPr>
        <p:txBody>
          <a:bodyPr>
            <a:normAutofit/>
          </a:bodyPr>
          <a:lstStyle/>
          <a:p>
            <a:r>
              <a:rPr lang="en-US" sz="2800" dirty="0"/>
              <a:t>Web server: software that listens for web page requests</a:t>
            </a:r>
          </a:p>
          <a:p>
            <a:pPr lvl="1"/>
            <a:r>
              <a:rPr lang="en-US" sz="2600" dirty="0"/>
              <a:t>Apache</a:t>
            </a:r>
          </a:p>
          <a:p>
            <a:pPr lvl="1"/>
            <a:r>
              <a:rPr lang="en-US" sz="2600" dirty="0"/>
              <a:t>Microsoft Internet Information Server</a:t>
            </a:r>
          </a:p>
          <a:p>
            <a:pPr lvl="1"/>
            <a:r>
              <a:rPr lang="en-US" sz="2600" dirty="0" err="1"/>
              <a:t>nginx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BBFE-F235-D144-AF42-5AA006F4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22" y="4839700"/>
            <a:ext cx="3404475" cy="1403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4234F-8D9F-164A-9093-27F12E4D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31" y="4972716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7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93EEC-7850-7342-8C1A-0976359D3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97" r="8413" b="879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48D1-E616-EC44-AF03-787B1F77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23" y="422031"/>
            <a:ext cx="4057275" cy="59627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Web browser: fetches / displays documents from web servers.</a:t>
            </a:r>
          </a:p>
          <a:p>
            <a:r>
              <a:rPr lang="en-US" sz="2400" dirty="0">
                <a:hlinkClick r:id="rId7"/>
              </a:rPr>
              <a:t>Mozilla Firefox</a:t>
            </a:r>
            <a:endParaRPr lang="en-US" sz="2400" dirty="0"/>
          </a:p>
          <a:p>
            <a:r>
              <a:rPr lang="en-US" sz="2400" dirty="0"/>
              <a:t>Microsoft </a:t>
            </a:r>
            <a:r>
              <a:rPr lang="en-US" sz="2400" dirty="0">
                <a:hlinkClick r:id="rId8"/>
              </a:rPr>
              <a:t>Internet Explorer</a:t>
            </a:r>
            <a:r>
              <a:rPr lang="en-US" sz="2400" dirty="0"/>
              <a:t> (and Edge)</a:t>
            </a:r>
          </a:p>
          <a:p>
            <a:r>
              <a:rPr lang="en-US" sz="2400" dirty="0"/>
              <a:t>Apple </a:t>
            </a:r>
            <a:r>
              <a:rPr lang="en-US" sz="2400" dirty="0">
                <a:hlinkClick r:id="rId9"/>
              </a:rPr>
              <a:t>Safari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Google Chrome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Opera</a:t>
            </a:r>
            <a:r>
              <a:rPr lang="en-US" sz="2400" dirty="0"/>
              <a:t> (from Norway)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0D8F66-1597-0B4E-95E6-99462235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60" y="808056"/>
            <a:ext cx="4580779" cy="107722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10000"/>
                  </a:schemeClr>
                </a:solidFill>
              </a:rPr>
              <a:t>Web browsers</a:t>
            </a:r>
          </a:p>
        </p:txBody>
      </p:sp>
    </p:spTree>
    <p:extLst>
      <p:ext uri="{BB962C8B-B14F-4D97-AF65-F5344CB8AC3E}">
        <p14:creationId xmlns:p14="http://schemas.microsoft.com/office/powerpoint/2010/main" val="333986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funnel chart&#10;&#10;Description automatically generated">
            <a:extLst>
              <a:ext uri="{FF2B5EF4-FFF2-40B4-BE49-F238E27FC236}">
                <a16:creationId xmlns:a16="http://schemas.microsoft.com/office/drawing/2014/main" id="{A2E0BEFA-6CE6-D741-9FBA-3532C46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26" y="2215159"/>
            <a:ext cx="9601670" cy="298988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749965-6046-D54B-AD07-CF41BD4D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Web browser market share 2020</a:t>
            </a:r>
          </a:p>
        </p:txBody>
      </p:sp>
    </p:spTree>
    <p:extLst>
      <p:ext uri="{BB962C8B-B14F-4D97-AF65-F5344CB8AC3E}">
        <p14:creationId xmlns:p14="http://schemas.microsoft.com/office/powerpoint/2010/main" val="3330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441-8D5D-6941-B05E-8FF22B8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Name System (</a:t>
            </a:r>
            <a:r>
              <a:rPr lang="en-US" dirty="0">
                <a:hlinkClick r:id="rId3"/>
              </a:rPr>
              <a:t>DNS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BDEE-0C45-3444-88AD-AF316889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98" y="1477108"/>
            <a:ext cx="9748911" cy="4572836"/>
          </a:xfrm>
        </p:spPr>
        <p:txBody>
          <a:bodyPr>
            <a:normAutofit/>
          </a:bodyPr>
          <a:lstStyle/>
          <a:p>
            <a:r>
              <a:rPr lang="en-US" sz="2800" dirty="0"/>
              <a:t>a set of servers that map written names to IP addresses</a:t>
            </a:r>
            <a:br>
              <a:rPr lang="en-US" sz="2800" dirty="0"/>
            </a:br>
            <a:r>
              <a:rPr lang="en-US" sz="2800" dirty="0"/>
              <a:t>Example: </a:t>
            </a:r>
            <a:r>
              <a:rPr lang="en-US" sz="2800" dirty="0" err="1"/>
              <a:t>www.blc.edu</a:t>
            </a:r>
            <a:r>
              <a:rPr lang="en-US" sz="2800" dirty="0"/>
              <a:t> → 198.160.171.4</a:t>
            </a:r>
          </a:p>
          <a:p>
            <a:r>
              <a:rPr lang="en-US" sz="2800" dirty="0"/>
              <a:t>many systems maintain a local cache called a </a:t>
            </a:r>
            <a:r>
              <a:rPr lang="en-US" sz="2800" dirty="0">
                <a:hlinkClick r:id="rId4"/>
              </a:rPr>
              <a:t>hosts file</a:t>
            </a:r>
            <a:endParaRPr lang="en-US" sz="2800" dirty="0"/>
          </a:p>
          <a:p>
            <a:pPr lvl="1"/>
            <a:r>
              <a:rPr lang="en-US" sz="2600" dirty="0"/>
              <a:t>Windows: </a:t>
            </a:r>
            <a:r>
              <a:rPr lang="en-US" sz="2600" dirty="0">
                <a:hlinkClick r:id="rId5"/>
              </a:rPr>
              <a:t>C:\Windows\system32\drivers\etc\hosts</a:t>
            </a:r>
            <a:endParaRPr lang="en-US" sz="2600" dirty="0"/>
          </a:p>
          <a:p>
            <a:pPr lvl="1"/>
            <a:r>
              <a:rPr lang="en-US" sz="2600" dirty="0"/>
              <a:t>Mac: </a:t>
            </a:r>
            <a:r>
              <a:rPr lang="en-US" sz="2600" dirty="0">
                <a:hlinkClick r:id="rId6"/>
              </a:rPr>
              <a:t>/private/etc/hosts</a:t>
            </a:r>
            <a:endParaRPr lang="en-US" sz="2600" dirty="0"/>
          </a:p>
          <a:p>
            <a:pPr lvl="1"/>
            <a:r>
              <a:rPr lang="en-US" sz="2600" dirty="0"/>
              <a:t>Linux: </a:t>
            </a:r>
            <a:r>
              <a:rPr lang="en-US" sz="2600" dirty="0">
                <a:hlinkClick r:id="rId7"/>
              </a:rPr>
              <a:t>/etc/hosts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9D-D4D1-0344-86B8-E78AEDE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Uniform Resource Locator (</a:t>
            </a:r>
            <a:r>
              <a:rPr lang="en-US" sz="3600" dirty="0">
                <a:hlinkClick r:id="rId2"/>
              </a:rPr>
              <a:t>URL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182E-700D-954F-A513-70AA88F0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617785"/>
            <a:ext cx="9365007" cy="5092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identifier for the location of a document on a web site</a:t>
            </a:r>
          </a:p>
          <a:p>
            <a:r>
              <a:rPr lang="en-US" sz="2400" dirty="0"/>
              <a:t>a basic URL: 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http://www.aw-bc.com/info/regesstepp/index.html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~~~~ ~~~~~~~~~~~~~ ~~~~~~~~~~~~~~~~~~~~~~~~~~ </a:t>
            </a:r>
            <a:br>
              <a:rPr lang="en-US" sz="2400" dirty="0"/>
            </a:br>
            <a:r>
              <a:rPr lang="en-US" sz="2400" dirty="0"/>
              <a:t>protocol      host              path </a:t>
            </a:r>
          </a:p>
          <a:p>
            <a:r>
              <a:rPr lang="en-US" sz="2400" dirty="0"/>
              <a:t>upon entering this URL into the browser, it would:</a:t>
            </a:r>
          </a:p>
          <a:p>
            <a:pPr lvl="1"/>
            <a:r>
              <a:rPr lang="en-US" sz="2000" dirty="0"/>
              <a:t>ask the DNS server for the IP address of </a:t>
            </a:r>
            <a:r>
              <a:rPr lang="en-US" sz="2000" dirty="0" err="1"/>
              <a:t>www.aw-bc.com</a:t>
            </a:r>
            <a:endParaRPr lang="en-US" sz="2000" dirty="0"/>
          </a:p>
          <a:p>
            <a:pPr lvl="1"/>
            <a:r>
              <a:rPr lang="en-US" sz="2000" dirty="0"/>
              <a:t>connect to that IP address at port 80</a:t>
            </a:r>
          </a:p>
          <a:p>
            <a:pPr lvl="1"/>
            <a:r>
              <a:rPr lang="en-US" sz="2000" dirty="0"/>
              <a:t>ask the server to GET /info/</a:t>
            </a:r>
            <a:r>
              <a:rPr lang="en-US" sz="2000" dirty="0" err="1"/>
              <a:t>regesstepp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pPr lvl="1"/>
            <a:r>
              <a:rPr lang="en-US" sz="2000" dirty="0"/>
              <a:t>display the resulting page on the screen</a:t>
            </a:r>
          </a:p>
        </p:txBody>
      </p:sp>
    </p:spTree>
    <p:extLst>
      <p:ext uri="{BB962C8B-B14F-4D97-AF65-F5344CB8AC3E}">
        <p14:creationId xmlns:p14="http://schemas.microsoft.com/office/powerpoint/2010/main" val="5426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D8AD-8D47-7B4C-AA33-E461A635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1.1 The Internet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446226-0340-A340-960F-F19B37447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20" r="27671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DABC-6E80-9540-B431-8D0298D8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8" y="2052116"/>
            <a:ext cx="5436810" cy="3997828"/>
          </a:xfrm>
        </p:spPr>
        <p:txBody>
          <a:bodyPr>
            <a:normAutofit/>
          </a:bodyPr>
          <a:lstStyle/>
          <a:p>
            <a:r>
              <a:rPr lang="en-US" sz="3200" b="1" dirty="0"/>
              <a:t>1.1: The Internet</a:t>
            </a:r>
          </a:p>
          <a:p>
            <a:r>
              <a:rPr lang="en-US" sz="3200" dirty="0"/>
              <a:t>1.2: The World Wide 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9D-D4D1-0344-86B8-E78AEDE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More advanced URLs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182E-700D-954F-A513-70AA88F0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617785"/>
            <a:ext cx="9365007" cy="5092504"/>
          </a:xfrm>
        </p:spPr>
        <p:txBody>
          <a:bodyPr>
            <a:normAutofit/>
          </a:bodyPr>
          <a:lstStyle/>
          <a:p>
            <a:r>
              <a:rPr lang="en-US" sz="2400" b="1" dirty="0"/>
              <a:t>anchor</a:t>
            </a:r>
            <a:r>
              <a:rPr lang="en-US" sz="2400" dirty="0"/>
              <a:t>: jumps to a given section of a web page </a:t>
            </a:r>
            <a:r>
              <a:rPr lang="en-US" sz="2400" dirty="0">
                <a:hlinkClick r:id="rId2"/>
              </a:rPr>
              <a:t>http://www.textpad.com/download/index.html</a:t>
            </a:r>
            <a:r>
              <a:rPr lang="en-US" sz="2400" b="1" dirty="0">
                <a:hlinkClick r:id="rId2"/>
              </a:rPr>
              <a:t>#downloads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fetches </a:t>
            </a:r>
            <a:r>
              <a:rPr lang="en-US" sz="2000" dirty="0" err="1"/>
              <a:t>index.html</a:t>
            </a:r>
            <a:r>
              <a:rPr lang="en-US" sz="2000" dirty="0"/>
              <a:t> then jumps down to part of the page labeled downloads</a:t>
            </a:r>
          </a:p>
          <a:p>
            <a:r>
              <a:rPr lang="en-US" sz="2400" b="1" dirty="0"/>
              <a:t>port</a:t>
            </a:r>
            <a:r>
              <a:rPr lang="en-US" sz="2400" dirty="0"/>
              <a:t>: for web servers on ports other than the default 80 http://www.blc.edu</a:t>
            </a:r>
            <a:r>
              <a:rPr lang="en-US" sz="2400" b="1" dirty="0"/>
              <a:t>:8080</a:t>
            </a:r>
            <a:r>
              <a:rPr lang="en-US" sz="2400" dirty="0"/>
              <a:t>/secret/</a:t>
            </a:r>
            <a:r>
              <a:rPr lang="en-US" sz="2400" dirty="0" err="1"/>
              <a:t>money.txt</a:t>
            </a:r>
            <a:r>
              <a:rPr lang="en-US" sz="2400" dirty="0"/>
              <a:t> </a:t>
            </a:r>
          </a:p>
          <a:p>
            <a:r>
              <a:rPr lang="en-US" sz="2400" b="1" dirty="0"/>
              <a:t>query string</a:t>
            </a:r>
            <a:r>
              <a:rPr lang="en-US" sz="2400" dirty="0"/>
              <a:t>: a set of parameters passed to a web program </a:t>
            </a:r>
            <a:r>
              <a:rPr lang="en-US" sz="2400" dirty="0">
                <a:hlinkClick r:id="rId3"/>
              </a:rPr>
              <a:t>http://www.google.com/search</a:t>
            </a:r>
            <a:r>
              <a:rPr lang="en-US" sz="2400" b="1" dirty="0">
                <a:hlinkClick r:id="rId3"/>
              </a:rPr>
              <a:t>?q=Bethany+Lutheran&amp;start=10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parameter q is set to ”</a:t>
            </a:r>
            <a:r>
              <a:rPr lang="en-US" sz="2000" dirty="0" err="1"/>
              <a:t>Bethany+Lutheran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parameter start is set to 10</a:t>
            </a:r>
          </a:p>
        </p:txBody>
      </p:sp>
    </p:spTree>
    <p:extLst>
      <p:ext uri="{BB962C8B-B14F-4D97-AF65-F5344CB8AC3E}">
        <p14:creationId xmlns:p14="http://schemas.microsoft.com/office/powerpoint/2010/main" val="218361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9D-D4D1-0344-86B8-E78AEDE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Hypertext Transport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182E-700D-954F-A513-70AA88F0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617785"/>
            <a:ext cx="9365007" cy="4686033"/>
          </a:xfrm>
        </p:spPr>
        <p:txBody>
          <a:bodyPr>
            <a:normAutofit/>
          </a:bodyPr>
          <a:lstStyle/>
          <a:p>
            <a:r>
              <a:rPr lang="en-US" sz="2800" dirty="0"/>
              <a:t>the set of commands understood by a web server and sent from a browser</a:t>
            </a:r>
          </a:p>
          <a:p>
            <a:r>
              <a:rPr lang="en-US" sz="2800" dirty="0"/>
              <a:t>some HTTP commands (your browser sends these internally):</a:t>
            </a:r>
          </a:p>
          <a:p>
            <a:pPr lvl="1"/>
            <a:r>
              <a:rPr lang="en-US" sz="2400" dirty="0"/>
              <a:t>GET  </a:t>
            </a:r>
            <a:r>
              <a:rPr lang="en-US" sz="2400" b="1" dirty="0"/>
              <a:t>filename</a:t>
            </a:r>
            <a:r>
              <a:rPr lang="en-US" sz="2400" dirty="0"/>
              <a:t> : download</a:t>
            </a:r>
          </a:p>
          <a:p>
            <a:pPr lvl="1"/>
            <a:r>
              <a:rPr lang="en-US" sz="2400" dirty="0"/>
              <a:t>POST </a:t>
            </a:r>
            <a:r>
              <a:rPr lang="en-US" sz="2400" b="1" dirty="0"/>
              <a:t>filename</a:t>
            </a:r>
            <a:r>
              <a:rPr lang="en-US" sz="2400" dirty="0"/>
              <a:t> : send a web form response</a:t>
            </a:r>
          </a:p>
          <a:p>
            <a:pPr lvl="1"/>
            <a:r>
              <a:rPr lang="en-US" sz="2400" dirty="0"/>
              <a:t>PUT  </a:t>
            </a:r>
            <a:r>
              <a:rPr lang="en-US" sz="2400" b="1" dirty="0"/>
              <a:t>filename</a:t>
            </a:r>
            <a:r>
              <a:rPr lang="en-US" sz="2400" dirty="0"/>
              <a:t> : upload</a:t>
            </a:r>
          </a:p>
        </p:txBody>
      </p:sp>
    </p:spTree>
    <p:extLst>
      <p:ext uri="{BB962C8B-B14F-4D97-AF65-F5344CB8AC3E}">
        <p14:creationId xmlns:p14="http://schemas.microsoft.com/office/powerpoint/2010/main" val="23347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9D-D4D1-0344-86B8-E78AEDE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Hypertext Transport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182E-700D-954F-A513-70AA88F0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617785"/>
            <a:ext cx="9365007" cy="917597"/>
          </a:xfrm>
        </p:spPr>
        <p:txBody>
          <a:bodyPr>
            <a:normAutofit/>
          </a:bodyPr>
          <a:lstStyle/>
          <a:p>
            <a:r>
              <a:rPr lang="en-US" sz="2800" dirty="0"/>
              <a:t>simulating a browser with a terminal window:</a:t>
            </a:r>
            <a:endParaRPr lang="en-US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A8C6DD9-1652-6443-9573-B74BFFE3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0" y="2725615"/>
            <a:ext cx="9512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235F-C6E3-A644-AB9E-FCCA98F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HTTP error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95D9-B771-A44D-85DB-60345648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1413552"/>
            <a:ext cx="4389433" cy="3795758"/>
          </a:xfrm>
        </p:spPr>
        <p:txBody>
          <a:bodyPr>
            <a:normAutofit/>
          </a:bodyPr>
          <a:lstStyle/>
          <a:p>
            <a:r>
              <a:rPr lang="en-US" sz="2400" dirty="0"/>
              <a:t>when something goes wrong, the web server returns a special "error code" number to the browser, possibly followed by an HTML document</a:t>
            </a:r>
          </a:p>
          <a:p>
            <a:r>
              <a:rPr lang="en-US" sz="2400" dirty="0"/>
              <a:t>common error codes: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4B6DE-82EE-0A41-893D-B7684375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83392"/>
              </p:ext>
            </p:extLst>
          </p:nvPr>
        </p:nvGraphicFramePr>
        <p:xfrm>
          <a:off x="6751768" y="1413551"/>
          <a:ext cx="3994618" cy="4031564"/>
        </p:xfrm>
        <a:graphic>
          <a:graphicData uri="http://schemas.openxmlformats.org/drawingml/2006/table">
            <a:tbl>
              <a:tblPr/>
              <a:tblGrid>
                <a:gridCol w="1319032">
                  <a:extLst>
                    <a:ext uri="{9D8B030D-6E8A-4147-A177-3AD203B41FA5}">
                      <a16:colId xmlns:a16="http://schemas.microsoft.com/office/drawing/2014/main" val="2486061040"/>
                    </a:ext>
                  </a:extLst>
                </a:gridCol>
                <a:gridCol w="2675586">
                  <a:extLst>
                    <a:ext uri="{9D8B030D-6E8A-4147-A177-3AD203B41FA5}">
                      <a16:colId xmlns:a16="http://schemas.microsoft.com/office/drawing/2014/main" val="1098963243"/>
                    </a:ext>
                  </a:extLst>
                </a:gridCol>
              </a:tblGrid>
              <a:tr h="43987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87190"/>
                  </a:ext>
                </a:extLst>
              </a:tr>
              <a:tr h="43987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7418"/>
                  </a:ext>
                </a:extLst>
              </a:tr>
              <a:tr h="106330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335177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301-303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 has moved (permanently or temporarily)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12041"/>
                  </a:ext>
                </a:extLst>
              </a:tr>
              <a:tr h="75158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335177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403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are forbidden to access this page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07580"/>
                  </a:ext>
                </a:extLst>
              </a:tr>
              <a:tr h="43987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335177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404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 not found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68220"/>
                  </a:ext>
                </a:extLst>
              </a:tr>
              <a:tr h="43987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server error</a:t>
                      </a:r>
                    </a:p>
                  </a:txBody>
                  <a:tcPr marL="108236" marR="108236" marT="43294" marB="4329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077"/>
                  </a:ext>
                </a:extLst>
              </a:tr>
              <a:tr h="457188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5177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complete list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906" marR="103906" marT="51953" marB="51953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5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7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235F-C6E3-A644-AB9E-FCCA98F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Internet media (“MIME”)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95D9-B771-A44D-85DB-60345648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94" y="1454727"/>
            <a:ext cx="4120195" cy="4595217"/>
          </a:xfrm>
        </p:spPr>
        <p:txBody>
          <a:bodyPr>
            <a:normAutofit/>
          </a:bodyPr>
          <a:lstStyle/>
          <a:p>
            <a:r>
              <a:rPr lang="en-US" sz="2400" dirty="0"/>
              <a:t>sometimes when including resources in a page (style sheet, icon, multimedia object), we specify their type of data</a:t>
            </a:r>
          </a:p>
          <a:p>
            <a:r>
              <a:rPr lang="en-US" sz="2400" dirty="0"/>
              <a:t>List of MIME types: 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by type</a:t>
            </a:r>
            <a:r>
              <a:rPr lang="en-US" sz="2400" dirty="0"/>
              <a:t>, </a:t>
            </a:r>
            <a:r>
              <a:rPr lang="en-US" sz="2400" dirty="0">
                <a:hlinkClick r:id="rId6"/>
              </a:rPr>
              <a:t>by extension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277BD-C410-5642-B5F7-C0B0942C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55059"/>
              </p:ext>
            </p:extLst>
          </p:nvPr>
        </p:nvGraphicFramePr>
        <p:xfrm>
          <a:off x="5721927" y="2230582"/>
          <a:ext cx="5306291" cy="3602560"/>
        </p:xfrm>
        <a:graphic>
          <a:graphicData uri="http://schemas.openxmlformats.org/drawingml/2006/table">
            <a:tbl>
              <a:tblPr firstRow="1" bandRow="1"/>
              <a:tblGrid>
                <a:gridCol w="3477491">
                  <a:extLst>
                    <a:ext uri="{9D8B030D-6E8A-4147-A177-3AD203B41FA5}">
                      <a16:colId xmlns:a16="http://schemas.microsoft.com/office/drawing/2014/main" val="36519707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7237099"/>
                    </a:ext>
                  </a:extLst>
                </a:gridCol>
              </a:tblGrid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MIME type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file extension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81927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text/html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.html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90997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text/plain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.txt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5656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image/gif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.gif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47636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image/jpeg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.jpg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327742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video/quicktime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.mov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22312"/>
                  </a:ext>
                </a:extLst>
              </a:tr>
              <a:tr h="46461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application/octet-stream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.exe</a:t>
                      </a:r>
                    </a:p>
                  </a:txBody>
                  <a:tcPr marL="104217" marR="104217" marT="41687" marB="41687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2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D5F5-D46D-0C42-9642-BFE31533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languages /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C14B-DE5C-B54B-93F2-AA34E4A1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524000"/>
            <a:ext cx="9684327" cy="4525944"/>
          </a:xfrm>
        </p:spPr>
        <p:txBody>
          <a:bodyPr>
            <a:normAutofit/>
          </a:bodyPr>
          <a:lstStyle/>
          <a:p>
            <a:r>
              <a:rPr lang="en-US" dirty="0"/>
              <a:t>Hypertext Markup Language (</a:t>
            </a:r>
            <a:r>
              <a:rPr lang="en-US" dirty="0">
                <a:hlinkClick r:id="rId2"/>
              </a:rPr>
              <a:t>HTML</a:t>
            </a:r>
            <a:r>
              <a:rPr lang="en-US" dirty="0"/>
              <a:t>): used for writing web pages</a:t>
            </a:r>
          </a:p>
          <a:p>
            <a:r>
              <a:rPr lang="en-US" dirty="0"/>
              <a:t>Cascading Style Sheets (</a:t>
            </a:r>
            <a:r>
              <a:rPr lang="en-US" dirty="0">
                <a:hlinkClick r:id="rId3"/>
              </a:rPr>
              <a:t>CSS</a:t>
            </a:r>
            <a:r>
              <a:rPr lang="en-US" dirty="0"/>
              <a:t>): stylistic info for web pages</a:t>
            </a:r>
          </a:p>
          <a:p>
            <a:r>
              <a:rPr lang="en-US" dirty="0"/>
              <a:t>PHP Hypertext Processor (</a:t>
            </a:r>
            <a:r>
              <a:rPr lang="en-US" dirty="0">
                <a:hlinkClick r:id="rId4"/>
              </a:rPr>
              <a:t>PHP</a:t>
            </a:r>
            <a:r>
              <a:rPr lang="en-US" dirty="0"/>
              <a:t>): dynamically create pages on a web server</a:t>
            </a:r>
          </a:p>
          <a:p>
            <a:r>
              <a:rPr lang="en-US" dirty="0">
                <a:hlinkClick r:id="rId5"/>
              </a:rPr>
              <a:t>JavaScript</a:t>
            </a:r>
            <a:r>
              <a:rPr lang="en-US" dirty="0"/>
              <a:t>: interactive and programmable web pages</a:t>
            </a:r>
          </a:p>
          <a:p>
            <a:r>
              <a:rPr lang="en-US" dirty="0"/>
              <a:t>Asynchronous JavaScript and XML (</a:t>
            </a:r>
            <a:r>
              <a:rPr lang="en-US" dirty="0">
                <a:hlinkClick r:id="rId6"/>
              </a:rPr>
              <a:t>Ajax</a:t>
            </a:r>
            <a:r>
              <a:rPr lang="en-US" dirty="0"/>
              <a:t>): accessing data for web applications</a:t>
            </a:r>
          </a:p>
          <a:p>
            <a:r>
              <a:rPr lang="en-US" dirty="0" err="1"/>
              <a:t>eXtensible</a:t>
            </a:r>
            <a:r>
              <a:rPr lang="en-US" dirty="0"/>
              <a:t> Markup Language (</a:t>
            </a:r>
            <a:r>
              <a:rPr lang="en-US" dirty="0">
                <a:hlinkClick r:id="rId7"/>
              </a:rPr>
              <a:t>XML</a:t>
            </a:r>
            <a:r>
              <a:rPr lang="en-US" dirty="0"/>
              <a:t>): metalanguage for organizing data</a:t>
            </a:r>
          </a:p>
          <a:p>
            <a:r>
              <a:rPr lang="en-US" dirty="0"/>
              <a:t>Structured Query Language (</a:t>
            </a:r>
            <a:r>
              <a:rPr lang="en-US" dirty="0">
                <a:hlinkClick r:id="rId8"/>
              </a:rPr>
              <a:t>SQL</a:t>
            </a:r>
            <a:r>
              <a:rPr lang="en-US" dirty="0"/>
              <a:t>): interaction with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9A4DC-1380-E14C-97D3-2798A57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266" y="688644"/>
            <a:ext cx="8608037" cy="7890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the Internet?</a:t>
            </a:r>
          </a:p>
        </p:txBody>
      </p:sp>
      <p:pic>
        <p:nvPicPr>
          <p:cNvPr id="4" name="Online Media 3" descr="Series of Tubes">
            <a:hlinkClick r:id="" action="ppaction://media"/>
            <a:extLst>
              <a:ext uri="{FF2B5EF4-FFF2-40B4-BE49-F238E27FC236}">
                <a16:creationId xmlns:a16="http://schemas.microsoft.com/office/drawing/2014/main" id="{3B812A72-282E-0A4A-9485-CD9AD1E3A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742266" y="1755889"/>
            <a:ext cx="4454381" cy="334078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4B76-47F2-4F4C-814F-2B137E4A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372" y="1755889"/>
            <a:ext cx="4756586" cy="3340785"/>
          </a:xfrm>
        </p:spPr>
        <p:txBody>
          <a:bodyPr>
            <a:normAutofit/>
          </a:bodyPr>
          <a:lstStyle/>
          <a:p>
            <a:r>
              <a:rPr lang="en-US" sz="3200" dirty="0"/>
              <a:t>In an infamous comment, United States Senator Ted Stevens gave this explanation.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DA6C5-313D-3344-BC44-629CE79EAC96}"/>
              </a:ext>
            </a:extLst>
          </p:cNvPr>
          <p:cNvSpPr/>
          <p:nvPr/>
        </p:nvSpPr>
        <p:spPr>
          <a:xfrm>
            <a:off x="2306716" y="5190157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June 28</a:t>
            </a:r>
            <a:r>
              <a:rPr lang="en-US" baseline="30000" dirty="0"/>
              <a:t>th</a:t>
            </a:r>
            <a:r>
              <a:rPr lang="en-US" dirty="0"/>
              <a:t>, 2006 Committee hearing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F63B9-2F63-6D46-AEF5-AB7214DECF4E}"/>
              </a:ext>
            </a:extLst>
          </p:cNvPr>
          <p:cNvSpPr/>
          <p:nvPr/>
        </p:nvSpPr>
        <p:spPr>
          <a:xfrm>
            <a:off x="6820659" y="6206157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Explanation can be found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5353-3F79-DF40-B17F-167D2653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5944"/>
          </a:xfrm>
        </p:spPr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775D-9C00-2243-A72F-2D3A1B18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internets are there, anyway?</a:t>
            </a:r>
          </a:p>
          <a:p>
            <a:r>
              <a:rPr lang="en-US" sz="3200" dirty="0"/>
              <a:t>Is Google one of these internets?</a:t>
            </a:r>
          </a:p>
        </p:txBody>
      </p:sp>
    </p:spTree>
    <p:extLst>
      <p:ext uri="{BB962C8B-B14F-4D97-AF65-F5344CB8AC3E}">
        <p14:creationId xmlns:p14="http://schemas.microsoft.com/office/powerpoint/2010/main" val="23740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91161-0386-D444-BB33-F0F7E8BB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113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45353-3F79-DF40-B17F-167D2653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Internet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775D-9C00-2243-A72F-2D3A1B18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852" y="2052116"/>
            <a:ext cx="9598106" cy="3997828"/>
          </a:xfrm>
        </p:spPr>
        <p:txBody>
          <a:bodyPr>
            <a:normAutofit/>
          </a:bodyPr>
          <a:lstStyle/>
          <a:p>
            <a:r>
              <a:rPr lang="en-US" sz="3200" dirty="0"/>
              <a:t>Wikipedia entry on “Internet”</a:t>
            </a:r>
          </a:p>
          <a:p>
            <a:r>
              <a:rPr lang="en-US" sz="3200" dirty="0"/>
              <a:t>A connection of computer networks using the Internet Protocol (IP).</a:t>
            </a:r>
          </a:p>
          <a:p>
            <a:r>
              <a:rPr lang="en-US" sz="3200" dirty="0"/>
              <a:t>What’s the difference between the Internet and the World Wide Web?</a:t>
            </a:r>
          </a:p>
        </p:txBody>
      </p:sp>
    </p:spTree>
    <p:extLst>
      <p:ext uri="{BB962C8B-B14F-4D97-AF65-F5344CB8AC3E}">
        <p14:creationId xmlns:p14="http://schemas.microsoft.com/office/powerpoint/2010/main" val="297089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51B9-3748-B149-AB53-D8C2B9A9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092-D852-C643-A9CC-48291220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1631852"/>
            <a:ext cx="9706708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began as a US Department of Defense network called </a:t>
            </a:r>
            <a:r>
              <a:rPr lang="en-US" sz="2800" dirty="0">
                <a:hlinkClick r:id="rId3"/>
              </a:rPr>
              <a:t>ARPANET</a:t>
            </a:r>
            <a:r>
              <a:rPr lang="en-US" sz="2800" dirty="0"/>
              <a:t> (Funded 1966, Created 1969, Closed 1990)</a:t>
            </a:r>
          </a:p>
          <a:p>
            <a:r>
              <a:rPr lang="en-US" sz="2800" dirty="0"/>
              <a:t>initial services: electronic mail, file transfer</a:t>
            </a:r>
          </a:p>
          <a:p>
            <a:r>
              <a:rPr lang="en-US" sz="2800" dirty="0"/>
              <a:t>opened to commercial interests in late 80s</a:t>
            </a:r>
          </a:p>
          <a:p>
            <a:r>
              <a:rPr lang="en-US" sz="2800" dirty="0"/>
              <a:t>WWW created in 1989-91 by </a:t>
            </a:r>
            <a:r>
              <a:rPr lang="en-US" sz="2800" dirty="0">
                <a:hlinkClick r:id="rId4"/>
              </a:rPr>
              <a:t>Tim Berners-Lee</a:t>
            </a:r>
            <a:r>
              <a:rPr lang="en-US" sz="2800" dirty="0"/>
              <a:t> at CERN</a:t>
            </a:r>
          </a:p>
          <a:p>
            <a:r>
              <a:rPr lang="en-US" sz="2800" dirty="0"/>
              <a:t>popular web browsers released: Netscape 1994, IE 1995</a:t>
            </a:r>
          </a:p>
          <a:p>
            <a:r>
              <a:rPr lang="en-US" sz="2800" dirty="0" err="1"/>
              <a:t>Amazon.com</a:t>
            </a:r>
            <a:r>
              <a:rPr lang="en-US" sz="2800" dirty="0"/>
              <a:t> opens in 1995; Google January 1996</a:t>
            </a:r>
          </a:p>
          <a:p>
            <a:r>
              <a:rPr lang="en-US" sz="2800" dirty="0">
                <a:hlinkClick r:id="rId5"/>
              </a:rPr>
              <a:t>Hamster Dance</a:t>
            </a:r>
            <a:r>
              <a:rPr lang="en-US" sz="2800" dirty="0"/>
              <a:t> web page created in 1999</a:t>
            </a:r>
          </a:p>
        </p:txBody>
      </p:sp>
    </p:spTree>
    <p:extLst>
      <p:ext uri="{BB962C8B-B14F-4D97-AF65-F5344CB8AC3E}">
        <p14:creationId xmlns:p14="http://schemas.microsoft.com/office/powerpoint/2010/main" val="376797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51B9-3748-B149-AB53-D8C2B9A9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25322"/>
          </a:xfrm>
        </p:spPr>
        <p:txBody>
          <a:bodyPr>
            <a:normAutofit/>
          </a:bodyPr>
          <a:lstStyle/>
          <a:p>
            <a:r>
              <a:rPr lang="en-US" sz="3600" dirty="0"/>
              <a:t>Key Aspects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092-D852-C643-A9CC-48291220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1631852"/>
            <a:ext cx="9706708" cy="4937760"/>
          </a:xfrm>
        </p:spPr>
        <p:txBody>
          <a:bodyPr>
            <a:normAutofit/>
          </a:bodyPr>
          <a:lstStyle/>
          <a:p>
            <a:r>
              <a:rPr lang="en-US" sz="2800" dirty="0"/>
              <a:t>Subnetworks can stand and operate on their own</a:t>
            </a:r>
          </a:p>
          <a:p>
            <a:r>
              <a:rPr lang="en-US" sz="2800" dirty="0"/>
              <a:t>Computers can dynamically join and leave</a:t>
            </a:r>
          </a:p>
          <a:p>
            <a:r>
              <a:rPr lang="en-US" sz="2800" dirty="0"/>
              <a:t>Built on open standards; anyone can create a new Internet-ready device</a:t>
            </a:r>
          </a:p>
          <a:p>
            <a:r>
              <a:rPr lang="en-US" sz="2800" dirty="0"/>
              <a:t>Lack of centralized control (mostly)</a:t>
            </a:r>
          </a:p>
          <a:p>
            <a:r>
              <a:rPr lang="en-US" sz="2800" dirty="0"/>
              <a:t>Everyone can use it with simple, commonly available software</a:t>
            </a:r>
          </a:p>
        </p:txBody>
      </p:sp>
    </p:spTree>
    <p:extLst>
      <p:ext uri="{BB962C8B-B14F-4D97-AF65-F5344CB8AC3E}">
        <p14:creationId xmlns:p14="http://schemas.microsoft.com/office/powerpoint/2010/main" val="1006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51B9-3748-B149-AB53-D8C2B9A9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25322"/>
          </a:xfrm>
        </p:spPr>
        <p:txBody>
          <a:bodyPr>
            <a:normAutofit/>
          </a:bodyPr>
          <a:lstStyle/>
          <a:p>
            <a:r>
              <a:rPr lang="en-US" sz="3600" dirty="0"/>
              <a:t>People and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092-D852-C643-A9CC-48291220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1631852"/>
            <a:ext cx="9706708" cy="3080825"/>
          </a:xfrm>
        </p:spPr>
        <p:txBody>
          <a:bodyPr>
            <a:normAutofit/>
          </a:bodyPr>
          <a:lstStyle/>
          <a:p>
            <a:r>
              <a:rPr lang="en-US" sz="2800" dirty="0"/>
              <a:t>Internet Engineering Task Force (IETF): controls internet protocol standards</a:t>
            </a:r>
          </a:p>
          <a:p>
            <a:r>
              <a:rPr lang="en-US" sz="2800" dirty="0"/>
              <a:t>Internet Corporation for Assigned Names and Numbers (ICANN): decides top-level </a:t>
            </a:r>
            <a:r>
              <a:rPr lang="en-US" sz="2800" dirty="0">
                <a:hlinkClick r:id="rId3"/>
              </a:rPr>
              <a:t>domain names</a:t>
            </a:r>
            <a:endParaRPr lang="en-US" sz="2800" dirty="0"/>
          </a:p>
          <a:p>
            <a:r>
              <a:rPr lang="en-US" sz="2800" dirty="0"/>
              <a:t>World Wide Web Consortium (W3C): web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844B9-31AE-E849-A3AB-EF7C6295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3" y="5014027"/>
            <a:ext cx="2684921" cy="1430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F8C97-8D6A-8B40-A5A8-19A288D21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2239" y="4975780"/>
            <a:ext cx="1847554" cy="146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BBCE7-22B5-9F49-9EED-F63C2F41B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8334" y="4624573"/>
            <a:ext cx="3187114" cy="21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6B95-B71D-D248-84D0-74C2A1CB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0B1B-5724-E742-97EB-404E4D31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28" y="1575582"/>
            <a:ext cx="9734843" cy="4909624"/>
          </a:xfrm>
        </p:spPr>
        <p:txBody>
          <a:bodyPr>
            <a:normAutofit/>
          </a:bodyPr>
          <a:lstStyle/>
          <a:p>
            <a:r>
              <a:rPr lang="en-US" sz="2800" dirty="0"/>
              <a:t>The internet uses a layered hardware/software architecture (also called the "OSI model"):</a:t>
            </a:r>
          </a:p>
          <a:p>
            <a:r>
              <a:rPr lang="en-US" sz="2400" i="1" dirty="0"/>
              <a:t>physical layer</a:t>
            </a:r>
            <a:r>
              <a:rPr lang="en-US" sz="2400" dirty="0"/>
              <a:t> : ethernet, coaxial cables, fiber-optic lines, modems</a:t>
            </a:r>
          </a:p>
          <a:p>
            <a:r>
              <a:rPr lang="en-US" sz="2400" i="1" dirty="0"/>
              <a:t>data link layer</a:t>
            </a:r>
            <a:r>
              <a:rPr lang="en-US" sz="2400" dirty="0"/>
              <a:t> : basic hardware protocols (Ethernet, </a:t>
            </a:r>
            <a:r>
              <a:rPr lang="en-US" sz="2400" dirty="0" err="1"/>
              <a:t>WiFi</a:t>
            </a:r>
            <a:r>
              <a:rPr lang="en-US" sz="2400" dirty="0"/>
              <a:t>, DSL PPP)</a:t>
            </a:r>
          </a:p>
          <a:p>
            <a:r>
              <a:rPr lang="en-US" sz="2400" i="1" dirty="0"/>
              <a:t>network / internet layer</a:t>
            </a:r>
            <a:r>
              <a:rPr lang="en-US" sz="2400" dirty="0"/>
              <a:t> : basic software protocol (IP)</a:t>
            </a:r>
          </a:p>
          <a:p>
            <a:r>
              <a:rPr lang="en-US" sz="2400" i="1" dirty="0"/>
              <a:t>transport layer</a:t>
            </a:r>
            <a:r>
              <a:rPr lang="en-US" sz="2400" dirty="0"/>
              <a:t> : adds reliability to network layer (TCP, UDP)</a:t>
            </a:r>
          </a:p>
          <a:p>
            <a:r>
              <a:rPr lang="en-US" sz="2400" i="1" dirty="0"/>
              <a:t>application layer</a:t>
            </a:r>
            <a:r>
              <a:rPr lang="en-US" sz="2400" dirty="0"/>
              <a:t> : implements specific communication for each kind of program (HTTP, POP3/IMAP, SSH, FTP)</a:t>
            </a:r>
          </a:p>
        </p:txBody>
      </p:sp>
    </p:spTree>
    <p:extLst>
      <p:ext uri="{BB962C8B-B14F-4D97-AF65-F5344CB8AC3E}">
        <p14:creationId xmlns:p14="http://schemas.microsoft.com/office/powerpoint/2010/main" val="95430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1246</Words>
  <Application>Microsoft Macintosh PowerPoint</Application>
  <PresentationFormat>Widescreen</PresentationFormat>
  <Paragraphs>162</Paragraphs>
  <Slides>25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MS Shell Dlg 2</vt:lpstr>
      <vt:lpstr>Wingdings</vt:lpstr>
      <vt:lpstr>Wingdings 3</vt:lpstr>
      <vt:lpstr>Madison</vt:lpstr>
      <vt:lpstr>Chapter 1 The Internet and World Wide Web</vt:lpstr>
      <vt:lpstr>1.1 The Internet</vt:lpstr>
      <vt:lpstr>What is the Internet?</vt:lpstr>
      <vt:lpstr>What is the Internet?</vt:lpstr>
      <vt:lpstr>The Internet</vt:lpstr>
      <vt:lpstr>Brief History of the Internet</vt:lpstr>
      <vt:lpstr>Key Aspects of the Internet</vt:lpstr>
      <vt:lpstr>People and Organizations</vt:lpstr>
      <vt:lpstr>Layered Architecture</vt:lpstr>
      <vt:lpstr>Layered Architecture</vt:lpstr>
      <vt:lpstr>Internet Protocol</vt:lpstr>
      <vt:lpstr>Internet Protocol</vt:lpstr>
      <vt:lpstr>Transmission Control Protocol</vt:lpstr>
      <vt:lpstr>1.2  The World Wide Web</vt:lpstr>
      <vt:lpstr>Web servers and browsers</vt:lpstr>
      <vt:lpstr>Web browsers</vt:lpstr>
      <vt:lpstr>Web browser market share 2020</vt:lpstr>
      <vt:lpstr>Domain Name System (DNS) </vt:lpstr>
      <vt:lpstr>Uniform Resource Locator (URL)   </vt:lpstr>
      <vt:lpstr>More advanced URLs  </vt:lpstr>
      <vt:lpstr>Hypertext Transport Protocol</vt:lpstr>
      <vt:lpstr>Hypertext Transport Protocol</vt:lpstr>
      <vt:lpstr>HTTP error codes</vt:lpstr>
      <vt:lpstr>Internet media (“MIME”)</vt:lpstr>
      <vt:lpstr>Web languages /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Internet and World Wide Web</dc:title>
  <dc:creator>Perry Lund</dc:creator>
  <cp:lastModifiedBy>Perry Lund</cp:lastModifiedBy>
  <cp:revision>1</cp:revision>
  <dcterms:created xsi:type="dcterms:W3CDTF">2020-12-01T19:31:29Z</dcterms:created>
  <dcterms:modified xsi:type="dcterms:W3CDTF">2021-01-12T12:22:44Z</dcterms:modified>
</cp:coreProperties>
</file>