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8" r:id="rId4"/>
    <p:sldId id="258" r:id="rId5"/>
    <p:sldId id="259" r:id="rId6"/>
    <p:sldId id="279" r:id="rId7"/>
    <p:sldId id="260" r:id="rId8"/>
    <p:sldId id="280" r:id="rId9"/>
    <p:sldId id="261" r:id="rId10"/>
    <p:sldId id="262" r:id="rId11"/>
    <p:sldId id="281" r:id="rId12"/>
    <p:sldId id="263" r:id="rId13"/>
    <p:sldId id="264" r:id="rId14"/>
    <p:sldId id="265" r:id="rId15"/>
    <p:sldId id="282" r:id="rId16"/>
    <p:sldId id="266" r:id="rId17"/>
    <p:sldId id="267" r:id="rId18"/>
    <p:sldId id="268" r:id="rId19"/>
    <p:sldId id="269" r:id="rId20"/>
    <p:sldId id="270" r:id="rId21"/>
    <p:sldId id="271" r:id="rId22"/>
    <p:sldId id="283" r:id="rId23"/>
    <p:sldId id="272" r:id="rId24"/>
    <p:sldId id="273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863"/>
  </p:normalViewPr>
  <p:slideViewPr>
    <p:cSldViewPr>
      <p:cViewPr>
        <p:scale>
          <a:sx n="136" d="100"/>
          <a:sy n="136" d="100"/>
        </p:scale>
        <p:origin x="1408" y="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94A41-1DFE-4CA1-915C-F0557EFEF8E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748CF-387A-4C5E-A5BD-8EAC53AF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Simplicity, organization, accessibility, standardization, multiple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48CF-387A-4C5E-A5BD-8EAC53AF3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9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E9DB7A1-595E-4E95-8F95-D0C071E7D217}" type="datetime1">
              <a:rPr lang="en-US" smtClean="0"/>
              <a:t>4/12/21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568F79-38D8-497C-9479-10F969A009E7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8841340C-E4B5-4E34-804D-C4F282B1F71B}" type="datetime1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823B2C-4044-47B7-9269-6E25DC261192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E6C0D-5A60-414B-B3F2-FDFCE22CCAC2}" type="datetime1">
              <a:rPr lang="en-US" smtClean="0"/>
              <a:t>4/12/21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DD608C-3A25-4988-97C3-B46885EEBE39}" type="datetime1">
              <a:rPr lang="en-US" smtClean="0"/>
              <a:t>4/12/21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2C87AF-E4E2-4C55-9C5A-A0F6D1380D02}" type="datetime1">
              <a:rPr lang="en-US" smtClean="0"/>
              <a:t>4/12/21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0BCD4-8758-46A1-B66B-089C14F7A7EB}" type="datetime1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388EB4-DDE9-4566-8F4D-DDD0B93C93BF}" type="datetime1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27AC6-9352-45E5-B42E-AB257C1812BD}" type="datetime1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F9236583-05FD-4C0D-8716-3B043CB87012}" type="datetime1">
              <a:rPr lang="en-US" smtClean="0"/>
              <a:t>4/12/21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COMS 210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7A14A319-03BF-4348-A343-46EFA82CA664}" type="datetime1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dirty="0"/>
              <a:t>COMS 210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4FD75E9-B3DF-4D73-B71D-9596F1CA7F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XML/Schema.html" TargetMode="External"/><Relationship Id="rId2" Type="http://schemas.openxmlformats.org/officeDocument/2006/relationships/hyperlink" Target="http://www.sitepoint.com/really-good-introduction-xm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FD75E9-B3DF-4D73-B71D-9596F1CA7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Cons:</a:t>
            </a:r>
          </a:p>
          <a:p>
            <a:pPr lvl="1"/>
            <a:r>
              <a:rPr lang="en-US" dirty="0"/>
              <a:t>Bulky syntax/structure makes files large; can decrease performance</a:t>
            </a:r>
          </a:p>
          <a:p>
            <a:pPr lvl="2"/>
            <a:r>
              <a:rPr lang="en-US" dirty="0"/>
              <a:t>Example: quadratic formula in MathML</a:t>
            </a:r>
          </a:p>
          <a:p>
            <a:pPr lvl="1"/>
            <a:r>
              <a:rPr lang="en-US" dirty="0"/>
              <a:t>Can be hard to "shoehorn" data into a good XML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/>
          <a:lstStyle/>
          <a:p>
            <a:r>
              <a:rPr lang="en-US" dirty="0"/>
              <a:t>MathML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373E3-EE83-1843-9F17-754CE20D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4211650" cy="339194"/>
          </a:xfrm>
          <a:prstGeom prst="rect">
            <a:avLst/>
          </a:prstGeom>
        </p:spPr>
      </p:pic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EC5D3F6-D7F2-C041-9FDD-ACC17D80D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19" y="1587500"/>
            <a:ext cx="4244762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0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tags are legal in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/>
          <a:lstStyle/>
          <a:p>
            <a:r>
              <a:rPr lang="en-US" dirty="0"/>
              <a:t>Any tags you want!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An email message might use tags called to, from, subject</a:t>
            </a:r>
          </a:p>
          <a:p>
            <a:pPr lvl="1"/>
            <a:r>
              <a:rPr lang="en-US" dirty="0"/>
              <a:t>A library might use tags called book, title, author</a:t>
            </a:r>
          </a:p>
          <a:p>
            <a:r>
              <a:rPr lang="en-US" dirty="0"/>
              <a:t>When designing an XML file, you choose the tags and attributes that best represent the data</a:t>
            </a:r>
          </a:p>
          <a:p>
            <a:r>
              <a:rPr lang="en-US" dirty="0"/>
              <a:t>Rule of thumb: data = tag, metadata = attribute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7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Doctypes</a:t>
            </a:r>
            <a:r>
              <a:rPr lang="en-US" dirty="0"/>
              <a:t> and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en-US" dirty="0"/>
              <a:t>“Rule Books” for individual flavors of XML</a:t>
            </a:r>
          </a:p>
          <a:p>
            <a:pPr lvl="1"/>
            <a:r>
              <a:rPr lang="en-US" dirty="0"/>
              <a:t>List which tags and attributes are valid in that language, and how they can be used together</a:t>
            </a:r>
          </a:p>
          <a:p>
            <a:r>
              <a:rPr lang="en-US" dirty="0"/>
              <a:t>Used to validate XML files to make sure they follow the rules of that "flavor"</a:t>
            </a:r>
          </a:p>
          <a:p>
            <a:pPr lvl="1"/>
            <a:r>
              <a:rPr lang="en-US" dirty="0"/>
              <a:t>the W3C HTML validator uses the XHTML </a:t>
            </a:r>
            <a:r>
              <a:rPr lang="en-US" dirty="0" err="1"/>
              <a:t>doctype</a:t>
            </a:r>
            <a:r>
              <a:rPr lang="en-US" dirty="0"/>
              <a:t> to validate your HTML</a:t>
            </a:r>
          </a:p>
          <a:p>
            <a:r>
              <a:rPr lang="en-US" dirty="0"/>
              <a:t>For more info:</a:t>
            </a:r>
          </a:p>
          <a:p>
            <a:pPr lvl="1"/>
            <a:r>
              <a:rPr lang="fr-FR" dirty="0"/>
              <a:t>Document Type </a:t>
            </a:r>
            <a:r>
              <a:rPr lang="fr-FR" dirty="0" err="1"/>
              <a:t>Definition</a:t>
            </a:r>
            <a:r>
              <a:rPr lang="fr-FR" dirty="0"/>
              <a:t> (DTD) ("</a:t>
            </a:r>
            <a:r>
              <a:rPr lang="fr-FR" dirty="0" err="1"/>
              <a:t>doctype</a:t>
            </a:r>
            <a:r>
              <a:rPr lang="fr-FR" dirty="0"/>
              <a:t>")</a:t>
            </a:r>
          </a:p>
          <a:p>
            <a:pPr lvl="1"/>
            <a:r>
              <a:rPr lang="en-US" dirty="0"/>
              <a:t>W3C XML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Web browsers can display XML files, but often you instead want to fetch one and analyze its data</a:t>
            </a:r>
          </a:p>
          <a:p>
            <a:r>
              <a:rPr lang="en-US" sz="3600" dirty="0"/>
              <a:t>The XML data is fetched, processed, and displayed using AJAX</a:t>
            </a:r>
          </a:p>
          <a:p>
            <a:pPr lvl="1"/>
            <a:r>
              <a:rPr lang="en-US" sz="3200" dirty="0"/>
              <a:t>(XML is the "X" in ”AJAX")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It would be very clunky to examine a complex XML structure as just a giant string!</a:t>
            </a:r>
          </a:p>
          <a:p>
            <a:r>
              <a:rPr lang="en-US" sz="3600" dirty="0"/>
              <a:t>Luckily, the browser can break apart (parse) XML data into a set of objects</a:t>
            </a:r>
          </a:p>
          <a:p>
            <a:pPr lvl="1"/>
            <a:r>
              <a:rPr lang="en-US" sz="3200" dirty="0"/>
              <a:t>There is an XML DOM, very similar to the (X)HTML DOM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DOM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733800"/>
            <a:ext cx="8153400" cy="1219200"/>
          </a:xfrm>
        </p:spPr>
        <p:txBody>
          <a:bodyPr/>
          <a:lstStyle/>
          <a:p>
            <a:r>
              <a:rPr lang="en-US" dirty="0"/>
              <a:t>The XML tags have a tree structure</a:t>
            </a:r>
          </a:p>
          <a:p>
            <a:r>
              <a:rPr lang="en-US" dirty="0"/>
              <a:t>DOM nodes have parents, children, and siblings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676400"/>
            <a:ext cx="8153400" cy="1676400"/>
          </a:xfrm>
          <a:prstGeom prst="rect">
            <a:avLst/>
          </a:prstGeom>
          <a:solidFill>
            <a:srgbClr val="FBAF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BAF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&lt;categories&gt;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&lt;category&gt;children&lt;/category&gt;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&lt;category&gt;computers&lt;/category&gt;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&lt;/categories&gt;			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7266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DOM tree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14C03-6351-4943-8CF8-A9F986B3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828800"/>
            <a:ext cx="8137103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0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58200" cy="990600"/>
          </a:xfrm>
        </p:spPr>
        <p:txBody>
          <a:bodyPr/>
          <a:lstStyle/>
          <a:p>
            <a:r>
              <a:rPr lang="en-US" dirty="0"/>
              <a:t>Recall: </a:t>
            </a:r>
            <a:r>
              <a:rPr lang="en-US" dirty="0" err="1"/>
              <a:t>Javascript</a:t>
            </a:r>
            <a:r>
              <a:rPr lang="en-US" dirty="0"/>
              <a:t> XML (XHTML)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DOM properties and methods we already know can be used on XML nodes:</a:t>
            </a:r>
          </a:p>
          <a:p>
            <a:pPr lvl="1"/>
            <a:r>
              <a:rPr lang="en-US" dirty="0"/>
              <a:t>Properties:</a:t>
            </a:r>
          </a:p>
          <a:p>
            <a:pPr lvl="2"/>
            <a:r>
              <a:rPr lang="en-US" dirty="0" err="1"/>
              <a:t>firstChild</a:t>
            </a:r>
            <a:r>
              <a:rPr lang="en-US" dirty="0"/>
              <a:t>, </a:t>
            </a:r>
            <a:r>
              <a:rPr lang="en-US" dirty="0" err="1"/>
              <a:t>lastChild</a:t>
            </a:r>
            <a:r>
              <a:rPr lang="en-US" dirty="0"/>
              <a:t>, </a:t>
            </a:r>
            <a:r>
              <a:rPr lang="en-US" dirty="0" err="1"/>
              <a:t>childNodes</a:t>
            </a:r>
            <a:r>
              <a:rPr lang="en-US" dirty="0"/>
              <a:t>, </a:t>
            </a:r>
            <a:r>
              <a:rPr lang="en-US" dirty="0" err="1"/>
              <a:t>nextSibling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previousSibling</a:t>
            </a:r>
            <a:r>
              <a:rPr lang="en-US" dirty="0"/>
              <a:t>, </a:t>
            </a:r>
            <a:r>
              <a:rPr lang="en-US" dirty="0" err="1"/>
              <a:t>parentNode</a:t>
            </a:r>
            <a:endParaRPr lang="en-US" dirty="0"/>
          </a:p>
          <a:p>
            <a:pPr lvl="2"/>
            <a:r>
              <a:rPr lang="en-US" dirty="0" err="1"/>
              <a:t>nodeName</a:t>
            </a:r>
            <a:r>
              <a:rPr lang="en-US" dirty="0"/>
              <a:t>, </a:t>
            </a:r>
            <a:r>
              <a:rPr lang="en-US" dirty="0" err="1"/>
              <a:t>nodeType</a:t>
            </a:r>
            <a:r>
              <a:rPr lang="en-US" dirty="0"/>
              <a:t>, </a:t>
            </a:r>
            <a:r>
              <a:rPr lang="en-US" dirty="0" err="1"/>
              <a:t>nodeValue</a:t>
            </a:r>
            <a:r>
              <a:rPr lang="en-US" dirty="0"/>
              <a:t>, attributes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 err="1"/>
              <a:t>appendChild</a:t>
            </a:r>
            <a:r>
              <a:rPr lang="en-US" dirty="0"/>
              <a:t>, </a:t>
            </a:r>
            <a:r>
              <a:rPr lang="en-US" dirty="0" err="1"/>
              <a:t>insertBefore</a:t>
            </a:r>
            <a:r>
              <a:rPr lang="en-US" dirty="0"/>
              <a:t>, </a:t>
            </a:r>
            <a:r>
              <a:rPr lang="en-US" dirty="0" err="1"/>
              <a:t>removeChild</a:t>
            </a:r>
            <a:r>
              <a:rPr lang="en-US" dirty="0"/>
              <a:t>, </a:t>
            </a:r>
            <a:r>
              <a:rPr lang="en-US" dirty="0" err="1"/>
              <a:t>replaceChild</a:t>
            </a:r>
            <a:endParaRPr lang="en-US" dirty="0"/>
          </a:p>
          <a:p>
            <a:pPr lvl="2"/>
            <a:r>
              <a:rPr lang="en-US" dirty="0" err="1"/>
              <a:t>getElementsByTagName</a:t>
            </a:r>
            <a:r>
              <a:rPr lang="en-US" dirty="0"/>
              <a:t>, </a:t>
            </a:r>
            <a:r>
              <a:rPr lang="en-US" dirty="0" err="1"/>
              <a:t>getAttribute</a:t>
            </a:r>
            <a:r>
              <a:rPr lang="en-US" dirty="0"/>
              <a:t>, </a:t>
            </a:r>
            <a:r>
              <a:rPr lang="en-US" dirty="0" err="1"/>
              <a:t>hasAttributes</a:t>
            </a:r>
            <a:r>
              <a:rPr lang="en-US" dirty="0"/>
              <a:t>, </a:t>
            </a:r>
            <a:r>
              <a:rPr lang="en-US" dirty="0" err="1"/>
              <a:t>hasChildNodes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Caution</a:t>
            </a:r>
            <a:r>
              <a:rPr lang="en-US" dirty="0"/>
              <a:t>: cannot use HTML-specific properties like </a:t>
            </a:r>
            <a:r>
              <a:rPr lang="en-US" dirty="0" err="1"/>
              <a:t>innerHTML</a:t>
            </a:r>
            <a:r>
              <a:rPr lang="en-US" dirty="0"/>
              <a:t> in the XML DOM!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Node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Caution</a:t>
            </a:r>
            <a:r>
              <a:rPr lang="en-US" sz="3200" dirty="0"/>
              <a:t>: can only use standard DOM methods and properties in XML DOM</a:t>
            </a:r>
          </a:p>
          <a:p>
            <a:pPr lvl="1"/>
            <a:r>
              <a:rPr lang="en-US" sz="2800" dirty="0"/>
              <a:t>HTML DOM has Prototype methods, but XML DOM does not!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Caution</a:t>
            </a:r>
            <a:r>
              <a:rPr lang="en-US" sz="3200" dirty="0"/>
              <a:t>: can't use ids or classes to get specific nodes</a:t>
            </a:r>
          </a:p>
          <a:p>
            <a:pPr lvl="1"/>
            <a:r>
              <a:rPr lang="en-US" sz="2800" dirty="0"/>
              <a:t>id and class are not necessarily defined as attributes in the flavor of XML being read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1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XML: a "skeleton" for creating markup languages</a:t>
            </a:r>
          </a:p>
          <a:p>
            <a:r>
              <a:rPr lang="en-US" sz="3200" dirty="0"/>
              <a:t>You already know it!</a:t>
            </a:r>
          </a:p>
          <a:p>
            <a:pPr lvl="1"/>
            <a:r>
              <a:rPr lang="en-US" sz="2800" dirty="0"/>
              <a:t>Syntax is identical to XHTML's:</a:t>
            </a:r>
          </a:p>
          <a:p>
            <a:pPr marL="366713" lvl="1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="value"&gt;content&lt;/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Node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Caution</a:t>
            </a:r>
            <a:r>
              <a:rPr lang="en-US" dirty="0"/>
              <a:t>: </a:t>
            </a:r>
            <a:r>
              <a:rPr lang="en-US" dirty="0" err="1"/>
              <a:t>firstChild</a:t>
            </a:r>
            <a:r>
              <a:rPr lang="en-US" dirty="0"/>
              <a:t>/</a:t>
            </a:r>
            <a:r>
              <a:rPr lang="en-US" dirty="0" err="1"/>
              <a:t>nextSibling</a:t>
            </a:r>
            <a:r>
              <a:rPr lang="en-US" dirty="0"/>
              <a:t> properties are unreliable</a:t>
            </a:r>
          </a:p>
          <a:p>
            <a:pPr lvl="1"/>
            <a:r>
              <a:rPr lang="en-US" dirty="0"/>
              <a:t>Annoying whitespace text nodes!</a:t>
            </a:r>
          </a:p>
          <a:p>
            <a:r>
              <a:rPr lang="en-US" dirty="0"/>
              <a:t>The best way to walk the XML tree:</a:t>
            </a:r>
          </a:p>
          <a:p>
            <a:pPr marL="36671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elms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node.getElementsByTagName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tagName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/>
            <a:r>
              <a:rPr lang="en-US" dirty="0"/>
              <a:t>Returns an array of all node's children of the given tag name</a:t>
            </a:r>
          </a:p>
          <a:p>
            <a:pPr marL="366713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node.getAttribute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attributeName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/>
            <a:r>
              <a:rPr lang="en-US" dirty="0"/>
              <a:t>Gets an attribute of an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XML data in 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191000"/>
          </a:xfrm>
        </p:spPr>
        <p:txBody>
          <a:bodyPr/>
          <a:lstStyle/>
          <a:p>
            <a:r>
              <a:rPr lang="en-US" sz="3200" dirty="0"/>
              <a:t>Procedure:</a:t>
            </a:r>
          </a:p>
          <a:p>
            <a:pPr marL="881063" lvl="1" indent="-514350">
              <a:buSzPct val="90000"/>
              <a:buFont typeface="+mj-lt"/>
              <a:buAutoNum type="arabicPeriod"/>
            </a:pPr>
            <a:r>
              <a:rPr lang="en-US" sz="2800" dirty="0"/>
              <a:t>Use Ajax to fetch data</a:t>
            </a:r>
          </a:p>
          <a:p>
            <a:pPr marL="881063" lvl="1" indent="-514350">
              <a:buSzPct val="90000"/>
              <a:buFont typeface="+mj-lt"/>
              <a:buAutoNum type="arabicPeriod"/>
            </a:pPr>
            <a:r>
              <a:rPr lang="en-US" sz="2800" dirty="0"/>
              <a:t>Use DOM methods to examine XML:</a:t>
            </a:r>
          </a:p>
          <a:p>
            <a:pPr marL="1612900" lvl="3" indent="-514350">
              <a:buSzPct val="90000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XMLnode.getElementsByTagName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81063" lvl="1" indent="-514350">
              <a:buSzPct val="90000"/>
              <a:buFont typeface="+mj-lt"/>
              <a:buAutoNum type="arabicPeriod"/>
            </a:pPr>
            <a:r>
              <a:rPr lang="en-US" sz="2800" dirty="0"/>
              <a:t>Extract the data we need from the XML:</a:t>
            </a:r>
          </a:p>
          <a:p>
            <a:pPr marL="1441450" lvl="3" indent="-342900">
              <a:buSzPct val="90000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XMLelement.getAttribute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XMLelement.firstChild.nodeValue</a:t>
            </a:r>
            <a:r>
              <a:rPr lang="en-US" sz="2400" dirty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7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XML data in 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28800"/>
            <a:ext cx="8153400" cy="4038600"/>
          </a:xfrm>
        </p:spPr>
        <p:txBody>
          <a:bodyPr/>
          <a:lstStyle/>
          <a:p>
            <a:pPr marL="881063" lvl="1" indent="-514350">
              <a:buSzPct val="90000"/>
              <a:buFont typeface="+mj-lt"/>
              <a:buAutoNum type="arabicPeriod" startAt="4"/>
            </a:pPr>
            <a:r>
              <a:rPr lang="en-US" sz="2800" dirty="0"/>
              <a:t>Create new HTML nodes and populate with extracted data:</a:t>
            </a:r>
          </a:p>
          <a:p>
            <a:pPr marL="1612900" lvl="3" indent="-514350">
              <a:buSzPct val="90000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HTMLelement.innerHTML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881063" lvl="1" indent="-514350">
              <a:buSzPct val="90000"/>
              <a:buFont typeface="+mj-lt"/>
              <a:buAutoNum type="arabicPeriod" startAt="4"/>
            </a:pPr>
            <a:r>
              <a:rPr lang="en-US" sz="2800" dirty="0"/>
              <a:t>Inject newly-created HTML nodes into page</a:t>
            </a:r>
          </a:p>
          <a:p>
            <a:pPr lvl="3">
              <a:buSzPct val="90000"/>
            </a:pPr>
            <a:r>
              <a:rPr lang="en-US" sz="2400" dirty="0"/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HTMLelement.appendChild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6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/>
          <a:lstStyle/>
          <a:p>
            <a:r>
              <a:rPr lang="en-US" dirty="0"/>
              <a:t>Fetching XML using AJAX (template)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740307"/>
            <a:ext cx="8153400" cy="1981200"/>
          </a:xfrm>
        </p:spPr>
        <p:txBody>
          <a:bodyPr/>
          <a:lstStyle/>
          <a:p>
            <a:r>
              <a:rPr lang="en-US" dirty="0" err="1"/>
              <a:t>ajax.response</a:t>
            </a:r>
            <a:r>
              <a:rPr lang="en-US" b="1" dirty="0" err="1"/>
              <a:t>Text</a:t>
            </a:r>
            <a:r>
              <a:rPr lang="en-US" dirty="0"/>
              <a:t> contains the XML data in plain text</a:t>
            </a:r>
          </a:p>
          <a:p>
            <a:r>
              <a:rPr lang="en-US" dirty="0" err="1"/>
              <a:t>ajax.response</a:t>
            </a:r>
            <a:r>
              <a:rPr lang="en-US" b="1" dirty="0" err="1"/>
              <a:t>XML</a:t>
            </a:r>
            <a:r>
              <a:rPr lang="en-US" dirty="0"/>
              <a:t> is a pre-parsed XML DOM object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313932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method: "get",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do something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ajax.responseXML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7540752" cy="990600"/>
          </a:xfrm>
        </p:spPr>
        <p:txBody>
          <a:bodyPr/>
          <a:lstStyle/>
          <a:p>
            <a:r>
              <a:rPr lang="en-US" dirty="0"/>
              <a:t>Analyzing a fetched XML file using DOM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81534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use DOM properties and methods on </a:t>
            </a:r>
            <a:r>
              <a:rPr lang="en-US" dirty="0" err="1"/>
              <a:t>ajax.responseXML</a:t>
            </a:r>
            <a:r>
              <a:rPr lang="en-US" dirty="0"/>
              <a:t>: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4196477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zeroth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element of array of length 1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foo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ajax.responseXML.getElementsByTagName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("foo")[0];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ditto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bar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foo.getElementsByTagName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("bar")[0];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array of length 2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all_bazzes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foo.getElementsByTagName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string "bleep"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foo.getAttribute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BAFF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="bleep"&gt;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&lt;bar/&gt;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xyzzy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/&gt;&lt;/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&lt;/foo&gt;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 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540130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FD75E9-B3DF-4D73-B71D-9596F1CA7FEF}" type="slidenum">
              <a:rPr lang="en-US" smtClean="0"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-228600"/>
            <a:ext cx="8153400" cy="990600"/>
          </a:xfrm>
        </p:spPr>
        <p:txBody>
          <a:bodyPr/>
          <a:lstStyle/>
          <a:p>
            <a:r>
              <a:rPr lang="en-US" dirty="0"/>
              <a:t>Larger XML file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9600"/>
            <a:ext cx="8153400" cy="6463308"/>
          </a:xfrm>
          <a:prstGeom prst="rect">
            <a:avLst/>
          </a:prstGeom>
          <a:solidFill>
            <a:srgbClr val="FBAF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&lt;bookstore&gt;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&lt;book category="cooking"&gt;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&lt;title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="en"&gt;Everyday Italian&lt;/title&gt;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&lt;author&gt;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Giada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Laurentiis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&lt;/author&gt;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&lt;year&gt;2005&lt;/year&gt;&lt;price&gt;30.00&lt;/price&gt;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&lt;/book&gt;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&lt;book category="computers"&gt;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&lt;title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="en"&gt;XQuery Kick Start&lt;/title&gt;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&lt;author&gt;James McGovern&lt;/author&gt;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&lt;year&gt;2003&lt;/year&gt;&lt;price&gt;49.99&lt;/price&gt;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&lt;/book&gt;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&lt;book category="children"&gt;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&lt;title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="en"&gt;Harry Potter&lt;/title&gt;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&lt;author&gt;J K. Rowling&lt;/author&gt;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&lt;year&gt;2005&lt;/year&gt;&lt;price&gt;29.99&lt;/price&gt;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&lt;/book&gt;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&lt;book category="computers"&gt;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&lt;title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="en"&gt;Learning XML&lt;/title&gt;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&lt;author&gt;Erik T. Ray&lt;/author&gt;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&lt;year&gt;2003&lt;/year&gt;&lt;price&gt;39.95&lt;/price&gt;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&lt;/book&gt;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&lt;/bookstore&gt;				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04285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node tree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57278"/>
            <a:ext cx="8153400" cy="4031873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make a paragraph for each book about computers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books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ajax.responseXML.getElementsByTagName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("book");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books.length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var category = books[i].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("category");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if (category == "computers")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// extract data from XML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var title 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books[i].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("title") [0].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firstChild.nodeValue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var author = books[i].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("author")[0].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firstChild.nodeValue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// make an XHTML &lt;p&gt; tag containing data from XML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var p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p.innerHTML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title + ", by " + author;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document.body.appendChild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							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74665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839200" cy="44958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http://www.sitepoint.com/really-good-introduction-xml/</a:t>
            </a:r>
            <a:endParaRPr lang="en-US" dirty="0"/>
          </a:p>
          <a:p>
            <a:r>
              <a:rPr lang="en-US" dirty="0">
                <a:hlinkClick r:id="rId3"/>
              </a:rPr>
              <a:t>http://www.w3.org/XML/Schema.html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Languages written in XML specify:</a:t>
            </a:r>
          </a:p>
          <a:p>
            <a:pPr lvl="1"/>
            <a:r>
              <a:rPr lang="en-US" sz="2800" dirty="0"/>
              <a:t>Names of tags in HTML: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h1, div,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800" dirty="0"/>
              <a:t>, etc.</a:t>
            </a:r>
          </a:p>
          <a:p>
            <a:pPr lvl="1"/>
            <a:r>
              <a:rPr lang="en-US" sz="2800" dirty="0"/>
              <a:t>Names of attributes in HTML: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id/class,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800" dirty="0"/>
              <a:t>, etc.</a:t>
            </a:r>
          </a:p>
          <a:p>
            <a:pPr lvl="1"/>
            <a:r>
              <a:rPr lang="en-US" sz="2800" dirty="0"/>
              <a:t>Rules about how they go together in HTML: inline vs. block-level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5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present complex data in human-readable form</a:t>
            </a:r>
          </a:p>
          <a:p>
            <a:pPr lvl="1"/>
            <a:r>
              <a:rPr lang="en-US" dirty="0"/>
              <a:t>XML is "self-describing data”</a:t>
            </a:r>
          </a:p>
          <a:p>
            <a:pPr lvl="1"/>
            <a:r>
              <a:rPr lang="en-US" dirty="0"/>
              <a:t>Plain text format that is independent of storing, transporting, and sharing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343400"/>
            <a:ext cx="8153400" cy="2133600"/>
          </a:xfrm>
        </p:spPr>
        <p:txBody>
          <a:bodyPr/>
          <a:lstStyle/>
          <a:p>
            <a:r>
              <a:rPr lang="en-US" dirty="0"/>
              <a:t>Begins with an &lt;?xml ... ?&gt; header tag ("prolog")</a:t>
            </a:r>
          </a:p>
          <a:p>
            <a:r>
              <a:rPr lang="en-US" dirty="0"/>
              <a:t>Has a single root element (in this case, note)</a:t>
            </a:r>
          </a:p>
          <a:p>
            <a:r>
              <a:rPr lang="en-US" dirty="0"/>
              <a:t>tag, attribute, and comment syntax is just like 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676400"/>
            <a:ext cx="8153400" cy="1676400"/>
          </a:xfrm>
          <a:prstGeom prst="rect">
            <a:avLst/>
          </a:prstGeom>
          <a:solidFill>
            <a:srgbClr val="FBAF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78295"/>
            <a:ext cx="8458200" cy="2339102"/>
          </a:xfrm>
          <a:prstGeom prst="rect">
            <a:avLst/>
          </a:prstGeom>
          <a:solidFill>
            <a:srgbClr val="FBAFF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&lt;?xml version="1.0" encoding="UTF-8"?&gt; &lt;!-- XML prolog --&gt;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&lt;note&gt; &lt;!-- root element --&gt;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&lt;to&gt;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&lt;/to&gt;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&lt;from&gt;Jani&lt;/from&gt; &lt;!-- element ("tag") --&gt;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&lt;subject&gt;Reminder&lt;/subject&gt; &lt;!-- content of element --&gt;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&lt;message language="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english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 &lt;!-- attribute and its value --&gt;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   Don't forget me this weekend!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&lt;/message&gt;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&lt;/note&gt;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         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12077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XML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81C18A-7EF6-264B-8EAA-047D251EE4D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2057400"/>
            <a:ext cx="6622726" cy="3733800"/>
          </a:xfrm>
        </p:spPr>
      </p:pic>
    </p:spTree>
    <p:extLst>
      <p:ext uri="{BB962C8B-B14F-4D97-AF65-F5344CB8AC3E}">
        <p14:creationId xmlns:p14="http://schemas.microsoft.com/office/powerpoint/2010/main" val="426592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XML data comes from many sources on the web:</a:t>
            </a:r>
          </a:p>
          <a:p>
            <a:pPr lvl="1"/>
            <a:r>
              <a:rPr lang="en-US" b="1" dirty="0"/>
              <a:t>Web servers </a:t>
            </a:r>
            <a:r>
              <a:rPr lang="en-US" dirty="0"/>
              <a:t>store data as XML files</a:t>
            </a:r>
          </a:p>
          <a:p>
            <a:pPr lvl="1"/>
            <a:r>
              <a:rPr lang="en-US" b="1" dirty="0"/>
              <a:t>Databases</a:t>
            </a:r>
            <a:r>
              <a:rPr lang="en-US" dirty="0"/>
              <a:t> sometimes return query results as XML</a:t>
            </a:r>
          </a:p>
          <a:p>
            <a:pPr lvl="1"/>
            <a:r>
              <a:rPr lang="en-US" b="1" dirty="0"/>
              <a:t>Web</a:t>
            </a:r>
            <a:r>
              <a:rPr lang="en-US" dirty="0"/>
              <a:t> services use XML to communicate</a:t>
            </a:r>
          </a:p>
          <a:p>
            <a:r>
              <a:rPr lang="en-US" dirty="0"/>
              <a:t>XML is the universal format for exchange of data</a:t>
            </a:r>
          </a:p>
          <a:p>
            <a:r>
              <a:rPr lang="en-US" dirty="0"/>
              <a:t>XML languages are used for music, math, vector graphics</a:t>
            </a:r>
          </a:p>
          <a:p>
            <a:r>
              <a:rPr lang="en-US" dirty="0"/>
              <a:t>Popular use: RSS for news feeds &amp; podcasts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XML – RSS feed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F2FFF-AB0E-5C4D-B6A7-27F49030B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t="22025" r="-1555"/>
          <a:stretch/>
        </p:blipFill>
        <p:spPr>
          <a:xfrm>
            <a:off x="609601" y="1660416"/>
            <a:ext cx="6858000" cy="50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7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Easy to read (for humans and computers)</a:t>
            </a:r>
          </a:p>
          <a:p>
            <a:pPr lvl="1"/>
            <a:r>
              <a:rPr lang="en-US" dirty="0"/>
              <a:t>Standard format makes automation easy</a:t>
            </a:r>
          </a:p>
          <a:p>
            <a:pPr lvl="1"/>
            <a:r>
              <a:rPr lang="en-US" dirty="0"/>
              <a:t>Don't have to "reinvent the wheel" for storing new types of data</a:t>
            </a:r>
          </a:p>
          <a:p>
            <a:pPr lvl="1"/>
            <a:r>
              <a:rPr lang="en-US" dirty="0"/>
              <a:t>International, platform-independent, open/free standard</a:t>
            </a:r>
          </a:p>
          <a:p>
            <a:pPr lvl="1"/>
            <a:r>
              <a:rPr lang="en-US" dirty="0"/>
              <a:t>Can represent almost any general kind of data (record, list, tree)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 210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FD75E9-B3DF-4D73-B71D-9596F1CA7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0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3149</TotalTime>
  <Words>1703</Words>
  <Application>Microsoft Macintosh PowerPoint</Application>
  <PresentationFormat>On-screen Show (4:3)</PresentationFormat>
  <Paragraphs>241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XML</vt:lpstr>
      <vt:lpstr>What is XML?</vt:lpstr>
      <vt:lpstr>What is XML?</vt:lpstr>
      <vt:lpstr>Why do we need XML?</vt:lpstr>
      <vt:lpstr>Anatomy of an XML file</vt:lpstr>
      <vt:lpstr>Anatomy of an XML file</vt:lpstr>
      <vt:lpstr>Uses of XML</vt:lpstr>
      <vt:lpstr>Uses of XML – RSS feed</vt:lpstr>
      <vt:lpstr>Pros and Cons of XML</vt:lpstr>
      <vt:lpstr>Pros and Cons of XML</vt:lpstr>
      <vt:lpstr>MathML Example</vt:lpstr>
      <vt:lpstr>What tags are legal in XML?</vt:lpstr>
      <vt:lpstr>Doctypes and Schemas</vt:lpstr>
      <vt:lpstr>XML and AJAX</vt:lpstr>
      <vt:lpstr>XML and AJAX</vt:lpstr>
      <vt:lpstr>XML DOM Tree Structure</vt:lpstr>
      <vt:lpstr>XML DOM tree structure</vt:lpstr>
      <vt:lpstr>Recall: Javascript XML (XHTML) DOM</vt:lpstr>
      <vt:lpstr>Navigating the Node Tree</vt:lpstr>
      <vt:lpstr>Navigating the Node Tree</vt:lpstr>
      <vt:lpstr>Using XML data in a web page</vt:lpstr>
      <vt:lpstr>Using XML data in a web page</vt:lpstr>
      <vt:lpstr>Fetching XML using AJAX (template)</vt:lpstr>
      <vt:lpstr>Analyzing a fetched XML file using DOM</vt:lpstr>
      <vt:lpstr>Larger XML file example</vt:lpstr>
      <vt:lpstr>Navigating node tree example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Xenia Mountrouidou</dc:creator>
  <cp:lastModifiedBy>Perry Lund</cp:lastModifiedBy>
  <cp:revision>42</cp:revision>
  <dcterms:created xsi:type="dcterms:W3CDTF">2011-10-28T21:20:46Z</dcterms:created>
  <dcterms:modified xsi:type="dcterms:W3CDTF">2021-04-13T01:53:41Z</dcterms:modified>
</cp:coreProperties>
</file>