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0" r:id="rId7"/>
    <p:sldId id="266" r:id="rId8"/>
    <p:sldId id="259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CECFB-FD3C-4632-BB3B-71CEFD00468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1BA64-7C49-46B0-887C-2F2FA14C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5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5DC-3773-4F8D-9EA7-E33936B64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B6BEE-0208-4F3E-BA03-E9CF3013D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D687-C086-4ED2-A075-B45C1AFC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EB7-F4D8-4532-B1B5-FB5D4446C8B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2B56-6374-4220-AAC1-86E3555C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491F-2749-4927-9EAE-F9E98623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82DA-628F-45A3-96BB-47733B5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887D-359C-43C1-BC52-D05791F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87EFF-97E1-4E96-A244-B5E58B318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A0BF-0D0E-451E-B3DA-9FA78082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EB7-F4D8-4532-B1B5-FB5D4446C8B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D4C8-FD1C-41A8-BB3A-A7CA00AD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F3B68-1D5D-43DB-A737-D0456EB1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82DA-628F-45A3-96BB-47733B5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6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EA495-AD0A-40C0-9C15-7743BE8F2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145DE-EB87-40EB-BF18-B03EC1100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6DAD-BC03-4803-8947-9B51DF76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EB7-F4D8-4532-B1B5-FB5D4446C8B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F8D4-1DC6-4060-8946-A65825F8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ADB33-165A-42E6-8658-C5DEB7B7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82DA-628F-45A3-96BB-47733B5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03E7-1D7C-4C33-8F1F-56D15B71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C1DF-EDFA-4169-8967-304527DD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3993-AAB0-4ABC-8E76-B4D775D9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EB7-F4D8-4532-B1B5-FB5D4446C8B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9DECD-EBF4-4113-BE73-D35AD777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C2E6E-9F97-4C73-B896-74B8708E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82DA-628F-45A3-96BB-47733B5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757B-0DE3-407A-A656-608FF338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AD7EE-3E77-47C0-8140-C4A457A78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59F2-A2B0-4F79-A42E-939D3A30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EB7-F4D8-4532-B1B5-FB5D4446C8B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6AE52-54DE-4B62-B37E-F08BD5C1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683F-CFF1-4FBE-A496-E54D846A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82DA-628F-45A3-96BB-47733B5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C304-D166-47ED-8DEB-58E38E49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1E9D-1539-41D1-BFEC-15258338A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6F47F-5382-4143-B923-BEACB980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2CAD7-E5D9-46B0-947E-B839A0C4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EB7-F4D8-4532-B1B5-FB5D4446C8B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DE52-8381-42D1-8258-70F980B5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8FF60-E6F1-43AE-B853-52F8B572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82DA-628F-45A3-96BB-47733B5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770F-E7C2-47C2-A8D1-F23CDBF6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868FC-941A-47F3-8337-554DA1459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F9CE6-0619-4EC8-AEA1-78C08EAF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1E5CA-2E5D-4831-967D-A70882A70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2BD97-538D-402B-8910-0C25C207C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62580-9A4F-4DF7-A091-1C17570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EB7-F4D8-4532-B1B5-FB5D4446C8B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23B99-EDCB-4262-A31A-52D7583E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82D12-723C-4FEF-82E9-A4B31A47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82DA-628F-45A3-96BB-47733B5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0F99-263A-410D-B8A9-E44D7BBC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8D9AB-511C-42FB-91F0-D9B5CDBF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EB7-F4D8-4532-B1B5-FB5D4446C8B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C6BCF-AD29-4AA4-802A-D023C107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32E49-9F5A-40C0-A67C-48F9DCE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82DA-628F-45A3-96BB-47733B5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7C60E-6020-45C7-8AF9-4ABE3C42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EB7-F4D8-4532-B1B5-FB5D4446C8B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A7C44-8066-4575-9FD3-358AA205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61805-FE1F-4BC2-9CCE-E09B5674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82DA-628F-45A3-96BB-47733B5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BE01-F8CE-40A2-8461-6A66D405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CDBC-E63E-4B8F-AF41-E748C813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346D6-269F-4153-B6A2-D2E89E5E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AD5CD-1317-4883-BF17-10FA8D52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EB7-F4D8-4532-B1B5-FB5D4446C8B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0D29A-FFE2-4413-BA4F-A98B1533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BD8AB-BAC8-47C2-9D3B-36F89B3A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82DA-628F-45A3-96BB-47733B5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3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4BD9-3A8D-4ABA-8A93-B2982AF1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E4A42-898D-463F-B8BD-D145EFB10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CDE26-36CD-4B12-9651-42224EC62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5C397-2B99-4BF5-8D22-DE58335B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EB7-F4D8-4532-B1B5-FB5D4446C8B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AF71B-710C-4AE3-BADD-D1CFA573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4DA7B-054A-40EB-9703-4980E983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82DA-628F-45A3-96BB-47733B5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F2F33-DF1B-44DC-A5FF-3E8DFCFD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54B3E-D8E9-4EB7-BE59-AF3CD5DFA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23E0-622C-4CBC-8CD1-9AFF7F264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DEB7-F4D8-4532-B1B5-FB5D4446C8B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5AB9-0652-4630-8CD0-5F54D7AEF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FFCD-49BB-4BF9-8FAF-9775D6DAC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82DA-628F-45A3-96BB-47733B5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0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1D3457-E1E2-41D4-A8BA-48F20DF58C04}"/>
              </a:ext>
            </a:extLst>
          </p:cNvPr>
          <p:cNvSpPr/>
          <p:nvPr/>
        </p:nvSpPr>
        <p:spPr>
          <a:xfrm>
            <a:off x="2206650" y="210539"/>
            <a:ext cx="2558606" cy="86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Connect to MQTT Broker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Subscribe to Server Topic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ReadyToTake Variable set to FALSE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D4F527E-F03A-4E02-846E-ACFE007493C1}"/>
              </a:ext>
            </a:extLst>
          </p:cNvPr>
          <p:cNvSpPr/>
          <p:nvPr/>
        </p:nvSpPr>
        <p:spPr>
          <a:xfrm>
            <a:off x="5150839" y="415425"/>
            <a:ext cx="1652631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60D8A8-8F1B-4E5C-BC50-B0E41059D066}"/>
              </a:ext>
            </a:extLst>
          </p:cNvPr>
          <p:cNvSpPr/>
          <p:nvPr/>
        </p:nvSpPr>
        <p:spPr>
          <a:xfrm>
            <a:off x="7189053" y="181173"/>
            <a:ext cx="2817845" cy="86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Wait for Server-side ACK JSON with register info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Device initialized as prescription/”free tracking”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E5B3D-0FB8-4A0A-89F8-DD718C72C563}"/>
              </a:ext>
            </a:extLst>
          </p:cNvPr>
          <p:cNvSpPr/>
          <p:nvPr/>
        </p:nvSpPr>
        <p:spPr>
          <a:xfrm>
            <a:off x="8778169" y="1460873"/>
            <a:ext cx="2661356" cy="105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CALLBACK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Server-side Interrupt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Reads in JSON, sets ReadyToTake Variable as 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62D86A-F8DC-4177-A743-410BA45B40D5}"/>
              </a:ext>
            </a:extLst>
          </p:cNvPr>
          <p:cNvSpPr/>
          <p:nvPr/>
        </p:nvSpPr>
        <p:spPr>
          <a:xfrm>
            <a:off x="4608900" y="2158766"/>
            <a:ext cx="2817845" cy="55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ReadyToTake == True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9898352-D264-42DC-B348-837B0031039F}"/>
              </a:ext>
            </a:extLst>
          </p:cNvPr>
          <p:cNvSpPr/>
          <p:nvPr/>
        </p:nvSpPr>
        <p:spPr>
          <a:xfrm rot="8652803">
            <a:off x="3882583" y="2477230"/>
            <a:ext cx="679646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911F4F-31EC-4EE1-8410-53255B69F399}"/>
              </a:ext>
            </a:extLst>
          </p:cNvPr>
          <p:cNvSpPr/>
          <p:nvPr/>
        </p:nvSpPr>
        <p:spPr>
          <a:xfrm rot="2717447">
            <a:off x="7455656" y="2370738"/>
            <a:ext cx="569096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37585-1746-40FC-B355-49D7D122FDD7}"/>
              </a:ext>
            </a:extLst>
          </p:cNvPr>
          <p:cNvSpPr txBox="1"/>
          <p:nvPr/>
        </p:nvSpPr>
        <p:spPr>
          <a:xfrm>
            <a:off x="3822642" y="2150232"/>
            <a:ext cx="618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268729-3506-4F95-AF92-732C7D32428F}"/>
              </a:ext>
            </a:extLst>
          </p:cNvPr>
          <p:cNvSpPr txBox="1"/>
          <p:nvPr/>
        </p:nvSpPr>
        <p:spPr>
          <a:xfrm>
            <a:off x="7888647" y="2207501"/>
            <a:ext cx="946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False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752E94-70FF-4E7E-AEF0-3249A161D98F}"/>
              </a:ext>
            </a:extLst>
          </p:cNvPr>
          <p:cNvSpPr/>
          <p:nvPr/>
        </p:nvSpPr>
        <p:spPr>
          <a:xfrm>
            <a:off x="1008831" y="2411970"/>
            <a:ext cx="2846689" cy="92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State 0: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Read if pill bottle is present via. Sensor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Green LED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EFAAE9E-47A7-42C0-ACE2-FB970EA09124}"/>
              </a:ext>
            </a:extLst>
          </p:cNvPr>
          <p:cNvSpPr/>
          <p:nvPr/>
        </p:nvSpPr>
        <p:spPr>
          <a:xfrm rot="5400000">
            <a:off x="2146756" y="3619989"/>
            <a:ext cx="701902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EC32C-89FF-4959-9EF7-2F871012E03F}"/>
              </a:ext>
            </a:extLst>
          </p:cNvPr>
          <p:cNvSpPr txBox="1"/>
          <p:nvPr/>
        </p:nvSpPr>
        <p:spPr>
          <a:xfrm>
            <a:off x="912572" y="3555615"/>
            <a:ext cx="2040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Bottle no longer present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1C4AB-0FCA-4649-BB5E-F78A28931D13}"/>
              </a:ext>
            </a:extLst>
          </p:cNvPr>
          <p:cNvSpPr/>
          <p:nvPr/>
        </p:nvSpPr>
        <p:spPr>
          <a:xfrm>
            <a:off x="1567780" y="4188021"/>
            <a:ext cx="1859854" cy="54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State 1: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Start a timer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A9ECAFE-AF14-4F72-AE29-D15085C92C18}"/>
              </a:ext>
            </a:extLst>
          </p:cNvPr>
          <p:cNvSpPr/>
          <p:nvPr/>
        </p:nvSpPr>
        <p:spPr>
          <a:xfrm rot="5400000">
            <a:off x="2146756" y="4999297"/>
            <a:ext cx="701902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1548F-1969-4270-947B-0FDF278E3F77}"/>
              </a:ext>
            </a:extLst>
          </p:cNvPr>
          <p:cNvSpPr txBox="1"/>
          <p:nvPr/>
        </p:nvSpPr>
        <p:spPr>
          <a:xfrm>
            <a:off x="847149" y="4985282"/>
            <a:ext cx="2568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Instant Transition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F0DC22-C961-4BE1-AEE9-CAA036BDB029}"/>
              </a:ext>
            </a:extLst>
          </p:cNvPr>
          <p:cNvSpPr/>
          <p:nvPr/>
        </p:nvSpPr>
        <p:spPr>
          <a:xfrm>
            <a:off x="1758541" y="5699982"/>
            <a:ext cx="1859854" cy="90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State 2: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Wait for bottle to return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Yellow LED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0F60240-7C67-458A-8228-1E94074D9671}"/>
              </a:ext>
            </a:extLst>
          </p:cNvPr>
          <p:cNvSpPr/>
          <p:nvPr/>
        </p:nvSpPr>
        <p:spPr>
          <a:xfrm rot="18992990">
            <a:off x="3441429" y="4995619"/>
            <a:ext cx="1357196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84593B-FC2F-4670-B474-630A00C2B762}"/>
              </a:ext>
            </a:extLst>
          </p:cNvPr>
          <p:cNvSpPr txBox="1"/>
          <p:nvPr/>
        </p:nvSpPr>
        <p:spPr>
          <a:xfrm>
            <a:off x="4254119" y="4972645"/>
            <a:ext cx="17146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Bottle does not return in 30 seconds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A8CE3E-7B42-430D-A8B5-C3B2F6AD7FA4}"/>
              </a:ext>
            </a:extLst>
          </p:cNvPr>
          <p:cNvSpPr/>
          <p:nvPr/>
        </p:nvSpPr>
        <p:spPr>
          <a:xfrm>
            <a:off x="5047226" y="3403356"/>
            <a:ext cx="1972937" cy="128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Alert!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Alert is sent to database and recorded, then shown on webpage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Red LED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74920FC-1C11-4F78-BCC0-931C45413367}"/>
              </a:ext>
            </a:extLst>
          </p:cNvPr>
          <p:cNvSpPr/>
          <p:nvPr/>
        </p:nvSpPr>
        <p:spPr>
          <a:xfrm rot="10800000">
            <a:off x="3726474" y="4225917"/>
            <a:ext cx="1055291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4873C-1D46-4604-9A4D-C9D0B6306E8B}"/>
              </a:ext>
            </a:extLst>
          </p:cNvPr>
          <p:cNvSpPr txBox="1"/>
          <p:nvPr/>
        </p:nvSpPr>
        <p:spPr>
          <a:xfrm>
            <a:off x="3391286" y="3854174"/>
            <a:ext cx="2568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Instant Transition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236F3A7-9FD5-47C1-8E15-7F7C715B54A8}"/>
              </a:ext>
            </a:extLst>
          </p:cNvPr>
          <p:cNvSpPr/>
          <p:nvPr/>
        </p:nvSpPr>
        <p:spPr>
          <a:xfrm>
            <a:off x="3991936" y="5899933"/>
            <a:ext cx="1055291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3A7D8C-79F1-46EA-B9D2-30D77E86BC60}"/>
              </a:ext>
            </a:extLst>
          </p:cNvPr>
          <p:cNvSpPr/>
          <p:nvPr/>
        </p:nvSpPr>
        <p:spPr>
          <a:xfrm>
            <a:off x="5392787" y="5307634"/>
            <a:ext cx="2590992" cy="150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State 3: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JSON message is sent to server with time of intake  (when the bottle is returned)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ReadyToTake set to 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29C02E-707F-4824-8127-05E052832B76}"/>
              </a:ext>
            </a:extLst>
          </p:cNvPr>
          <p:cNvSpPr txBox="1"/>
          <p:nvPr/>
        </p:nvSpPr>
        <p:spPr>
          <a:xfrm>
            <a:off x="3764662" y="6290734"/>
            <a:ext cx="13236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Bottle is returned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959F6E-5548-4F88-BB28-B4E2918C2077}"/>
              </a:ext>
            </a:extLst>
          </p:cNvPr>
          <p:cNvSpPr/>
          <p:nvPr/>
        </p:nvSpPr>
        <p:spPr>
          <a:xfrm>
            <a:off x="8023426" y="2708650"/>
            <a:ext cx="2846689" cy="848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State 4: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Read if pill bottle is present via. Sensor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Purple LED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F5C14C3-F575-42C5-8184-FB61DC328676}"/>
              </a:ext>
            </a:extLst>
          </p:cNvPr>
          <p:cNvSpPr/>
          <p:nvPr/>
        </p:nvSpPr>
        <p:spPr>
          <a:xfrm rot="5400000">
            <a:off x="8270641" y="3607069"/>
            <a:ext cx="390524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E6552A-8623-4B84-9E69-82CA2AF454A4}"/>
              </a:ext>
            </a:extLst>
          </p:cNvPr>
          <p:cNvSpPr/>
          <p:nvPr/>
        </p:nvSpPr>
        <p:spPr>
          <a:xfrm>
            <a:off x="8083547" y="4039430"/>
            <a:ext cx="1213664" cy="649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State 5:</a:t>
            </a:r>
          </a:p>
          <a:p>
            <a:pPr algn="ctr"/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Start a timer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C83744-1A17-4DC2-9180-B14FBEB5B21A}"/>
              </a:ext>
            </a:extLst>
          </p:cNvPr>
          <p:cNvSpPr txBox="1"/>
          <p:nvPr/>
        </p:nvSpPr>
        <p:spPr>
          <a:xfrm>
            <a:off x="8623269" y="3541971"/>
            <a:ext cx="11834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Bottle is not present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8DB809-A74B-45D2-8675-43BA47F9363D}"/>
              </a:ext>
            </a:extLst>
          </p:cNvPr>
          <p:cNvSpPr txBox="1"/>
          <p:nvPr/>
        </p:nvSpPr>
        <p:spPr>
          <a:xfrm>
            <a:off x="10870115" y="3536786"/>
            <a:ext cx="1213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Bottle is present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AD5AD608-4EFD-48DB-8C04-4EBBDCD8D8ED}"/>
              </a:ext>
            </a:extLst>
          </p:cNvPr>
          <p:cNvSpPr/>
          <p:nvPr/>
        </p:nvSpPr>
        <p:spPr>
          <a:xfrm rot="5400000">
            <a:off x="10486310" y="3632223"/>
            <a:ext cx="390524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9F565E-EF3A-4511-BBCE-242E1E75F0A9}"/>
              </a:ext>
            </a:extLst>
          </p:cNvPr>
          <p:cNvSpPr/>
          <p:nvPr/>
        </p:nvSpPr>
        <p:spPr>
          <a:xfrm>
            <a:off x="10074740" y="4082933"/>
            <a:ext cx="1213664" cy="649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DO NOTHING </a:t>
            </a:r>
            <a:r>
              <a:rPr lang="en-US" sz="1400" dirty="0">
                <a:latin typeface="Roboto" panose="020B0604020202020204" charset="0"/>
                <a:cs typeface="Roboto" panose="020B0604020202020204" charset="0"/>
                <a:sym typeface="Wingdings" panose="05000000000000000000" pitchFamily="2" charset="2"/>
              </a:rPr>
              <a:t>!</a:t>
            </a:r>
            <a:endParaRPr lang="en-US" sz="1400" dirty="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E1273684-E573-4E54-BAE7-F7CC9E4C4800}"/>
              </a:ext>
            </a:extLst>
          </p:cNvPr>
          <p:cNvSpPr/>
          <p:nvPr/>
        </p:nvSpPr>
        <p:spPr>
          <a:xfrm rot="5400000">
            <a:off x="8508126" y="4850409"/>
            <a:ext cx="390524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10E2AF-27DE-4753-B409-6CF730F8FD45}"/>
              </a:ext>
            </a:extLst>
          </p:cNvPr>
          <p:cNvSpPr/>
          <p:nvPr/>
        </p:nvSpPr>
        <p:spPr>
          <a:xfrm>
            <a:off x="8162349" y="5355862"/>
            <a:ext cx="1859854" cy="649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State 6: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Wait for bottle to return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DABA2586-0FF3-4AD6-B57F-DDDBAC6074B7}"/>
              </a:ext>
            </a:extLst>
          </p:cNvPr>
          <p:cNvSpPr/>
          <p:nvPr/>
        </p:nvSpPr>
        <p:spPr>
          <a:xfrm rot="18016591">
            <a:off x="9847567" y="4872081"/>
            <a:ext cx="390524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F34330-FE28-418C-9714-B877BFBCB32D}"/>
              </a:ext>
            </a:extLst>
          </p:cNvPr>
          <p:cNvSpPr txBox="1"/>
          <p:nvPr/>
        </p:nvSpPr>
        <p:spPr>
          <a:xfrm>
            <a:off x="10258101" y="5042084"/>
            <a:ext cx="1090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Bottle is returned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A5A034-B3CB-404D-BD45-232A5A08C9B2}"/>
              </a:ext>
            </a:extLst>
          </p:cNvPr>
          <p:cNvSpPr txBox="1"/>
          <p:nvPr/>
        </p:nvSpPr>
        <p:spPr>
          <a:xfrm>
            <a:off x="6322518" y="4784414"/>
            <a:ext cx="1859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Roboto" panose="020B0604020202020204" charset="0"/>
                <a:cs typeface="Roboto" panose="020B0604020202020204" charset="0"/>
              </a:rPr>
              <a:t>Bottle does not return in 30 seconds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7C85597B-F7F0-4ECC-ADBA-FC60FC4664D9}"/>
              </a:ext>
            </a:extLst>
          </p:cNvPr>
          <p:cNvSpPr/>
          <p:nvPr/>
        </p:nvSpPr>
        <p:spPr>
          <a:xfrm rot="12883731">
            <a:off x="7046006" y="4569806"/>
            <a:ext cx="1287320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AC07355-0D0D-4B22-906E-ABFFDB2B335A}"/>
              </a:ext>
            </a:extLst>
          </p:cNvPr>
          <p:cNvSpPr/>
          <p:nvPr/>
        </p:nvSpPr>
        <p:spPr>
          <a:xfrm>
            <a:off x="673741" y="1367406"/>
            <a:ext cx="11044152" cy="54905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8A7025-A49C-4194-BCDF-1411E4CB62C7}"/>
              </a:ext>
            </a:extLst>
          </p:cNvPr>
          <p:cNvSpPr txBox="1"/>
          <p:nvPr/>
        </p:nvSpPr>
        <p:spPr>
          <a:xfrm>
            <a:off x="673741" y="1508353"/>
            <a:ext cx="250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" panose="020B0604020202020204" charset="0"/>
                <a:cs typeface="Roboto" panose="020B0604020202020204" charset="0"/>
              </a:rPr>
              <a:t>MAIN LOOP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106EB9C-88F8-4691-A726-D276243C3E30}"/>
              </a:ext>
            </a:extLst>
          </p:cNvPr>
          <p:cNvSpPr/>
          <p:nvPr/>
        </p:nvSpPr>
        <p:spPr>
          <a:xfrm>
            <a:off x="673741" y="1"/>
            <a:ext cx="11044152" cy="133573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0AEE18-2454-4A25-B320-606C2441606A}"/>
              </a:ext>
            </a:extLst>
          </p:cNvPr>
          <p:cNvSpPr txBox="1"/>
          <p:nvPr/>
        </p:nvSpPr>
        <p:spPr>
          <a:xfrm>
            <a:off x="705301" y="174877"/>
            <a:ext cx="250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" panose="020B0604020202020204" charset="0"/>
                <a:cs typeface="Roboto" panose="020B0604020202020204" charset="0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25166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87">
            <a:extLst>
              <a:ext uri="{FF2B5EF4-FFF2-40B4-BE49-F238E27FC236}">
                <a16:creationId xmlns:a16="http://schemas.microsoft.com/office/drawing/2014/main" id="{B4DBA7C5-2147-4C81-B781-1A1C1840DF79}"/>
              </a:ext>
            </a:extLst>
          </p:cNvPr>
          <p:cNvSpPr/>
          <p:nvPr/>
        </p:nvSpPr>
        <p:spPr>
          <a:xfrm>
            <a:off x="5541059" y="1839622"/>
            <a:ext cx="1109882" cy="2046578"/>
          </a:xfrm>
          <a:prstGeom prst="roundRect">
            <a:avLst>
              <a:gd name="adj" fmla="val 1262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BC637-1DF2-44DA-BB97-6E7AA3196A61}"/>
              </a:ext>
            </a:extLst>
          </p:cNvPr>
          <p:cNvSpPr txBox="1"/>
          <p:nvPr/>
        </p:nvSpPr>
        <p:spPr>
          <a:xfrm>
            <a:off x="3041780" y="14619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1800" b="1" dirty="0">
                <a:ea typeface="Roboto" panose="020B0604020202020204" charset="0"/>
                <a:cs typeface="Roboto" panose="020B0604020202020204" charset="0"/>
              </a:rPr>
              <a:t>ESP32</a:t>
            </a: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7FCD65E5-EFBB-4B98-A0EF-6752DEFC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816" y="2488289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GND</a:t>
            </a:r>
          </a:p>
        </p:txBody>
      </p:sp>
      <p:sp>
        <p:nvSpPr>
          <p:cNvPr id="11" name="TextBox 59">
            <a:extLst>
              <a:ext uri="{FF2B5EF4-FFF2-40B4-BE49-F238E27FC236}">
                <a16:creationId xmlns:a16="http://schemas.microsoft.com/office/drawing/2014/main" id="{AFBC8FDC-1482-4B80-97C4-C5D978759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870" y="2696028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3.3V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EA93F4-E66D-48B8-8FA0-3F20841C7A22}"/>
              </a:ext>
            </a:extLst>
          </p:cNvPr>
          <p:cNvSpPr/>
          <p:nvPr/>
        </p:nvSpPr>
        <p:spPr>
          <a:xfrm>
            <a:off x="5613144" y="2197580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69D894-8EF2-4D8E-9943-A1F8958CDDA3}"/>
              </a:ext>
            </a:extLst>
          </p:cNvPr>
          <p:cNvSpPr/>
          <p:nvPr/>
        </p:nvSpPr>
        <p:spPr>
          <a:xfrm>
            <a:off x="5613144" y="1983396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" name="TextBox 59">
            <a:extLst>
              <a:ext uri="{FF2B5EF4-FFF2-40B4-BE49-F238E27FC236}">
                <a16:creationId xmlns:a16="http://schemas.microsoft.com/office/drawing/2014/main" id="{7B6CFDC2-96BD-4386-9140-68CC7680B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187" y="1912952"/>
            <a:ext cx="7296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SCL (P22)</a:t>
            </a: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33ACF63B-9C31-4C3D-A183-B1A719E1C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187" y="2140561"/>
            <a:ext cx="74251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SDA (P21)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DA262C-AD72-4041-A3A3-62BE48E74E73}"/>
              </a:ext>
            </a:extLst>
          </p:cNvPr>
          <p:cNvSpPr/>
          <p:nvPr/>
        </p:nvSpPr>
        <p:spPr>
          <a:xfrm>
            <a:off x="5608511" y="2546782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F84D94-5899-49C9-9E9B-C92EB08C9809}"/>
              </a:ext>
            </a:extLst>
          </p:cNvPr>
          <p:cNvSpPr/>
          <p:nvPr/>
        </p:nvSpPr>
        <p:spPr>
          <a:xfrm>
            <a:off x="5603050" y="2766022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Rounded Rectangle 187">
            <a:extLst>
              <a:ext uri="{FF2B5EF4-FFF2-40B4-BE49-F238E27FC236}">
                <a16:creationId xmlns:a16="http://schemas.microsoft.com/office/drawing/2014/main" id="{685B9023-B3EA-46D6-96B0-CF33C465192D}"/>
              </a:ext>
            </a:extLst>
          </p:cNvPr>
          <p:cNvSpPr/>
          <p:nvPr/>
        </p:nvSpPr>
        <p:spPr>
          <a:xfrm>
            <a:off x="3283635" y="2287524"/>
            <a:ext cx="1563545" cy="991900"/>
          </a:xfrm>
          <a:prstGeom prst="roundRect">
            <a:avLst>
              <a:gd name="adj" fmla="val 1262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222ABD-E6FF-4E58-A3C8-24202199D00C}"/>
              </a:ext>
            </a:extLst>
          </p:cNvPr>
          <p:cNvSpPr txBox="1"/>
          <p:nvPr/>
        </p:nvSpPr>
        <p:spPr>
          <a:xfrm>
            <a:off x="3445506" y="1788896"/>
            <a:ext cx="122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VCNL4010 </a:t>
            </a:r>
            <a:endParaRPr lang="en-US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A8DC27-6E31-4731-A1A6-EEE3B899E7C3}"/>
              </a:ext>
            </a:extLst>
          </p:cNvPr>
          <p:cNvSpPr/>
          <p:nvPr/>
        </p:nvSpPr>
        <p:spPr>
          <a:xfrm>
            <a:off x="4671060" y="2371393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4D6D9D-034E-4E23-B857-F6DB5F9B93BD}"/>
              </a:ext>
            </a:extLst>
          </p:cNvPr>
          <p:cNvSpPr/>
          <p:nvPr/>
        </p:nvSpPr>
        <p:spPr>
          <a:xfrm>
            <a:off x="4671060" y="2562336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5DE03AE-D6E9-4FE5-B5D9-F3AF77AAA8C4}"/>
              </a:ext>
            </a:extLst>
          </p:cNvPr>
          <p:cNvSpPr/>
          <p:nvPr/>
        </p:nvSpPr>
        <p:spPr>
          <a:xfrm>
            <a:off x="4671060" y="2772967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E99999-9B1B-4B4B-AAFB-3DBB8588DD89}"/>
              </a:ext>
            </a:extLst>
          </p:cNvPr>
          <p:cNvSpPr/>
          <p:nvPr/>
        </p:nvSpPr>
        <p:spPr>
          <a:xfrm>
            <a:off x="4671060" y="2971345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9" name="TextBox 59">
            <a:extLst>
              <a:ext uri="{FF2B5EF4-FFF2-40B4-BE49-F238E27FC236}">
                <a16:creationId xmlns:a16="http://schemas.microsoft.com/office/drawing/2014/main" id="{EC8137C3-F5D1-4D77-9B3D-51623BB8A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238" y="2300949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SCL</a:t>
            </a:r>
          </a:p>
        </p:txBody>
      </p:sp>
      <p:sp>
        <p:nvSpPr>
          <p:cNvPr id="41" name="TextBox 59">
            <a:extLst>
              <a:ext uri="{FF2B5EF4-FFF2-40B4-BE49-F238E27FC236}">
                <a16:creationId xmlns:a16="http://schemas.microsoft.com/office/drawing/2014/main" id="{9C814EFA-B88E-45D6-A20B-8661A09D8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744" y="2491892"/>
            <a:ext cx="42832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SDA</a:t>
            </a:r>
          </a:p>
        </p:txBody>
      </p:sp>
      <p:sp>
        <p:nvSpPr>
          <p:cNvPr id="43" name="TextBox 59">
            <a:extLst>
              <a:ext uri="{FF2B5EF4-FFF2-40B4-BE49-F238E27FC236}">
                <a16:creationId xmlns:a16="http://schemas.microsoft.com/office/drawing/2014/main" id="{88CC7B6E-BA05-429F-AA1B-5F31D5709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122" y="2708784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GND</a:t>
            </a:r>
          </a:p>
        </p:txBody>
      </p:sp>
      <p:sp>
        <p:nvSpPr>
          <p:cNvPr id="45" name="TextBox 59">
            <a:extLst>
              <a:ext uri="{FF2B5EF4-FFF2-40B4-BE49-F238E27FC236}">
                <a16:creationId xmlns:a16="http://schemas.microsoft.com/office/drawing/2014/main" id="{7151F874-5EE2-49F1-95B1-080FD01B6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122" y="2919415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3.3V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D022C1A-DAFE-4870-BF17-735357EAE723}"/>
              </a:ext>
            </a:extLst>
          </p:cNvPr>
          <p:cNvCxnSpPr>
            <a:cxnSpLocks/>
          </p:cNvCxnSpPr>
          <p:nvPr/>
        </p:nvCxnSpPr>
        <p:spPr>
          <a:xfrm flipV="1">
            <a:off x="4730635" y="2036756"/>
            <a:ext cx="853100" cy="3782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421F4E1-BB6F-4F38-9C85-55F253819E7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811680" y="2242552"/>
            <a:ext cx="801464" cy="364756"/>
          </a:xfrm>
          <a:prstGeom prst="bentConnector3">
            <a:avLst>
              <a:gd name="adj1" fmla="val 55705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690487C-CD85-496C-B785-96E9C4C8BBB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788648" y="2810994"/>
            <a:ext cx="814402" cy="223838"/>
          </a:xfrm>
          <a:prstGeom prst="bentConnector3">
            <a:avLst>
              <a:gd name="adj1" fmla="val 79005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90D92BA-C37E-44D2-B274-1C2B0021B4C2}"/>
              </a:ext>
            </a:extLst>
          </p:cNvPr>
          <p:cNvCxnSpPr>
            <a:cxnSpLocks/>
            <a:stCxn id="21" idx="2"/>
            <a:endCxn id="25" idx="3"/>
          </p:cNvCxnSpPr>
          <p:nvPr/>
        </p:nvCxnSpPr>
        <p:spPr>
          <a:xfrm rot="10800000" flipV="1">
            <a:off x="4847181" y="2591754"/>
            <a:ext cx="761331" cy="191720"/>
          </a:xfrm>
          <a:prstGeom prst="bentConnector3">
            <a:avLst>
              <a:gd name="adj1" fmla="val 3398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87">
            <a:extLst>
              <a:ext uri="{FF2B5EF4-FFF2-40B4-BE49-F238E27FC236}">
                <a16:creationId xmlns:a16="http://schemas.microsoft.com/office/drawing/2014/main" id="{32BCBEC6-263B-4957-8AEF-7C05BD4A4FC0}"/>
              </a:ext>
            </a:extLst>
          </p:cNvPr>
          <p:cNvSpPr/>
          <p:nvPr/>
        </p:nvSpPr>
        <p:spPr>
          <a:xfrm>
            <a:off x="3842444" y="3799131"/>
            <a:ext cx="828616" cy="1093508"/>
          </a:xfrm>
          <a:prstGeom prst="roundRect">
            <a:avLst>
              <a:gd name="adj" fmla="val 1262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48FD0-45C2-42B9-8D31-361BA249145D}"/>
              </a:ext>
            </a:extLst>
          </p:cNvPr>
          <p:cNvSpPr txBox="1"/>
          <p:nvPr/>
        </p:nvSpPr>
        <p:spPr>
          <a:xfrm>
            <a:off x="3562763" y="3429799"/>
            <a:ext cx="147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SG90 Servo</a:t>
            </a:r>
            <a:endParaRPr lang="en-US" b="1" dirty="0"/>
          </a:p>
        </p:txBody>
      </p:sp>
      <p:sp>
        <p:nvSpPr>
          <p:cNvPr id="4" name="Rounded Rectangle 187">
            <a:extLst>
              <a:ext uri="{FF2B5EF4-FFF2-40B4-BE49-F238E27FC236}">
                <a16:creationId xmlns:a16="http://schemas.microsoft.com/office/drawing/2014/main" id="{E7D783E5-BAC6-4BE3-9E2A-CFBF48895E1C}"/>
              </a:ext>
            </a:extLst>
          </p:cNvPr>
          <p:cNvSpPr/>
          <p:nvPr/>
        </p:nvSpPr>
        <p:spPr>
          <a:xfrm>
            <a:off x="5656341" y="4209761"/>
            <a:ext cx="866877" cy="536065"/>
          </a:xfrm>
          <a:prstGeom prst="roundRect">
            <a:avLst>
              <a:gd name="adj" fmla="val 1262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880A6-1A46-499A-920B-45BC2FAF4F86}"/>
              </a:ext>
            </a:extLst>
          </p:cNvPr>
          <p:cNvSpPr txBox="1"/>
          <p:nvPr/>
        </p:nvSpPr>
        <p:spPr>
          <a:xfrm>
            <a:off x="6625167" y="4128637"/>
            <a:ext cx="128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5V Power Supply</a:t>
            </a:r>
            <a:endParaRPr lang="en-US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B42ADE-9C89-4120-B648-70968FF46D9E}"/>
              </a:ext>
            </a:extLst>
          </p:cNvPr>
          <p:cNvSpPr/>
          <p:nvPr/>
        </p:nvSpPr>
        <p:spPr>
          <a:xfrm>
            <a:off x="4504905" y="4642447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F2A79E-4052-4436-8051-5100B0EFA6EA}"/>
              </a:ext>
            </a:extLst>
          </p:cNvPr>
          <p:cNvSpPr/>
          <p:nvPr/>
        </p:nvSpPr>
        <p:spPr>
          <a:xfrm>
            <a:off x="4509061" y="4363632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75B912-70CA-42D2-BF67-464BBC73F873}"/>
              </a:ext>
            </a:extLst>
          </p:cNvPr>
          <p:cNvSpPr/>
          <p:nvPr/>
        </p:nvSpPr>
        <p:spPr>
          <a:xfrm>
            <a:off x="4509930" y="4078519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4" name="TextBox 59">
            <a:extLst>
              <a:ext uri="{FF2B5EF4-FFF2-40B4-BE49-F238E27FC236}">
                <a16:creationId xmlns:a16="http://schemas.microsoft.com/office/drawing/2014/main" id="{E4C99EA2-7ABE-4E8B-A9A0-144AC2AF8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283" y="4012939"/>
            <a:ext cx="4667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PWM</a:t>
            </a:r>
          </a:p>
        </p:txBody>
      </p:sp>
      <p:sp>
        <p:nvSpPr>
          <p:cNvPr id="16" name="TextBox 59">
            <a:extLst>
              <a:ext uri="{FF2B5EF4-FFF2-40B4-BE49-F238E27FC236}">
                <a16:creationId xmlns:a16="http://schemas.microsoft.com/office/drawing/2014/main" id="{8E65C3D4-2E71-456A-8D2B-5C0FE564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665" y="4317180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GND</a:t>
            </a:r>
          </a:p>
        </p:txBody>
      </p:sp>
      <p:sp>
        <p:nvSpPr>
          <p:cNvPr id="18" name="TextBox 59">
            <a:extLst>
              <a:ext uri="{FF2B5EF4-FFF2-40B4-BE49-F238E27FC236}">
                <a16:creationId xmlns:a16="http://schemas.microsoft.com/office/drawing/2014/main" id="{B29EA2B8-F974-4CF6-A37B-53BFB074A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683" y="4573437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3623A-16F2-4D2C-8296-5ABF73AEABE1}"/>
              </a:ext>
            </a:extLst>
          </p:cNvPr>
          <p:cNvSpPr/>
          <p:nvPr/>
        </p:nvSpPr>
        <p:spPr>
          <a:xfrm>
            <a:off x="5703404" y="4273688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63C961-44B7-489C-91DA-162E0702C916}"/>
              </a:ext>
            </a:extLst>
          </p:cNvPr>
          <p:cNvSpPr/>
          <p:nvPr/>
        </p:nvSpPr>
        <p:spPr>
          <a:xfrm>
            <a:off x="5705394" y="4528465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59">
            <a:extLst>
              <a:ext uri="{FF2B5EF4-FFF2-40B4-BE49-F238E27FC236}">
                <a16:creationId xmlns:a16="http://schemas.microsoft.com/office/drawing/2014/main" id="{2B65C9C3-E215-440B-831D-35162F409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232" y="4450307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5V</a:t>
            </a:r>
          </a:p>
        </p:txBody>
      </p:sp>
      <p:sp>
        <p:nvSpPr>
          <p:cNvPr id="33" name="TextBox 59">
            <a:extLst>
              <a:ext uri="{FF2B5EF4-FFF2-40B4-BE49-F238E27FC236}">
                <a16:creationId xmlns:a16="http://schemas.microsoft.com/office/drawing/2014/main" id="{2E40DCD9-41B1-40FF-9D88-8353605DA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144" y="4203851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GND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C5671A9-048B-4B27-88F8-54EDCCBED9DD}"/>
              </a:ext>
            </a:extLst>
          </p:cNvPr>
          <p:cNvCxnSpPr>
            <a:cxnSpLocks/>
          </p:cNvCxnSpPr>
          <p:nvPr/>
        </p:nvCxnSpPr>
        <p:spPr>
          <a:xfrm flipV="1">
            <a:off x="4590257" y="4618409"/>
            <a:ext cx="1077613" cy="62730"/>
          </a:xfrm>
          <a:prstGeom prst="bentConnector3">
            <a:avLst>
              <a:gd name="adj1" fmla="val 54420"/>
            </a:avLst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C16064C-3465-480A-BE13-6BBF4FA4063F}"/>
              </a:ext>
            </a:extLst>
          </p:cNvPr>
          <p:cNvCxnSpPr>
            <a:cxnSpLocks/>
            <a:stCxn id="20" idx="2"/>
          </p:cNvCxnSpPr>
          <p:nvPr/>
        </p:nvCxnSpPr>
        <p:spPr>
          <a:xfrm rot="10800000" flipV="1">
            <a:off x="4653048" y="4318660"/>
            <a:ext cx="1050356" cy="943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C505FCF-418E-4CFA-A1D1-4950349B66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80012" y="3526833"/>
            <a:ext cx="1585671" cy="153995"/>
          </a:xfrm>
          <a:prstGeom prst="bentConnector3">
            <a:avLst>
              <a:gd name="adj1" fmla="val 2777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6439945-2EBD-405B-B16D-BE220CA3D601}"/>
              </a:ext>
            </a:extLst>
          </p:cNvPr>
          <p:cNvSpPr/>
          <p:nvPr/>
        </p:nvSpPr>
        <p:spPr>
          <a:xfrm>
            <a:off x="5603050" y="3467292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66" name="TextBox 59">
            <a:extLst>
              <a:ext uri="{FF2B5EF4-FFF2-40B4-BE49-F238E27FC236}">
                <a16:creationId xmlns:a16="http://schemas.microsoft.com/office/drawing/2014/main" id="{1C0DEE9E-E950-462F-97E6-75496BAA2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755" y="3390708"/>
            <a:ext cx="7809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P13 (PWM)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3732642-8721-4D61-9AD7-00EA73E35CD0}"/>
              </a:ext>
            </a:extLst>
          </p:cNvPr>
          <p:cNvCxnSpPr>
            <a:cxnSpLocks/>
          </p:cNvCxnSpPr>
          <p:nvPr/>
        </p:nvCxnSpPr>
        <p:spPr>
          <a:xfrm flipV="1">
            <a:off x="4587068" y="3496316"/>
            <a:ext cx="953991" cy="63158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2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1D3457-E1E2-41D4-A8BA-48F20DF58C04}"/>
              </a:ext>
            </a:extLst>
          </p:cNvPr>
          <p:cNvSpPr/>
          <p:nvPr/>
        </p:nvSpPr>
        <p:spPr>
          <a:xfrm>
            <a:off x="1973565" y="962398"/>
            <a:ext cx="3497864" cy="111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cs typeface="Roboto" panose="020B0604020202020204" charset="0"/>
              </a:rPr>
              <a:t>Connect to MQTT Broker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cs typeface="Roboto" panose="020B0604020202020204" charset="0"/>
              </a:rPr>
              <a:t>Subscribe to Server Topic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cs typeface="Roboto" panose="020B0604020202020204" charset="0"/>
              </a:rPr>
              <a:t>ReadyToTake Variable set to FALSE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D4F527E-F03A-4E02-846E-ACFE007493C1}"/>
              </a:ext>
            </a:extLst>
          </p:cNvPr>
          <p:cNvSpPr/>
          <p:nvPr/>
        </p:nvSpPr>
        <p:spPr>
          <a:xfrm>
            <a:off x="5764088" y="1246276"/>
            <a:ext cx="939565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60D8A8-8F1B-4E5C-BC50-B0E41059D066}"/>
              </a:ext>
            </a:extLst>
          </p:cNvPr>
          <p:cNvSpPr/>
          <p:nvPr/>
        </p:nvSpPr>
        <p:spPr>
          <a:xfrm>
            <a:off x="7024574" y="935977"/>
            <a:ext cx="3957465" cy="108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cs typeface="Roboto" panose="020B0604020202020204" charset="0"/>
              </a:rPr>
              <a:t>Wait for Server-side ACK JSON with register info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cs typeface="Roboto" panose="020B0604020202020204" charset="0"/>
              </a:rPr>
              <a:t>Device initialized as prescription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E5B3D-0FB8-4A0A-89F8-DD718C72C563}"/>
              </a:ext>
            </a:extLst>
          </p:cNvPr>
          <p:cNvSpPr/>
          <p:nvPr/>
        </p:nvSpPr>
        <p:spPr>
          <a:xfrm>
            <a:off x="8171218" y="2330849"/>
            <a:ext cx="3314161" cy="179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B0604020202020204" charset="0"/>
                <a:cs typeface="Roboto" panose="020B0604020202020204" charset="0"/>
              </a:rPr>
              <a:t>CALLBACK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cs typeface="Roboto" panose="020B0604020202020204" charset="0"/>
              </a:rPr>
              <a:t>Server-side Interrupt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cs typeface="Roboto" panose="020B0604020202020204" charset="0"/>
              </a:rPr>
              <a:t>Reads in JSON, sets ReadyToTake Variable as True, sets # of pills to dispense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62D86A-F8DC-4177-A743-410BA45B40D5}"/>
              </a:ext>
            </a:extLst>
          </p:cNvPr>
          <p:cNvSpPr/>
          <p:nvPr/>
        </p:nvSpPr>
        <p:spPr>
          <a:xfrm>
            <a:off x="4575902" y="2452341"/>
            <a:ext cx="2817845" cy="55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B0604020202020204" charset="0"/>
                <a:cs typeface="Roboto" panose="020B0604020202020204" charset="0"/>
              </a:rPr>
              <a:t>ReadyToTake == True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9898352-D264-42DC-B348-837B0031039F}"/>
              </a:ext>
            </a:extLst>
          </p:cNvPr>
          <p:cNvSpPr/>
          <p:nvPr/>
        </p:nvSpPr>
        <p:spPr>
          <a:xfrm rot="7702730">
            <a:off x="4105681" y="2938276"/>
            <a:ext cx="484527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911F4F-31EC-4EE1-8410-53255B69F399}"/>
              </a:ext>
            </a:extLst>
          </p:cNvPr>
          <p:cNvSpPr/>
          <p:nvPr/>
        </p:nvSpPr>
        <p:spPr>
          <a:xfrm rot="3963766">
            <a:off x="6950047" y="3580249"/>
            <a:ext cx="1241318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37585-1746-40FC-B355-49D7D122FDD7}"/>
              </a:ext>
            </a:extLst>
          </p:cNvPr>
          <p:cNvSpPr txBox="1"/>
          <p:nvPr/>
        </p:nvSpPr>
        <p:spPr>
          <a:xfrm>
            <a:off x="3596369" y="2662039"/>
            <a:ext cx="1026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B0604020202020204" charset="0"/>
                <a:cs typeface="Roboto" panose="020B0604020202020204" charset="0"/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268729-3506-4F95-AF92-732C7D32428F}"/>
              </a:ext>
            </a:extLst>
          </p:cNvPr>
          <p:cNvSpPr txBox="1"/>
          <p:nvPr/>
        </p:nvSpPr>
        <p:spPr>
          <a:xfrm>
            <a:off x="6700037" y="3623778"/>
            <a:ext cx="946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B0604020202020204" charset="0"/>
                <a:cs typeface="Roboto" panose="020B0604020202020204" charset="0"/>
              </a:rPr>
              <a:t>False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752E94-70FF-4E7E-AEF0-3249A161D98F}"/>
              </a:ext>
            </a:extLst>
          </p:cNvPr>
          <p:cNvSpPr/>
          <p:nvPr/>
        </p:nvSpPr>
        <p:spPr>
          <a:xfrm>
            <a:off x="1289524" y="3319071"/>
            <a:ext cx="2846689" cy="92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B0604020202020204" charset="0"/>
                <a:cs typeface="Roboto" panose="020B0604020202020204" charset="0"/>
              </a:rPr>
              <a:t>State 0: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cs typeface="Roboto" panose="020B0604020202020204" charset="0"/>
              </a:rPr>
              <a:t># of Pills are dispensed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EFAAE9E-47A7-42C0-ACE2-FB970EA09124}"/>
              </a:ext>
            </a:extLst>
          </p:cNvPr>
          <p:cNvSpPr/>
          <p:nvPr/>
        </p:nvSpPr>
        <p:spPr>
          <a:xfrm rot="5400000">
            <a:off x="1280537" y="4470948"/>
            <a:ext cx="701902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1C4AB-0FCA-4649-BB5E-F78A28931D13}"/>
              </a:ext>
            </a:extLst>
          </p:cNvPr>
          <p:cNvSpPr/>
          <p:nvPr/>
        </p:nvSpPr>
        <p:spPr>
          <a:xfrm>
            <a:off x="1973565" y="4453976"/>
            <a:ext cx="1859854" cy="125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B0604020202020204" charset="0"/>
                <a:cs typeface="Roboto" panose="020B0604020202020204" charset="0"/>
              </a:rPr>
              <a:t>State 1: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cs typeface="Roboto" panose="020B0604020202020204" charset="0"/>
              </a:rPr>
              <a:t>Check to see if pills are still in pill holder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3A7D8C-79F1-46EA-B9D2-30D77E86BC60}"/>
              </a:ext>
            </a:extLst>
          </p:cNvPr>
          <p:cNvSpPr/>
          <p:nvPr/>
        </p:nvSpPr>
        <p:spPr>
          <a:xfrm>
            <a:off x="4851600" y="4612955"/>
            <a:ext cx="2590992" cy="212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B0604020202020204" charset="0"/>
                <a:cs typeface="Roboto" panose="020B0604020202020204" charset="0"/>
              </a:rPr>
              <a:t>State 3: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cs typeface="Roboto" panose="020B0604020202020204" charset="0"/>
              </a:rPr>
              <a:t>JSON message is sent to server with time of intake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cs typeface="Roboto" panose="020B0604020202020204" charset="0"/>
              </a:rPr>
              <a:t>ReadyToTake set to FALSE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959F6E-5548-4F88-BB28-B4E2918C2077}"/>
              </a:ext>
            </a:extLst>
          </p:cNvPr>
          <p:cNvSpPr/>
          <p:nvPr/>
        </p:nvSpPr>
        <p:spPr>
          <a:xfrm>
            <a:off x="7864430" y="4343904"/>
            <a:ext cx="2219532" cy="98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B0604020202020204" charset="0"/>
                <a:cs typeface="Roboto" panose="020B0604020202020204" charset="0"/>
              </a:rPr>
              <a:t>Wait for Callback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AC07355-0D0D-4B22-906E-ABFFDB2B335A}"/>
              </a:ext>
            </a:extLst>
          </p:cNvPr>
          <p:cNvSpPr/>
          <p:nvPr/>
        </p:nvSpPr>
        <p:spPr>
          <a:xfrm>
            <a:off x="573923" y="2198257"/>
            <a:ext cx="11044153" cy="46597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8A7025-A49C-4194-BCDF-1411E4CB62C7}"/>
              </a:ext>
            </a:extLst>
          </p:cNvPr>
          <p:cNvSpPr txBox="1"/>
          <p:nvPr/>
        </p:nvSpPr>
        <p:spPr>
          <a:xfrm>
            <a:off x="573924" y="2339204"/>
            <a:ext cx="25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B0604020202020204" charset="0"/>
                <a:cs typeface="Roboto" panose="020B0604020202020204" charset="0"/>
              </a:rPr>
              <a:t>MAIN LOOP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106EB9C-88F8-4691-A726-D276243C3E30}"/>
              </a:ext>
            </a:extLst>
          </p:cNvPr>
          <p:cNvSpPr/>
          <p:nvPr/>
        </p:nvSpPr>
        <p:spPr>
          <a:xfrm>
            <a:off x="573924" y="830852"/>
            <a:ext cx="11044152" cy="133573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0AEE18-2454-4A25-B320-606C2441606A}"/>
              </a:ext>
            </a:extLst>
          </p:cNvPr>
          <p:cNvSpPr txBox="1"/>
          <p:nvPr/>
        </p:nvSpPr>
        <p:spPr>
          <a:xfrm>
            <a:off x="605484" y="1005728"/>
            <a:ext cx="25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B0604020202020204" charset="0"/>
                <a:cs typeface="Roboto" panose="020B0604020202020204" charset="0"/>
              </a:rPr>
              <a:t>SETUP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DCC121E-8F2F-423C-8839-01E57140A05E}"/>
              </a:ext>
            </a:extLst>
          </p:cNvPr>
          <p:cNvSpPr/>
          <p:nvPr/>
        </p:nvSpPr>
        <p:spPr>
          <a:xfrm>
            <a:off x="4030070" y="5311491"/>
            <a:ext cx="701902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3B51C-864A-4238-A68D-1664BFA755CA}"/>
              </a:ext>
            </a:extLst>
          </p:cNvPr>
          <p:cNvSpPr txBox="1"/>
          <p:nvPr/>
        </p:nvSpPr>
        <p:spPr>
          <a:xfrm>
            <a:off x="646483" y="5070810"/>
            <a:ext cx="1368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B0604020202020204" charset="0"/>
                <a:cs typeface="Roboto" panose="020B0604020202020204" charset="0"/>
              </a:rPr>
              <a:t>Instant Transition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07E5E-36EB-4318-97FF-A57CA641A9EA}"/>
              </a:ext>
            </a:extLst>
          </p:cNvPr>
          <p:cNvSpPr txBox="1"/>
          <p:nvPr/>
        </p:nvSpPr>
        <p:spPr>
          <a:xfrm>
            <a:off x="3590237" y="5805518"/>
            <a:ext cx="1274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B0604020202020204" charset="0"/>
                <a:cs typeface="Roboto" panose="020B0604020202020204" charset="0"/>
              </a:rPr>
              <a:t>Pills are taken off holder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0F4EE-2417-418F-A93B-2CB1C29EE946}"/>
              </a:ext>
            </a:extLst>
          </p:cNvPr>
          <p:cNvSpPr txBox="1"/>
          <p:nvPr/>
        </p:nvSpPr>
        <p:spPr>
          <a:xfrm>
            <a:off x="50630" y="164030"/>
            <a:ext cx="5324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Pill Dispenser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11374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051848-30DA-4028-B38C-ACE174734172}"/>
              </a:ext>
            </a:extLst>
          </p:cNvPr>
          <p:cNvSpPr/>
          <p:nvPr/>
        </p:nvSpPr>
        <p:spPr>
          <a:xfrm>
            <a:off x="409575" y="733425"/>
            <a:ext cx="5295900" cy="55435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AD1E8-1D32-4CD3-AAE4-79E37DC509EB}"/>
              </a:ext>
            </a:extLst>
          </p:cNvPr>
          <p:cNvSpPr txBox="1"/>
          <p:nvPr/>
        </p:nvSpPr>
        <p:spPr>
          <a:xfrm>
            <a:off x="1905000" y="838200"/>
            <a:ext cx="3248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1499D-D28B-47E6-890A-6734FF8EF1BE}"/>
              </a:ext>
            </a:extLst>
          </p:cNvPr>
          <p:cNvSpPr txBox="1"/>
          <p:nvPr/>
        </p:nvSpPr>
        <p:spPr>
          <a:xfrm>
            <a:off x="7648575" y="838200"/>
            <a:ext cx="3248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Free Tracking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251A5-7D61-421C-BD4F-44C862BE0ED4}"/>
              </a:ext>
            </a:extLst>
          </p:cNvPr>
          <p:cNvSpPr txBox="1"/>
          <p:nvPr/>
        </p:nvSpPr>
        <p:spPr>
          <a:xfrm>
            <a:off x="704850" y="1207532"/>
            <a:ext cx="475297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enters the following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Time of Prescription Intake </a:t>
            </a:r>
            <a:r>
              <a:rPr lang="en-US" sz="2000" dirty="0"/>
              <a:t>(9am, 4pm)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Frequency</a:t>
            </a:r>
            <a:r>
              <a:rPr lang="en-US" sz="2000" dirty="0"/>
              <a:t> (Daily, Biweekly)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Prescription Amount </a:t>
            </a:r>
            <a:r>
              <a:rPr lang="en-US" sz="2000" dirty="0"/>
              <a:t>(# of pills)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Prescription Name</a:t>
            </a:r>
            <a:r>
              <a:rPr lang="en-US" sz="2000" dirty="0"/>
              <a:t> (Tylenol)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Server keeps track of when user should take medicine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it is time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Sends JSON callback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Controller starts recording for medicine intake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Server stores time of intake into database</a:t>
            </a:r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8BFCB-90B8-4677-91D8-EAFBE98830C2}"/>
              </a:ext>
            </a:extLst>
          </p:cNvPr>
          <p:cNvSpPr txBox="1"/>
          <p:nvPr/>
        </p:nvSpPr>
        <p:spPr>
          <a:xfrm>
            <a:off x="6353175" y="1238310"/>
            <a:ext cx="42291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enters the following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Prescription Name </a:t>
            </a:r>
            <a:r>
              <a:rPr lang="en-US" sz="2000" dirty="0"/>
              <a:t>(Tylenol)</a:t>
            </a:r>
          </a:p>
          <a:p>
            <a:endParaRPr lang="en-US" sz="2000" dirty="0"/>
          </a:p>
          <a:p>
            <a:r>
              <a:rPr lang="en-US" sz="2000" dirty="0"/>
              <a:t>Server only tracks when user takes medicine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Controller can start recording for medicine intake at any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Server stores time of intake into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11925A-CEAD-41B4-BBD5-68ECDD5083DA}"/>
              </a:ext>
            </a:extLst>
          </p:cNvPr>
          <p:cNvSpPr/>
          <p:nvPr/>
        </p:nvSpPr>
        <p:spPr>
          <a:xfrm>
            <a:off x="5753099" y="733425"/>
            <a:ext cx="5248275" cy="55435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5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Page Cartoon - 2yamaha.com">
            <a:extLst>
              <a:ext uri="{FF2B5EF4-FFF2-40B4-BE49-F238E27FC236}">
                <a16:creationId xmlns:a16="http://schemas.microsoft.com/office/drawing/2014/main" id="{CF81D425-7796-4104-B875-ECEFCAD8E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21" y="433389"/>
            <a:ext cx="2040254" cy="170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BBCBE9-A2EF-47FD-B303-56EECA8B0EE6}"/>
              </a:ext>
            </a:extLst>
          </p:cNvPr>
          <p:cNvSpPr txBox="1"/>
          <p:nvPr/>
        </p:nvSpPr>
        <p:spPr>
          <a:xfrm>
            <a:off x="666748" y="2266950"/>
            <a:ext cx="251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enters their prescription information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382E575-0A93-4678-8D62-A7FD05C1F381}"/>
              </a:ext>
            </a:extLst>
          </p:cNvPr>
          <p:cNvSpPr/>
          <p:nvPr/>
        </p:nvSpPr>
        <p:spPr>
          <a:xfrm>
            <a:off x="3348035" y="1114424"/>
            <a:ext cx="76200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est Free Icon Server Cartoon Vector Drawing » Free Vector Art, Images,  Graphics &amp; Clipart">
            <a:extLst>
              <a:ext uri="{FF2B5EF4-FFF2-40B4-BE49-F238E27FC236}">
                <a16:creationId xmlns:a16="http://schemas.microsoft.com/office/drawing/2014/main" id="{3AC96440-C3F8-418B-88C0-DB382160C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7" t="-6570" r="1693" b="7427"/>
          <a:stretch/>
        </p:blipFill>
        <p:spPr bwMode="auto">
          <a:xfrm>
            <a:off x="4418648" y="-38101"/>
            <a:ext cx="2133973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9F837-0A81-487E-A477-A0FF8D9A1E19}"/>
              </a:ext>
            </a:extLst>
          </p:cNvPr>
          <p:cNvSpPr txBox="1"/>
          <p:nvPr/>
        </p:nvSpPr>
        <p:spPr>
          <a:xfrm>
            <a:off x="4285202" y="2229564"/>
            <a:ext cx="2514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keeps track of when user should take medicine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0BCB016-2A79-4242-B263-2ACE7E7C6FBF}"/>
              </a:ext>
            </a:extLst>
          </p:cNvPr>
          <p:cNvSpPr/>
          <p:nvPr/>
        </p:nvSpPr>
        <p:spPr>
          <a:xfrm>
            <a:off x="6742934" y="1254325"/>
            <a:ext cx="76200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Notifications with Vera – Vera">
            <a:extLst>
              <a:ext uri="{FF2B5EF4-FFF2-40B4-BE49-F238E27FC236}">
                <a16:creationId xmlns:a16="http://schemas.microsoft.com/office/drawing/2014/main" id="{A3C78376-FAAA-40EA-9409-9371EDC1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47" y="9287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4E8D9-C6E8-4B6D-855C-53B4023CA02C}"/>
              </a:ext>
            </a:extLst>
          </p:cNvPr>
          <p:cNvSpPr txBox="1"/>
          <p:nvPr/>
        </p:nvSpPr>
        <p:spPr>
          <a:xfrm>
            <a:off x="7504934" y="2368063"/>
            <a:ext cx="251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is notified to take medicine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7BC1918-499A-480A-A15A-B56C9FEDCB37}"/>
              </a:ext>
            </a:extLst>
          </p:cNvPr>
          <p:cNvSpPr/>
          <p:nvPr/>
        </p:nvSpPr>
        <p:spPr>
          <a:xfrm>
            <a:off x="10399400" y="1451375"/>
            <a:ext cx="76200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76D09A-676A-49A2-98FE-E8B2979E3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21" y="3335120"/>
            <a:ext cx="1335975" cy="24158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472BD8-C8F1-4971-9DCA-4A57B065CD84}"/>
              </a:ext>
            </a:extLst>
          </p:cNvPr>
          <p:cNvSpPr txBox="1"/>
          <p:nvPr/>
        </p:nvSpPr>
        <p:spPr>
          <a:xfrm>
            <a:off x="314607" y="5849597"/>
            <a:ext cx="251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Pill bottle is taken off MedMate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35F43F-A3D7-44B7-97FE-0302F7314779}"/>
              </a:ext>
            </a:extLst>
          </p:cNvPr>
          <p:cNvSpPr/>
          <p:nvPr/>
        </p:nvSpPr>
        <p:spPr>
          <a:xfrm>
            <a:off x="2697795" y="4342997"/>
            <a:ext cx="76200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696D43-9431-4FD2-960C-3A8862DCA13A}"/>
              </a:ext>
            </a:extLst>
          </p:cNvPr>
          <p:cNvCxnSpPr>
            <a:cxnSpLocks/>
          </p:cNvCxnSpPr>
          <p:nvPr/>
        </p:nvCxnSpPr>
        <p:spPr>
          <a:xfrm flipV="1">
            <a:off x="2357120" y="4151459"/>
            <a:ext cx="0" cy="69636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B235B1-F553-4661-9266-CB40740BAE74}"/>
              </a:ext>
            </a:extLst>
          </p:cNvPr>
          <p:cNvSpPr txBox="1"/>
          <p:nvPr/>
        </p:nvSpPr>
        <p:spPr>
          <a:xfrm>
            <a:off x="6490422" y="5849596"/>
            <a:ext cx="251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Time of Intake is uploaded to Database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77880D6-3A9F-4BB5-AC3B-1774A65D4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6576" y="3530097"/>
            <a:ext cx="1425481" cy="2213479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9434DF-D491-41AC-AEA1-C56A5D2820CE}"/>
              </a:ext>
            </a:extLst>
          </p:cNvPr>
          <p:cNvSpPr/>
          <p:nvPr/>
        </p:nvSpPr>
        <p:spPr>
          <a:xfrm>
            <a:off x="5901056" y="4377419"/>
            <a:ext cx="660453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690B20-5291-42F9-A656-653C75F0CB88}"/>
              </a:ext>
            </a:extLst>
          </p:cNvPr>
          <p:cNvCxnSpPr>
            <a:cxnSpLocks/>
          </p:cNvCxnSpPr>
          <p:nvPr/>
        </p:nvCxnSpPr>
        <p:spPr>
          <a:xfrm>
            <a:off x="5485634" y="4130504"/>
            <a:ext cx="0" cy="6841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07887E-7648-4375-99CD-02CE4024AADE}"/>
              </a:ext>
            </a:extLst>
          </p:cNvPr>
          <p:cNvSpPr txBox="1"/>
          <p:nvPr/>
        </p:nvSpPr>
        <p:spPr>
          <a:xfrm>
            <a:off x="3091880" y="5849597"/>
            <a:ext cx="2956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Pills are consumed and bottle is put back on MedMate</a:t>
            </a:r>
          </a:p>
        </p:txBody>
      </p:sp>
      <p:pic>
        <p:nvPicPr>
          <p:cNvPr id="1036" name="Picture 12" descr="Firebase Cloud Functions Tutorial - Creating a REST API">
            <a:extLst>
              <a:ext uri="{FF2B5EF4-FFF2-40B4-BE49-F238E27FC236}">
                <a16:creationId xmlns:a16="http://schemas.microsoft.com/office/drawing/2014/main" id="{95CC7A93-A899-41A0-AA0E-A8F49BEF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20" y="3922040"/>
            <a:ext cx="1910207" cy="12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E80F66E8-4F0F-4431-870E-4D9D2D2957A8}"/>
              </a:ext>
            </a:extLst>
          </p:cNvPr>
          <p:cNvSpPr/>
          <p:nvPr/>
        </p:nvSpPr>
        <p:spPr>
          <a:xfrm>
            <a:off x="8933938" y="4377419"/>
            <a:ext cx="76200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715D4-C1F8-4732-A38E-FBA298742461}"/>
              </a:ext>
            </a:extLst>
          </p:cNvPr>
          <p:cNvSpPr txBox="1"/>
          <p:nvPr/>
        </p:nvSpPr>
        <p:spPr>
          <a:xfrm>
            <a:off x="9523099" y="5849596"/>
            <a:ext cx="251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Patient History shown on Webpage</a:t>
            </a:r>
          </a:p>
        </p:txBody>
      </p:sp>
      <p:pic>
        <p:nvPicPr>
          <p:cNvPr id="1038" name="Picture 14" descr="Streamlining Patient History Collection | Vynamic">
            <a:extLst>
              <a:ext uri="{FF2B5EF4-FFF2-40B4-BE49-F238E27FC236}">
                <a16:creationId xmlns:a16="http://schemas.microsoft.com/office/drawing/2014/main" id="{7C1D236D-5AA8-4EFF-92AD-04A46ED5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877" y="3979426"/>
            <a:ext cx="2131823" cy="11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80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D206FF1-F200-4550-8FCC-CCC45ACB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1247775"/>
            <a:ext cx="5095875" cy="38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F92642C-6C6F-4363-A904-F9E2469A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83482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40DFE3-1591-46BF-ACD2-C9D20849DFF9}"/>
              </a:ext>
            </a:extLst>
          </p:cNvPr>
          <p:cNvSpPr txBox="1"/>
          <p:nvPr/>
        </p:nvSpPr>
        <p:spPr>
          <a:xfrm>
            <a:off x="4274343" y="2043498"/>
            <a:ext cx="1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Pill Bottle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FE461A-D048-4109-B3F1-D4B2C82CA9D7}"/>
              </a:ext>
            </a:extLst>
          </p:cNvPr>
          <p:cNvCxnSpPr>
            <a:cxnSpLocks/>
          </p:cNvCxnSpPr>
          <p:nvPr/>
        </p:nvCxnSpPr>
        <p:spPr>
          <a:xfrm flipH="1">
            <a:off x="3799680" y="2228164"/>
            <a:ext cx="47466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41DA33-CE79-475A-9A8E-4D8906BFC6E5}"/>
              </a:ext>
            </a:extLst>
          </p:cNvPr>
          <p:cNvCxnSpPr>
            <a:cxnSpLocks/>
          </p:cNvCxnSpPr>
          <p:nvPr/>
        </p:nvCxnSpPr>
        <p:spPr>
          <a:xfrm flipH="1">
            <a:off x="3866356" y="3712692"/>
            <a:ext cx="47466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262E54-D012-49AF-B1C0-C88CC76AEAEC}"/>
              </a:ext>
            </a:extLst>
          </p:cNvPr>
          <p:cNvSpPr txBox="1"/>
          <p:nvPr/>
        </p:nvSpPr>
        <p:spPr>
          <a:xfrm>
            <a:off x="4341019" y="3525957"/>
            <a:ext cx="1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Cup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B38D9-005E-4910-B213-A971F110FA24}"/>
              </a:ext>
            </a:extLst>
          </p:cNvPr>
          <p:cNvSpPr txBox="1"/>
          <p:nvPr/>
        </p:nvSpPr>
        <p:spPr>
          <a:xfrm>
            <a:off x="7417593" y="3786573"/>
            <a:ext cx="139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DRV5053 Hall Sensor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67088A-E939-4E23-BA1E-BEA144C9FE8B}"/>
              </a:ext>
            </a:extLst>
          </p:cNvPr>
          <p:cNvCxnSpPr>
            <a:cxnSpLocks/>
          </p:cNvCxnSpPr>
          <p:nvPr/>
        </p:nvCxnSpPr>
        <p:spPr>
          <a:xfrm flipV="1">
            <a:off x="8039100" y="2934098"/>
            <a:ext cx="417910" cy="5840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553AAE-F598-4D59-81ED-9FAADC37E3B1}"/>
              </a:ext>
            </a:extLst>
          </p:cNvPr>
          <p:cNvCxnSpPr>
            <a:cxnSpLocks/>
          </p:cNvCxnSpPr>
          <p:nvPr/>
        </p:nvCxnSpPr>
        <p:spPr>
          <a:xfrm flipV="1">
            <a:off x="9790511" y="3418603"/>
            <a:ext cx="0" cy="5914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E7AAFE-7A45-4AE0-A56F-976683E6FAE5}"/>
              </a:ext>
            </a:extLst>
          </p:cNvPr>
          <p:cNvSpPr txBox="1"/>
          <p:nvPr/>
        </p:nvSpPr>
        <p:spPr>
          <a:xfrm>
            <a:off x="9379743" y="4063572"/>
            <a:ext cx="1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Magnet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4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977C68-92DF-4AEA-828B-30704AC3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22" y="1570111"/>
            <a:ext cx="4666881" cy="350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picture containing indoor, sitting, table, holding&#10;&#10;Description automatically generated">
            <a:extLst>
              <a:ext uri="{FF2B5EF4-FFF2-40B4-BE49-F238E27FC236}">
                <a16:creationId xmlns:a16="http://schemas.microsoft.com/office/drawing/2014/main" id="{55CB81A0-E261-4EA9-B5B4-3965BF904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659" y="1781175"/>
            <a:ext cx="4572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46EAC0-87B7-4A84-AE1D-9A6C612211F2}"/>
              </a:ext>
            </a:extLst>
          </p:cNvPr>
          <p:cNvSpPr txBox="1"/>
          <p:nvPr/>
        </p:nvSpPr>
        <p:spPr>
          <a:xfrm>
            <a:off x="3159989" y="2137449"/>
            <a:ext cx="1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Pill Bottle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EC0F0E-4AEC-4742-B48C-86547B3718EE}"/>
              </a:ext>
            </a:extLst>
          </p:cNvPr>
          <p:cNvCxnSpPr>
            <a:cxnSpLocks/>
          </p:cNvCxnSpPr>
          <p:nvPr/>
        </p:nvCxnSpPr>
        <p:spPr>
          <a:xfrm flipH="1">
            <a:off x="2758013" y="2399251"/>
            <a:ext cx="408339" cy="2150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0AD554-6750-47B3-8C39-07790F892BA0}"/>
              </a:ext>
            </a:extLst>
          </p:cNvPr>
          <p:cNvCxnSpPr>
            <a:cxnSpLocks/>
          </p:cNvCxnSpPr>
          <p:nvPr/>
        </p:nvCxnSpPr>
        <p:spPr>
          <a:xfrm flipV="1">
            <a:off x="1932183" y="4434385"/>
            <a:ext cx="97435" cy="2241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A077BD-2027-4304-A6A2-D86641E14D5D}"/>
              </a:ext>
            </a:extLst>
          </p:cNvPr>
          <p:cNvSpPr txBox="1"/>
          <p:nvPr/>
        </p:nvSpPr>
        <p:spPr>
          <a:xfrm>
            <a:off x="1333102" y="4588866"/>
            <a:ext cx="1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MedMate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0F092-7424-408A-B2BE-CE16C5066187}"/>
              </a:ext>
            </a:extLst>
          </p:cNvPr>
          <p:cNvSpPr txBox="1"/>
          <p:nvPr/>
        </p:nvSpPr>
        <p:spPr>
          <a:xfrm>
            <a:off x="4406246" y="4476793"/>
            <a:ext cx="1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ESP32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F84F52-A83E-4D5A-AC51-EB7CEAEF2502}"/>
              </a:ext>
            </a:extLst>
          </p:cNvPr>
          <p:cNvCxnSpPr>
            <a:cxnSpLocks/>
          </p:cNvCxnSpPr>
          <p:nvPr/>
        </p:nvCxnSpPr>
        <p:spPr>
          <a:xfrm flipH="1" flipV="1">
            <a:off x="3465036" y="3880656"/>
            <a:ext cx="1023074" cy="5961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86688-0EA7-496B-94D5-EBC01201098B}"/>
              </a:ext>
            </a:extLst>
          </p:cNvPr>
          <p:cNvCxnSpPr>
            <a:cxnSpLocks/>
          </p:cNvCxnSpPr>
          <p:nvPr/>
        </p:nvCxnSpPr>
        <p:spPr>
          <a:xfrm flipH="1" flipV="1">
            <a:off x="8170069" y="3703168"/>
            <a:ext cx="469106" cy="8110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BC9B68-6C46-4E9D-94C5-EBA974AFCB87}"/>
              </a:ext>
            </a:extLst>
          </p:cNvPr>
          <p:cNvSpPr txBox="1"/>
          <p:nvPr/>
        </p:nvSpPr>
        <p:spPr>
          <a:xfrm>
            <a:off x="8704661" y="4144875"/>
            <a:ext cx="10203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VCNL4010 Proximity Sensor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9E6CC-8638-4730-8D2C-685DF9EB48EA}"/>
              </a:ext>
            </a:extLst>
          </p:cNvPr>
          <p:cNvSpPr txBox="1"/>
          <p:nvPr/>
        </p:nvSpPr>
        <p:spPr>
          <a:xfrm>
            <a:off x="2479241" y="4581070"/>
            <a:ext cx="168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Multicolor LED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82DABA-4277-495B-B4E1-A5CD8178DF5E}"/>
              </a:ext>
            </a:extLst>
          </p:cNvPr>
          <p:cNvCxnSpPr>
            <a:cxnSpLocks/>
          </p:cNvCxnSpPr>
          <p:nvPr/>
        </p:nvCxnSpPr>
        <p:spPr>
          <a:xfrm flipH="1" flipV="1">
            <a:off x="2869791" y="3810341"/>
            <a:ext cx="40524" cy="7367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4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84F83E-09AC-45DA-AC9F-4AEC01932B25}"/>
              </a:ext>
            </a:extLst>
          </p:cNvPr>
          <p:cNvCxnSpPr>
            <a:cxnSpLocks/>
          </p:cNvCxnSpPr>
          <p:nvPr/>
        </p:nvCxnSpPr>
        <p:spPr>
          <a:xfrm>
            <a:off x="5427663" y="2654300"/>
            <a:ext cx="3508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6E6CF4-1EE2-4000-998C-E389D1F3EC23}"/>
              </a:ext>
            </a:extLst>
          </p:cNvPr>
          <p:cNvSpPr txBox="1"/>
          <p:nvPr/>
        </p:nvSpPr>
        <p:spPr>
          <a:xfrm>
            <a:off x="4299743" y="2469634"/>
            <a:ext cx="130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Pill Bottle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432361-7645-4E18-A580-78784DDB6726}"/>
              </a:ext>
            </a:extLst>
          </p:cNvPr>
          <p:cNvCxnSpPr>
            <a:cxnSpLocks/>
          </p:cNvCxnSpPr>
          <p:nvPr/>
        </p:nvCxnSpPr>
        <p:spPr>
          <a:xfrm>
            <a:off x="5427663" y="3656269"/>
            <a:ext cx="3508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76F06E-C4D0-4327-B582-714B1A5AB445}"/>
              </a:ext>
            </a:extLst>
          </p:cNvPr>
          <p:cNvSpPr txBox="1"/>
          <p:nvPr/>
        </p:nvSpPr>
        <p:spPr>
          <a:xfrm>
            <a:off x="4234656" y="3471603"/>
            <a:ext cx="130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 Screws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3ADE3-7335-4504-BBFE-50352B445BDD}"/>
              </a:ext>
            </a:extLst>
          </p:cNvPr>
          <p:cNvSpPr txBox="1"/>
          <p:nvPr/>
        </p:nvSpPr>
        <p:spPr>
          <a:xfrm>
            <a:off x="7573169" y="3722944"/>
            <a:ext cx="130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Lid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8253F9-EFBF-41F7-AE6C-BEAA72955890}"/>
              </a:ext>
            </a:extLst>
          </p:cNvPr>
          <p:cNvCxnSpPr>
            <a:cxnSpLocks/>
          </p:cNvCxnSpPr>
          <p:nvPr/>
        </p:nvCxnSpPr>
        <p:spPr>
          <a:xfrm flipH="1">
            <a:off x="7000875" y="3907610"/>
            <a:ext cx="47466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9923C5-C8B7-4892-82C2-3E1025002699}"/>
              </a:ext>
            </a:extLst>
          </p:cNvPr>
          <p:cNvSpPr txBox="1"/>
          <p:nvPr/>
        </p:nvSpPr>
        <p:spPr>
          <a:xfrm>
            <a:off x="4581524" y="4025601"/>
            <a:ext cx="1303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VCNL4010 Proximity Sensor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E4C1A-18B3-4AE6-9343-FEC520407E50}"/>
              </a:ext>
            </a:extLst>
          </p:cNvPr>
          <p:cNvCxnSpPr>
            <a:cxnSpLocks/>
          </p:cNvCxnSpPr>
          <p:nvPr/>
        </p:nvCxnSpPr>
        <p:spPr>
          <a:xfrm>
            <a:off x="5537994" y="4305039"/>
            <a:ext cx="44211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9C7B13-F9FE-4887-8FB4-177717820A2F}"/>
              </a:ext>
            </a:extLst>
          </p:cNvPr>
          <p:cNvCxnSpPr>
            <a:cxnSpLocks/>
          </p:cNvCxnSpPr>
          <p:nvPr/>
        </p:nvCxnSpPr>
        <p:spPr>
          <a:xfrm flipH="1">
            <a:off x="6933406" y="4955360"/>
            <a:ext cx="47466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ECD2ED-1D3B-433B-949E-BE355A33FA77}"/>
              </a:ext>
            </a:extLst>
          </p:cNvPr>
          <p:cNvSpPr txBox="1"/>
          <p:nvPr/>
        </p:nvSpPr>
        <p:spPr>
          <a:xfrm>
            <a:off x="7418785" y="4764265"/>
            <a:ext cx="161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Housing</a:t>
            </a:r>
          </a:p>
        </p:txBody>
      </p:sp>
      <p:pic>
        <p:nvPicPr>
          <p:cNvPr id="26" name="Picture 25" descr="A picture containing bottle, food&#10;&#10;Description automatically generated">
            <a:extLst>
              <a:ext uri="{FF2B5EF4-FFF2-40B4-BE49-F238E27FC236}">
                <a16:creationId xmlns:a16="http://schemas.microsoft.com/office/drawing/2014/main" id="{7C90AC8B-50C2-4535-B26A-276A1EBB1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1" y="1663322"/>
            <a:ext cx="1743075" cy="3476625"/>
          </a:xfrm>
          <a:prstGeom prst="rect">
            <a:avLst/>
          </a:prstGeom>
        </p:spPr>
      </p:pic>
      <p:pic>
        <p:nvPicPr>
          <p:cNvPr id="1026" name="Picture 2" descr="Image Result For Led Icon - Led Diode Icon Png , Transparent Cartoon, Free  Cliparts &amp; Silhouettes - NetClipart">
            <a:extLst>
              <a:ext uri="{FF2B5EF4-FFF2-40B4-BE49-F238E27FC236}">
                <a16:creationId xmlns:a16="http://schemas.microsoft.com/office/drawing/2014/main" id="{5A4301FA-95E3-403B-9444-C611EE6BB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85" y="4394933"/>
            <a:ext cx="160545" cy="27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86834B-C670-442A-B37B-18D0BBA601E8}"/>
              </a:ext>
            </a:extLst>
          </p:cNvPr>
          <p:cNvCxnSpPr>
            <a:cxnSpLocks/>
          </p:cNvCxnSpPr>
          <p:nvPr/>
        </p:nvCxnSpPr>
        <p:spPr>
          <a:xfrm flipH="1">
            <a:off x="7212588" y="4534649"/>
            <a:ext cx="47466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E4B9FB-33B3-431C-9705-D2D3C33C0CE9}"/>
              </a:ext>
            </a:extLst>
          </p:cNvPr>
          <p:cNvSpPr txBox="1"/>
          <p:nvPr/>
        </p:nvSpPr>
        <p:spPr>
          <a:xfrm>
            <a:off x="7721163" y="4349983"/>
            <a:ext cx="161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Multicolor LED</a:t>
            </a:r>
          </a:p>
        </p:txBody>
      </p:sp>
    </p:spTree>
    <p:extLst>
      <p:ext uri="{BB962C8B-B14F-4D97-AF65-F5344CB8AC3E}">
        <p14:creationId xmlns:p14="http://schemas.microsoft.com/office/powerpoint/2010/main" val="255211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87">
            <a:extLst>
              <a:ext uri="{FF2B5EF4-FFF2-40B4-BE49-F238E27FC236}">
                <a16:creationId xmlns:a16="http://schemas.microsoft.com/office/drawing/2014/main" id="{B4DBA7C5-2147-4C81-B781-1A1C1840DF79}"/>
              </a:ext>
            </a:extLst>
          </p:cNvPr>
          <p:cNvSpPr/>
          <p:nvPr/>
        </p:nvSpPr>
        <p:spPr>
          <a:xfrm>
            <a:off x="5541059" y="1839622"/>
            <a:ext cx="1109882" cy="2271278"/>
          </a:xfrm>
          <a:prstGeom prst="roundRect">
            <a:avLst>
              <a:gd name="adj" fmla="val 1262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BC637-1DF2-44DA-BB97-6E7AA3196A61}"/>
              </a:ext>
            </a:extLst>
          </p:cNvPr>
          <p:cNvSpPr txBox="1"/>
          <p:nvPr/>
        </p:nvSpPr>
        <p:spPr>
          <a:xfrm>
            <a:off x="3041780" y="14619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1800" b="1" dirty="0">
                <a:ea typeface="Roboto" panose="020B0604020202020204" charset="0"/>
                <a:cs typeface="Roboto" panose="020B0604020202020204" charset="0"/>
              </a:rPr>
              <a:t>ESP32</a:t>
            </a:r>
          </a:p>
        </p:txBody>
      </p:sp>
      <p:sp>
        <p:nvSpPr>
          <p:cNvPr id="9" name="TextBox 59">
            <a:extLst>
              <a:ext uri="{FF2B5EF4-FFF2-40B4-BE49-F238E27FC236}">
                <a16:creationId xmlns:a16="http://schemas.microsoft.com/office/drawing/2014/main" id="{7FCD65E5-EFBB-4B98-A0EF-6752DEFC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816" y="2488289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GND</a:t>
            </a:r>
          </a:p>
        </p:txBody>
      </p:sp>
      <p:sp>
        <p:nvSpPr>
          <p:cNvPr id="11" name="TextBox 59">
            <a:extLst>
              <a:ext uri="{FF2B5EF4-FFF2-40B4-BE49-F238E27FC236}">
                <a16:creationId xmlns:a16="http://schemas.microsoft.com/office/drawing/2014/main" id="{AFBC8FDC-1482-4B80-97C4-C5D978759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870" y="2696028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3.3V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EA93F4-E66D-48B8-8FA0-3F20841C7A22}"/>
              </a:ext>
            </a:extLst>
          </p:cNvPr>
          <p:cNvSpPr/>
          <p:nvPr/>
        </p:nvSpPr>
        <p:spPr>
          <a:xfrm>
            <a:off x="5613144" y="2197580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69D894-8EF2-4D8E-9943-A1F8958CDDA3}"/>
              </a:ext>
            </a:extLst>
          </p:cNvPr>
          <p:cNvSpPr/>
          <p:nvPr/>
        </p:nvSpPr>
        <p:spPr>
          <a:xfrm>
            <a:off x="5613144" y="1983396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" name="TextBox 59">
            <a:extLst>
              <a:ext uri="{FF2B5EF4-FFF2-40B4-BE49-F238E27FC236}">
                <a16:creationId xmlns:a16="http://schemas.microsoft.com/office/drawing/2014/main" id="{7B6CFDC2-96BD-4386-9140-68CC7680B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187" y="1912952"/>
            <a:ext cx="7296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SCL (P22)</a:t>
            </a: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33ACF63B-9C31-4C3D-A183-B1A719E1C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187" y="2140561"/>
            <a:ext cx="74251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SDA (P21)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DA262C-AD72-4041-A3A3-62BE48E74E73}"/>
              </a:ext>
            </a:extLst>
          </p:cNvPr>
          <p:cNvSpPr/>
          <p:nvPr/>
        </p:nvSpPr>
        <p:spPr>
          <a:xfrm>
            <a:off x="5608511" y="2546782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F84D94-5899-49C9-9E9B-C92EB08C9809}"/>
              </a:ext>
            </a:extLst>
          </p:cNvPr>
          <p:cNvSpPr/>
          <p:nvPr/>
        </p:nvSpPr>
        <p:spPr>
          <a:xfrm>
            <a:off x="5603050" y="2766022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Rounded Rectangle 187">
            <a:extLst>
              <a:ext uri="{FF2B5EF4-FFF2-40B4-BE49-F238E27FC236}">
                <a16:creationId xmlns:a16="http://schemas.microsoft.com/office/drawing/2014/main" id="{685B9023-B3EA-46D6-96B0-CF33C465192D}"/>
              </a:ext>
            </a:extLst>
          </p:cNvPr>
          <p:cNvSpPr/>
          <p:nvPr/>
        </p:nvSpPr>
        <p:spPr>
          <a:xfrm>
            <a:off x="3283635" y="2287524"/>
            <a:ext cx="1563545" cy="991900"/>
          </a:xfrm>
          <a:prstGeom prst="roundRect">
            <a:avLst>
              <a:gd name="adj" fmla="val 1262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222ABD-E6FF-4E58-A3C8-24202199D00C}"/>
              </a:ext>
            </a:extLst>
          </p:cNvPr>
          <p:cNvSpPr txBox="1"/>
          <p:nvPr/>
        </p:nvSpPr>
        <p:spPr>
          <a:xfrm>
            <a:off x="3445506" y="1788896"/>
            <a:ext cx="122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VCNL4010 </a:t>
            </a:r>
            <a:endParaRPr lang="en-US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A8DC27-6E31-4731-A1A6-EEE3B899E7C3}"/>
              </a:ext>
            </a:extLst>
          </p:cNvPr>
          <p:cNvSpPr/>
          <p:nvPr/>
        </p:nvSpPr>
        <p:spPr>
          <a:xfrm>
            <a:off x="4671060" y="2371393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4D6D9D-034E-4E23-B857-F6DB5F9B93BD}"/>
              </a:ext>
            </a:extLst>
          </p:cNvPr>
          <p:cNvSpPr/>
          <p:nvPr/>
        </p:nvSpPr>
        <p:spPr>
          <a:xfrm>
            <a:off x="4671060" y="2562336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5DE03AE-D6E9-4FE5-B5D9-F3AF77AAA8C4}"/>
              </a:ext>
            </a:extLst>
          </p:cNvPr>
          <p:cNvSpPr/>
          <p:nvPr/>
        </p:nvSpPr>
        <p:spPr>
          <a:xfrm>
            <a:off x="4671060" y="2772967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E99999-9B1B-4B4B-AAFB-3DBB8588DD89}"/>
              </a:ext>
            </a:extLst>
          </p:cNvPr>
          <p:cNvSpPr/>
          <p:nvPr/>
        </p:nvSpPr>
        <p:spPr>
          <a:xfrm>
            <a:off x="4671060" y="2971345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9" name="TextBox 59">
            <a:extLst>
              <a:ext uri="{FF2B5EF4-FFF2-40B4-BE49-F238E27FC236}">
                <a16:creationId xmlns:a16="http://schemas.microsoft.com/office/drawing/2014/main" id="{EC8137C3-F5D1-4D77-9B3D-51623BB8A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238" y="2300949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SCL</a:t>
            </a:r>
          </a:p>
        </p:txBody>
      </p:sp>
      <p:sp>
        <p:nvSpPr>
          <p:cNvPr id="41" name="TextBox 59">
            <a:extLst>
              <a:ext uri="{FF2B5EF4-FFF2-40B4-BE49-F238E27FC236}">
                <a16:creationId xmlns:a16="http://schemas.microsoft.com/office/drawing/2014/main" id="{9C814EFA-B88E-45D6-A20B-8661A09D8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744" y="2491892"/>
            <a:ext cx="42832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SDA</a:t>
            </a:r>
          </a:p>
        </p:txBody>
      </p:sp>
      <p:sp>
        <p:nvSpPr>
          <p:cNvPr id="43" name="TextBox 59">
            <a:extLst>
              <a:ext uri="{FF2B5EF4-FFF2-40B4-BE49-F238E27FC236}">
                <a16:creationId xmlns:a16="http://schemas.microsoft.com/office/drawing/2014/main" id="{88CC7B6E-BA05-429F-AA1B-5F31D5709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122" y="2708784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GND</a:t>
            </a:r>
          </a:p>
        </p:txBody>
      </p:sp>
      <p:sp>
        <p:nvSpPr>
          <p:cNvPr id="45" name="TextBox 59">
            <a:extLst>
              <a:ext uri="{FF2B5EF4-FFF2-40B4-BE49-F238E27FC236}">
                <a16:creationId xmlns:a16="http://schemas.microsoft.com/office/drawing/2014/main" id="{7151F874-5EE2-49F1-95B1-080FD01B6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122" y="2919415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3.3V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D022C1A-DAFE-4870-BF17-735357EAE723}"/>
              </a:ext>
            </a:extLst>
          </p:cNvPr>
          <p:cNvCxnSpPr>
            <a:cxnSpLocks/>
          </p:cNvCxnSpPr>
          <p:nvPr/>
        </p:nvCxnSpPr>
        <p:spPr>
          <a:xfrm flipV="1">
            <a:off x="4730635" y="2036756"/>
            <a:ext cx="853100" cy="3782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421F4E1-BB6F-4F38-9C85-55F253819E7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811680" y="2242552"/>
            <a:ext cx="801464" cy="364756"/>
          </a:xfrm>
          <a:prstGeom prst="bentConnector3">
            <a:avLst>
              <a:gd name="adj1" fmla="val 55705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690487C-CD85-496C-B785-96E9C4C8BBB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788648" y="2810994"/>
            <a:ext cx="814402" cy="223838"/>
          </a:xfrm>
          <a:prstGeom prst="bentConnector3">
            <a:avLst>
              <a:gd name="adj1" fmla="val 79005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90D92BA-C37E-44D2-B274-1C2B0021B4C2}"/>
              </a:ext>
            </a:extLst>
          </p:cNvPr>
          <p:cNvCxnSpPr>
            <a:cxnSpLocks/>
            <a:stCxn id="21" idx="2"/>
            <a:endCxn id="25" idx="3"/>
          </p:cNvCxnSpPr>
          <p:nvPr/>
        </p:nvCxnSpPr>
        <p:spPr>
          <a:xfrm rot="10800000" flipV="1">
            <a:off x="4847181" y="2591754"/>
            <a:ext cx="761331" cy="191720"/>
          </a:xfrm>
          <a:prstGeom prst="bentConnector3">
            <a:avLst>
              <a:gd name="adj1" fmla="val 3398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9C1638A-452B-4FC4-A7C3-FCCA131FDDEB}"/>
              </a:ext>
            </a:extLst>
          </p:cNvPr>
          <p:cNvSpPr/>
          <p:nvPr/>
        </p:nvSpPr>
        <p:spPr>
          <a:xfrm>
            <a:off x="5613144" y="3472544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585D0D-4E2F-41E7-BCC6-05A878E78D3F}"/>
              </a:ext>
            </a:extLst>
          </p:cNvPr>
          <p:cNvSpPr/>
          <p:nvPr/>
        </p:nvSpPr>
        <p:spPr>
          <a:xfrm>
            <a:off x="5622955" y="3839172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91CE73-41DD-435A-9FBC-244B31F44F83}"/>
              </a:ext>
            </a:extLst>
          </p:cNvPr>
          <p:cNvSpPr/>
          <p:nvPr/>
        </p:nvSpPr>
        <p:spPr>
          <a:xfrm>
            <a:off x="5616931" y="3177905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E0951AE7-4DD7-41BC-9B11-3A8B8F25B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823" y="3092141"/>
            <a:ext cx="7168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Red (P32)</a:t>
            </a:r>
          </a:p>
        </p:txBody>
      </p:sp>
      <p:sp>
        <p:nvSpPr>
          <p:cNvPr id="10" name="TextBox 59">
            <a:extLst>
              <a:ext uri="{FF2B5EF4-FFF2-40B4-BE49-F238E27FC236}">
                <a16:creationId xmlns:a16="http://schemas.microsoft.com/office/drawing/2014/main" id="{0727C1EA-F612-4CBF-99E2-B26D13EEB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796" y="3405942"/>
            <a:ext cx="8322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Green (P33)</a:t>
            </a:r>
          </a:p>
        </p:txBody>
      </p:sp>
      <p:sp>
        <p:nvSpPr>
          <p:cNvPr id="12" name="TextBox 59">
            <a:extLst>
              <a:ext uri="{FF2B5EF4-FFF2-40B4-BE49-F238E27FC236}">
                <a16:creationId xmlns:a16="http://schemas.microsoft.com/office/drawing/2014/main" id="{333DBCD8-58F8-4D90-973F-EF5D9039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884" y="3608928"/>
            <a:ext cx="7489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Blue (P25)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DC238AC-0451-47CF-B958-6267006959CC}"/>
              </a:ext>
            </a:extLst>
          </p:cNvPr>
          <p:cNvGrpSpPr>
            <a:grpSpLocks/>
          </p:cNvGrpSpPr>
          <p:nvPr/>
        </p:nvGrpSpPr>
        <p:grpSpPr bwMode="auto">
          <a:xfrm>
            <a:off x="5195849" y="3456527"/>
            <a:ext cx="228603" cy="152401"/>
            <a:chOff x="2209798" y="1219200"/>
            <a:chExt cx="762000" cy="3048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EF87B76-AF22-429F-B953-9A9F73606A31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C22483-69F0-47E2-942B-61123DC29885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E95F486-897F-44FA-B755-A07533E592B5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A3FEFC-1CC9-4641-8AE3-1AC849302841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D50DF77-9AB6-4AE7-B8F3-E6FD7F90E873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F0010AD-1A12-4BDC-A5A1-4FF3B88A529F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94D344-9240-4BA0-8AAC-5607736C19F6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EE8A6DD-2494-47B5-96B8-76DEC7A92A21}"/>
              </a:ext>
            </a:extLst>
          </p:cNvPr>
          <p:cNvGrpSpPr>
            <a:grpSpLocks/>
          </p:cNvGrpSpPr>
          <p:nvPr/>
        </p:nvGrpSpPr>
        <p:grpSpPr bwMode="auto">
          <a:xfrm>
            <a:off x="5212412" y="3142261"/>
            <a:ext cx="228603" cy="152401"/>
            <a:chOff x="2209798" y="1219200"/>
            <a:chExt cx="762000" cy="30480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6AE0F0-D63C-4653-9836-B9AAD8C67246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0CA29A-DC6E-4156-B04B-9DF0F20671F0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F7DC462-7E8D-4576-98AF-1AAFF475CC74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358064-BC0D-456B-9AEB-7803560E685C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F6FE3E1-1078-49BE-A8F9-26DEAED4F5A0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B3D01A1-F230-4605-8B69-69BB21B45C18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BFFB123-8C26-465C-ACE5-E4D71BB2B95E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020869A-1419-41E3-930D-A519A816041F}"/>
              </a:ext>
            </a:extLst>
          </p:cNvPr>
          <p:cNvGrpSpPr>
            <a:grpSpLocks/>
          </p:cNvGrpSpPr>
          <p:nvPr/>
        </p:nvGrpSpPr>
        <p:grpSpPr bwMode="auto">
          <a:xfrm>
            <a:off x="5229619" y="3799133"/>
            <a:ext cx="228603" cy="152401"/>
            <a:chOff x="2209798" y="1219200"/>
            <a:chExt cx="762000" cy="30480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DEBEEA8-6FD2-49B6-8352-853B002368A5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D1DC1F7-A54C-4187-9D37-9C8857AAF34F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44AD444-7032-45D8-B257-8774C191646B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82B80F1-3F09-42E3-94E8-832B08FEF48E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F88804D-7F23-4DEA-B913-29C073D8E965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16115F7-8F2E-4ABB-B5E6-7508A1B70828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C0F97C5-5F31-458C-881C-897273A36512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87">
            <a:extLst>
              <a:ext uri="{FF2B5EF4-FFF2-40B4-BE49-F238E27FC236}">
                <a16:creationId xmlns:a16="http://schemas.microsoft.com/office/drawing/2014/main" id="{FA3DF3D1-F530-4B94-8BAE-9EB8D1CDB06F}"/>
              </a:ext>
            </a:extLst>
          </p:cNvPr>
          <p:cNvSpPr/>
          <p:nvPr/>
        </p:nvSpPr>
        <p:spPr>
          <a:xfrm>
            <a:off x="3592204" y="3685913"/>
            <a:ext cx="964042" cy="745906"/>
          </a:xfrm>
          <a:prstGeom prst="roundRect">
            <a:avLst>
              <a:gd name="adj" fmla="val 1262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0C448-FD7B-4C62-A4AF-A9C9A01C132A}"/>
              </a:ext>
            </a:extLst>
          </p:cNvPr>
          <p:cNvSpPr txBox="1"/>
          <p:nvPr/>
        </p:nvSpPr>
        <p:spPr>
          <a:xfrm>
            <a:off x="3221007" y="3335648"/>
            <a:ext cx="1618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Multicolor LED</a:t>
            </a:r>
            <a:endParaRPr lang="en-US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39D2D8-195C-411B-B0B9-3FF9CFCA9D18}"/>
              </a:ext>
            </a:extLst>
          </p:cNvPr>
          <p:cNvSpPr/>
          <p:nvPr/>
        </p:nvSpPr>
        <p:spPr>
          <a:xfrm>
            <a:off x="4399725" y="3900965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5ED0826-F3B8-4D9A-B18A-039C263D8F4D}"/>
              </a:ext>
            </a:extLst>
          </p:cNvPr>
          <p:cNvSpPr/>
          <p:nvPr/>
        </p:nvSpPr>
        <p:spPr>
          <a:xfrm>
            <a:off x="4410391" y="4064484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3D6984-AEEF-4DFB-96AF-A8F7FAD3C7F3}"/>
              </a:ext>
            </a:extLst>
          </p:cNvPr>
          <p:cNvSpPr/>
          <p:nvPr/>
        </p:nvSpPr>
        <p:spPr>
          <a:xfrm>
            <a:off x="4402827" y="4243532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048" name="Oval 2047">
            <a:extLst>
              <a:ext uri="{FF2B5EF4-FFF2-40B4-BE49-F238E27FC236}">
                <a16:creationId xmlns:a16="http://schemas.microsoft.com/office/drawing/2014/main" id="{B874626D-E059-41C7-8286-B72DDDD3D3CB}"/>
              </a:ext>
            </a:extLst>
          </p:cNvPr>
          <p:cNvSpPr/>
          <p:nvPr/>
        </p:nvSpPr>
        <p:spPr>
          <a:xfrm>
            <a:off x="4399725" y="3724344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4DFB0A5-FB3D-4E8E-8AF3-778F467AFB01}"/>
              </a:ext>
            </a:extLst>
          </p:cNvPr>
          <p:cNvCxnSpPr>
            <a:cxnSpLocks/>
          </p:cNvCxnSpPr>
          <p:nvPr/>
        </p:nvCxnSpPr>
        <p:spPr>
          <a:xfrm rot="5400000">
            <a:off x="4172311" y="3219947"/>
            <a:ext cx="1284126" cy="516255"/>
          </a:xfrm>
          <a:prstGeom prst="bentConnector3">
            <a:avLst>
              <a:gd name="adj1" fmla="val 9965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3DF77B2-5BFD-4148-A521-B78C8CE46BF5}"/>
              </a:ext>
            </a:extLst>
          </p:cNvPr>
          <p:cNvCxnSpPr>
            <a:cxnSpLocks/>
          </p:cNvCxnSpPr>
          <p:nvPr/>
        </p:nvCxnSpPr>
        <p:spPr>
          <a:xfrm flipV="1">
            <a:off x="4502543" y="3884144"/>
            <a:ext cx="730252" cy="418437"/>
          </a:xfrm>
          <a:prstGeom prst="bentConnector3">
            <a:avLst>
              <a:gd name="adj1" fmla="val 93043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EE61E7B-29E0-4550-BEFD-5D8A362FFEB7}"/>
              </a:ext>
            </a:extLst>
          </p:cNvPr>
          <p:cNvCxnSpPr>
            <a:cxnSpLocks/>
          </p:cNvCxnSpPr>
          <p:nvPr/>
        </p:nvCxnSpPr>
        <p:spPr>
          <a:xfrm flipV="1">
            <a:off x="4489169" y="3530192"/>
            <a:ext cx="717792" cy="421435"/>
          </a:xfrm>
          <a:prstGeom prst="bentConnector3">
            <a:avLst>
              <a:gd name="adj1" fmla="val 72206"/>
            </a:avLst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D6A8064D-BDC2-49F5-BB53-336D003B1DFB}"/>
              </a:ext>
            </a:extLst>
          </p:cNvPr>
          <p:cNvCxnSpPr>
            <a:cxnSpLocks/>
          </p:cNvCxnSpPr>
          <p:nvPr/>
        </p:nvCxnSpPr>
        <p:spPr>
          <a:xfrm flipV="1">
            <a:off x="4554529" y="3206751"/>
            <a:ext cx="678266" cy="56834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1389481-0E5B-4CD4-8BBD-AF995F567A2B}"/>
              </a:ext>
            </a:extLst>
          </p:cNvPr>
          <p:cNvCxnSpPr>
            <a:cxnSpLocks/>
          </p:cNvCxnSpPr>
          <p:nvPr/>
        </p:nvCxnSpPr>
        <p:spPr>
          <a:xfrm flipH="1">
            <a:off x="5441390" y="3884144"/>
            <a:ext cx="196855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B92FDDF-A459-42DD-8E34-9E23769EA737}"/>
              </a:ext>
            </a:extLst>
          </p:cNvPr>
          <p:cNvCxnSpPr>
            <a:cxnSpLocks/>
          </p:cNvCxnSpPr>
          <p:nvPr/>
        </p:nvCxnSpPr>
        <p:spPr>
          <a:xfrm flipH="1" flipV="1">
            <a:off x="5435997" y="3214718"/>
            <a:ext cx="172412" cy="391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EB189BE-F9E5-4286-8375-6B1B7E8BD8C3}"/>
              </a:ext>
            </a:extLst>
          </p:cNvPr>
          <p:cNvCxnSpPr>
            <a:cxnSpLocks/>
          </p:cNvCxnSpPr>
          <p:nvPr/>
        </p:nvCxnSpPr>
        <p:spPr>
          <a:xfrm flipH="1" flipV="1">
            <a:off x="5444806" y="3516224"/>
            <a:ext cx="156319" cy="3742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59">
            <a:extLst>
              <a:ext uri="{FF2B5EF4-FFF2-40B4-BE49-F238E27FC236}">
                <a16:creationId xmlns:a16="http://schemas.microsoft.com/office/drawing/2014/main" id="{8BA0DFEC-4D54-40BD-AB47-82D12FE77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703" y="3664464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Red</a:t>
            </a:r>
          </a:p>
        </p:txBody>
      </p:sp>
      <p:sp>
        <p:nvSpPr>
          <p:cNvPr id="2068" name="TextBox 59">
            <a:extLst>
              <a:ext uri="{FF2B5EF4-FFF2-40B4-BE49-F238E27FC236}">
                <a16:creationId xmlns:a16="http://schemas.microsoft.com/office/drawing/2014/main" id="{4C0F83EF-25C4-4615-88C4-BFFFDBEAB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715" y="3833652"/>
            <a:ext cx="5180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Green</a:t>
            </a:r>
          </a:p>
        </p:txBody>
      </p:sp>
      <p:sp>
        <p:nvSpPr>
          <p:cNvPr id="2069" name="TextBox 59">
            <a:extLst>
              <a:ext uri="{FF2B5EF4-FFF2-40B4-BE49-F238E27FC236}">
                <a16:creationId xmlns:a16="http://schemas.microsoft.com/office/drawing/2014/main" id="{88557C18-BE7D-46BC-AF4B-7CC078491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306" y="3995299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GND</a:t>
            </a:r>
          </a:p>
        </p:txBody>
      </p:sp>
      <p:sp>
        <p:nvSpPr>
          <p:cNvPr id="2070" name="TextBox 59">
            <a:extLst>
              <a:ext uri="{FF2B5EF4-FFF2-40B4-BE49-F238E27FC236}">
                <a16:creationId xmlns:a16="http://schemas.microsoft.com/office/drawing/2014/main" id="{DB191EC8-9026-4972-9485-25E09B4CA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926" y="4166226"/>
            <a:ext cx="4347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Blue</a:t>
            </a:r>
          </a:p>
        </p:txBody>
      </p:sp>
      <p:sp>
        <p:nvSpPr>
          <p:cNvPr id="2077" name="TextBox 59">
            <a:extLst>
              <a:ext uri="{FF2B5EF4-FFF2-40B4-BE49-F238E27FC236}">
                <a16:creationId xmlns:a16="http://schemas.microsoft.com/office/drawing/2014/main" id="{0B1837CA-607E-4FEE-8BA3-CF2807C13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3718" y="3259702"/>
            <a:ext cx="49564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220</a:t>
            </a:r>
            <a:r>
              <a:rPr lang="el-GR" sz="900" dirty="0">
                <a:solidFill>
                  <a:srgbClr val="222222"/>
                </a:solidFill>
                <a:latin typeface="Roboto" panose="020B0604020202020204"/>
              </a:rPr>
              <a:t>Ω </a:t>
            </a:r>
            <a:endParaRPr lang="en-US" altLang="en-US" sz="900" b="1" i="1" dirty="0">
              <a:solidFill>
                <a:schemeClr val="tx2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079" name="TextBox 59">
            <a:extLst>
              <a:ext uri="{FF2B5EF4-FFF2-40B4-BE49-F238E27FC236}">
                <a16:creationId xmlns:a16="http://schemas.microsoft.com/office/drawing/2014/main" id="{2A06C0C5-1DBC-46A0-81CD-7A443122B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103" y="3981911"/>
            <a:ext cx="49564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220</a:t>
            </a:r>
            <a:r>
              <a:rPr lang="el-GR" sz="900" dirty="0">
                <a:solidFill>
                  <a:srgbClr val="222222"/>
                </a:solidFill>
                <a:latin typeface="Roboto" panose="020B0604020202020204"/>
              </a:rPr>
              <a:t>Ω </a:t>
            </a:r>
            <a:endParaRPr lang="en-US" altLang="en-US" sz="900" b="1" i="1" dirty="0">
              <a:solidFill>
                <a:schemeClr val="tx2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5" name="TextBox 59">
            <a:extLst>
              <a:ext uri="{FF2B5EF4-FFF2-40B4-BE49-F238E27FC236}">
                <a16:creationId xmlns:a16="http://schemas.microsoft.com/office/drawing/2014/main" id="{BA799D8D-C5A0-4A40-82BF-C2BE097DF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801" y="3608328"/>
            <a:ext cx="49564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220</a:t>
            </a:r>
            <a:r>
              <a:rPr lang="el-GR" sz="900" dirty="0">
                <a:solidFill>
                  <a:srgbClr val="222222"/>
                </a:solidFill>
                <a:latin typeface="Roboto" panose="020B0604020202020204"/>
              </a:rPr>
              <a:t>Ω </a:t>
            </a:r>
            <a:endParaRPr lang="en-US" altLang="en-US" sz="900" b="1" i="1" dirty="0">
              <a:solidFill>
                <a:schemeClr val="tx2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6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Diagram, engineering drawing&#10;&#10;Description automatically generated">
            <a:extLst>
              <a:ext uri="{FF2B5EF4-FFF2-40B4-BE49-F238E27FC236}">
                <a16:creationId xmlns:a16="http://schemas.microsoft.com/office/drawing/2014/main" id="{A779A587-326A-4788-AB0A-3B1639F25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07" y="1478696"/>
            <a:ext cx="4772025" cy="474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2A8559-B5E6-49DE-B00A-3056C1DF6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323974"/>
            <a:ext cx="4406106" cy="4067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CE1892-2749-491D-9DB2-07FDC822E3E1}"/>
              </a:ext>
            </a:extLst>
          </p:cNvPr>
          <p:cNvSpPr txBox="1"/>
          <p:nvPr/>
        </p:nvSpPr>
        <p:spPr>
          <a:xfrm>
            <a:off x="4702968" y="1752599"/>
            <a:ext cx="1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Pill Tube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2A1CE1-A2A0-4B1B-A6DC-000DAEBCB6BD}"/>
              </a:ext>
            </a:extLst>
          </p:cNvPr>
          <p:cNvCxnSpPr>
            <a:cxnSpLocks/>
          </p:cNvCxnSpPr>
          <p:nvPr/>
        </p:nvCxnSpPr>
        <p:spPr>
          <a:xfrm flipH="1">
            <a:off x="4073524" y="1937265"/>
            <a:ext cx="47466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84243-5818-4A42-B7DF-07981CFD88E3}"/>
              </a:ext>
            </a:extLst>
          </p:cNvPr>
          <p:cNvCxnSpPr>
            <a:cxnSpLocks/>
          </p:cNvCxnSpPr>
          <p:nvPr/>
        </p:nvCxnSpPr>
        <p:spPr>
          <a:xfrm flipH="1" flipV="1">
            <a:off x="3190875" y="4324350"/>
            <a:ext cx="609601" cy="11204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BB228D-5EB3-473B-B65E-D5CFD82B2C45}"/>
              </a:ext>
            </a:extLst>
          </p:cNvPr>
          <p:cNvSpPr txBox="1"/>
          <p:nvPr/>
        </p:nvSpPr>
        <p:spPr>
          <a:xfrm>
            <a:off x="3884612" y="5391149"/>
            <a:ext cx="1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Pill Holder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1A5330-1279-4E61-B603-F524AB1AEFB0}"/>
              </a:ext>
            </a:extLst>
          </p:cNvPr>
          <p:cNvCxnSpPr>
            <a:cxnSpLocks/>
          </p:cNvCxnSpPr>
          <p:nvPr/>
        </p:nvCxnSpPr>
        <p:spPr>
          <a:xfrm flipV="1">
            <a:off x="2427685" y="5124461"/>
            <a:ext cx="0" cy="4513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C7AF3D-73D6-4E43-B52D-7CF4577A9CF4}"/>
              </a:ext>
            </a:extLst>
          </p:cNvPr>
          <p:cNvSpPr txBox="1"/>
          <p:nvPr/>
        </p:nvSpPr>
        <p:spPr>
          <a:xfrm>
            <a:off x="1595437" y="5575815"/>
            <a:ext cx="197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VCNL4010 Proximity Sensor</a:t>
            </a:r>
            <a:endParaRPr lang="en-US" sz="1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095181-09E3-4A6C-95FF-C712AECBE3B3}"/>
              </a:ext>
            </a:extLst>
          </p:cNvPr>
          <p:cNvCxnSpPr>
            <a:cxnSpLocks/>
          </p:cNvCxnSpPr>
          <p:nvPr/>
        </p:nvCxnSpPr>
        <p:spPr>
          <a:xfrm flipV="1">
            <a:off x="7429500" y="4718767"/>
            <a:ext cx="800100" cy="4914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322E66-2A73-4F7F-BDB7-701F2F907799}"/>
              </a:ext>
            </a:extLst>
          </p:cNvPr>
          <p:cNvSpPr txBox="1"/>
          <p:nvPr/>
        </p:nvSpPr>
        <p:spPr>
          <a:xfrm>
            <a:off x="6577407" y="5260179"/>
            <a:ext cx="1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SG90 Servo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88959A-38A8-4293-BA88-F88E7C9BF72E}"/>
              </a:ext>
            </a:extLst>
          </p:cNvPr>
          <p:cNvCxnSpPr>
            <a:cxnSpLocks/>
          </p:cNvCxnSpPr>
          <p:nvPr/>
        </p:nvCxnSpPr>
        <p:spPr>
          <a:xfrm>
            <a:off x="7172325" y="2121931"/>
            <a:ext cx="352425" cy="6022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BFA292-ACA3-4812-B4C3-09697DE86918}"/>
              </a:ext>
            </a:extLst>
          </p:cNvPr>
          <p:cNvSpPr txBox="1"/>
          <p:nvPr/>
        </p:nvSpPr>
        <p:spPr>
          <a:xfrm>
            <a:off x="9696058" y="1848923"/>
            <a:ext cx="15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Piece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424D4F-01C6-4FDC-81FF-0DD170BCB1D9}"/>
              </a:ext>
            </a:extLst>
          </p:cNvPr>
          <p:cNvCxnSpPr>
            <a:cxnSpLocks/>
          </p:cNvCxnSpPr>
          <p:nvPr/>
        </p:nvCxnSpPr>
        <p:spPr>
          <a:xfrm>
            <a:off x="10277475" y="2235457"/>
            <a:ext cx="0" cy="5963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219E7C-D08D-4FE2-849B-D1F24FF6FB26}"/>
              </a:ext>
            </a:extLst>
          </p:cNvPr>
          <p:cNvSpPr txBox="1"/>
          <p:nvPr/>
        </p:nvSpPr>
        <p:spPr>
          <a:xfrm>
            <a:off x="6543283" y="1664257"/>
            <a:ext cx="15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Rotating Cam</a:t>
            </a:r>
          </a:p>
        </p:txBody>
      </p:sp>
      <p:pic>
        <p:nvPicPr>
          <p:cNvPr id="50" name="Picture 49" descr="A picture containing table, cable, sitting, lit&#10;&#10;Description automatically generated">
            <a:extLst>
              <a:ext uri="{FF2B5EF4-FFF2-40B4-BE49-F238E27FC236}">
                <a16:creationId xmlns:a16="http://schemas.microsoft.com/office/drawing/2014/main" id="{10B125ED-9ACE-4C51-A8CE-6A8113306C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1" t="65580" r="36424" b="27156"/>
          <a:stretch/>
        </p:blipFill>
        <p:spPr>
          <a:xfrm>
            <a:off x="2370930" y="4038599"/>
            <a:ext cx="419101" cy="285751"/>
          </a:xfrm>
          <a:prstGeom prst="rect">
            <a:avLst/>
          </a:prstGeom>
        </p:spPr>
      </p:pic>
      <p:pic>
        <p:nvPicPr>
          <p:cNvPr id="52" name="Picture 51" descr="A picture containing table, cable, sitting, lit&#10;&#10;Description automatically generated">
            <a:extLst>
              <a:ext uri="{FF2B5EF4-FFF2-40B4-BE49-F238E27FC236}">
                <a16:creationId xmlns:a16="http://schemas.microsoft.com/office/drawing/2014/main" id="{A61A7901-3B50-4A4E-9C04-8DE21D67D3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1" t="65580" r="36424" b="27156"/>
          <a:stretch/>
        </p:blipFill>
        <p:spPr>
          <a:xfrm>
            <a:off x="8581230" y="2743200"/>
            <a:ext cx="419101" cy="285751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04586E-6E71-4237-B33B-2BEF1B417D9A}"/>
              </a:ext>
            </a:extLst>
          </p:cNvPr>
          <p:cNvCxnSpPr>
            <a:cxnSpLocks/>
          </p:cNvCxnSpPr>
          <p:nvPr/>
        </p:nvCxnSpPr>
        <p:spPr>
          <a:xfrm flipH="1" flipV="1">
            <a:off x="2730302" y="4324350"/>
            <a:ext cx="774898" cy="14361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DF6D991-3435-4598-B0C5-8161BF9B4D07}"/>
              </a:ext>
            </a:extLst>
          </p:cNvPr>
          <p:cNvSpPr txBox="1"/>
          <p:nvPr/>
        </p:nvSpPr>
        <p:spPr>
          <a:xfrm>
            <a:off x="3475830" y="5706785"/>
            <a:ext cx="83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31366BE-7747-4736-B5F6-C553A65991DC}"/>
              </a:ext>
            </a:extLst>
          </p:cNvPr>
          <p:cNvCxnSpPr>
            <a:cxnSpLocks/>
          </p:cNvCxnSpPr>
          <p:nvPr/>
        </p:nvCxnSpPr>
        <p:spPr>
          <a:xfrm flipV="1">
            <a:off x="7091758" y="2962877"/>
            <a:ext cx="1542061" cy="10757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35EC461-8551-4D05-91B9-3ABE42C18476}"/>
              </a:ext>
            </a:extLst>
          </p:cNvPr>
          <p:cNvSpPr txBox="1"/>
          <p:nvPr/>
        </p:nvSpPr>
        <p:spPr>
          <a:xfrm>
            <a:off x="6649247" y="3923311"/>
            <a:ext cx="83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Pill</a:t>
            </a:r>
          </a:p>
        </p:txBody>
      </p:sp>
    </p:spTree>
    <p:extLst>
      <p:ext uri="{BB962C8B-B14F-4D97-AF65-F5344CB8AC3E}">
        <p14:creationId xmlns:p14="http://schemas.microsoft.com/office/powerpoint/2010/main" val="336168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AFC802DB-C163-497B-AD01-33F11410D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17" b="9653"/>
          <a:stretch/>
        </p:blipFill>
        <p:spPr bwMode="auto">
          <a:xfrm>
            <a:off x="2836862" y="1285874"/>
            <a:ext cx="6518276" cy="445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DDF0B-6D27-4911-B387-B2CF55C0A5C0}"/>
              </a:ext>
            </a:extLst>
          </p:cNvPr>
          <p:cNvSpPr txBox="1"/>
          <p:nvPr/>
        </p:nvSpPr>
        <p:spPr>
          <a:xfrm>
            <a:off x="3579018" y="5202794"/>
            <a:ext cx="1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ESP32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A91A21-8DFA-4CE8-AD89-72B688D4FBFA}"/>
              </a:ext>
            </a:extLst>
          </p:cNvPr>
          <p:cNvCxnSpPr>
            <a:cxnSpLocks/>
          </p:cNvCxnSpPr>
          <p:nvPr/>
        </p:nvCxnSpPr>
        <p:spPr>
          <a:xfrm flipV="1">
            <a:off x="3959224" y="4897694"/>
            <a:ext cx="1" cy="3392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77DF7D-4F30-4175-BF31-C88A1472AD58}"/>
              </a:ext>
            </a:extLst>
          </p:cNvPr>
          <p:cNvCxnSpPr>
            <a:cxnSpLocks/>
          </p:cNvCxnSpPr>
          <p:nvPr/>
        </p:nvCxnSpPr>
        <p:spPr>
          <a:xfrm flipV="1">
            <a:off x="8397874" y="3811844"/>
            <a:ext cx="1" cy="3392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F3184B-F4BE-48A1-9A5C-B5C68B2E8656}"/>
              </a:ext>
            </a:extLst>
          </p:cNvPr>
          <p:cNvSpPr txBox="1"/>
          <p:nvPr/>
        </p:nvSpPr>
        <p:spPr>
          <a:xfrm>
            <a:off x="7951610" y="4151054"/>
            <a:ext cx="111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Power Supply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5DE1FE-EBA0-40B3-BBE8-0982A2F37BE8}"/>
              </a:ext>
            </a:extLst>
          </p:cNvPr>
          <p:cNvCxnSpPr>
            <a:cxnSpLocks/>
          </p:cNvCxnSpPr>
          <p:nvPr/>
        </p:nvCxnSpPr>
        <p:spPr>
          <a:xfrm flipV="1">
            <a:off x="6788149" y="4627780"/>
            <a:ext cx="1" cy="3392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8E245B-5C3C-4C8B-9ECD-90CE7F10CD9E}"/>
              </a:ext>
            </a:extLst>
          </p:cNvPr>
          <p:cNvSpPr txBox="1"/>
          <p:nvPr/>
        </p:nvSpPr>
        <p:spPr>
          <a:xfrm>
            <a:off x="6151573" y="4697967"/>
            <a:ext cx="5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E5B962-28FD-4021-8DE5-F11CEBE0A0AC}"/>
              </a:ext>
            </a:extLst>
          </p:cNvPr>
          <p:cNvCxnSpPr>
            <a:cxnSpLocks/>
          </p:cNvCxnSpPr>
          <p:nvPr/>
        </p:nvCxnSpPr>
        <p:spPr>
          <a:xfrm flipH="1" flipV="1">
            <a:off x="5708660" y="3514724"/>
            <a:ext cx="412750" cy="12208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A9B8D4-D9E9-4EE6-A854-7DC79F971305}"/>
              </a:ext>
            </a:extLst>
          </p:cNvPr>
          <p:cNvSpPr txBox="1"/>
          <p:nvPr/>
        </p:nvSpPr>
        <p:spPr>
          <a:xfrm>
            <a:off x="7541433" y="1573767"/>
            <a:ext cx="13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Pill Dispenser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B83773-C075-40E3-A7EA-D85184C0E7C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010400" y="1896933"/>
            <a:ext cx="531033" cy="7568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717B6C-6EFF-422D-BBA1-E1CECFE0C6E8}"/>
              </a:ext>
            </a:extLst>
          </p:cNvPr>
          <p:cNvCxnSpPr>
            <a:cxnSpLocks/>
          </p:cNvCxnSpPr>
          <p:nvPr/>
        </p:nvCxnSpPr>
        <p:spPr>
          <a:xfrm flipH="1" flipV="1">
            <a:off x="6560733" y="3364715"/>
            <a:ext cx="753283" cy="8942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CFF280-EEF9-4A19-B8E2-4558C64FBB6E}"/>
              </a:ext>
            </a:extLst>
          </p:cNvPr>
          <p:cNvSpPr txBox="1"/>
          <p:nvPr/>
        </p:nvSpPr>
        <p:spPr>
          <a:xfrm>
            <a:off x="7088802" y="4236302"/>
            <a:ext cx="905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SG90 Servo</a:t>
            </a:r>
          </a:p>
        </p:txBody>
      </p:sp>
    </p:spTree>
    <p:extLst>
      <p:ext uri="{BB962C8B-B14F-4D97-AF65-F5344CB8AC3E}">
        <p14:creationId xmlns:p14="http://schemas.microsoft.com/office/powerpoint/2010/main" val="277447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561</Words>
  <Application>Microsoft Office PowerPoint</Application>
  <PresentationFormat>Widescreen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Monotype Sorts</vt:lpstr>
      <vt:lpstr>Roboto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</dc:creator>
  <cp:lastModifiedBy>Stephen</cp:lastModifiedBy>
  <cp:revision>27</cp:revision>
  <dcterms:created xsi:type="dcterms:W3CDTF">2020-10-02T18:56:42Z</dcterms:created>
  <dcterms:modified xsi:type="dcterms:W3CDTF">2020-10-04T05:47:28Z</dcterms:modified>
</cp:coreProperties>
</file>