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3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notesMasterIdLst>
    <p:notesMasterId r:id="rId2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18288000" cy="10287000"/>
  <p:notesSz cx="6858000" cy="9144000"/>
  <p:embeddedFontLst>
    <p:embeddedFont>
      <p:font typeface="Chau Philomene" charset="1" panose="02000806040000020003"/>
      <p:regular r:id="rId21"/>
    </p:embeddedFont>
    <p:embeddedFont>
      <p:font typeface="Lato" charset="1" panose="020F0502020204030203"/>
      <p:regular r:id="rId22"/>
    </p:embeddedFont>
    <p:embeddedFont>
      <p:font typeface="Lato Bold" charset="1" panose="020F0502020204030203"/>
      <p:regular r:id="rId23"/>
    </p:embeddedFont>
    <p:embeddedFont>
      <p:font typeface="Retropix" charset="1" panose="00000000000000000000"/>
      <p:regular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notesMasters/notesMaster1.xml" Type="http://schemas.openxmlformats.org/officeDocument/2006/relationships/notesMaster"/><Relationship Id="rId26" Target="theme/theme2.xml" Type="http://schemas.openxmlformats.org/officeDocument/2006/relationships/theme"/><Relationship Id="rId27" Target="notesSlides/notesSlide1.xml" Type="http://schemas.openxmlformats.org/officeDocument/2006/relationships/notesSlide"/><Relationship Id="rId28" Target="notesSlides/notesSlide2.xml" Type="http://schemas.openxmlformats.org/officeDocument/2006/relationships/notesSlide"/><Relationship Id="rId29" Target="notesSlides/notesSlide3.xml" Type="http://schemas.openxmlformats.org/officeDocument/2006/relationships/notesSlide"/><Relationship Id="rId3" Target="viewProps.xml" Type="http://schemas.openxmlformats.org/officeDocument/2006/relationships/viewProps"/><Relationship Id="rId30" Target="notesSlides/notesSlide4.xml" Type="http://schemas.openxmlformats.org/officeDocument/2006/relationships/notesSlide"/><Relationship Id="rId31" Target="notesSlides/notesSlide5.xml" Type="http://schemas.openxmlformats.org/officeDocument/2006/relationships/notesSlide"/><Relationship Id="rId32" Target="notesSlides/notesSlide6.xml" Type="http://schemas.openxmlformats.org/officeDocument/2006/relationships/notesSlide"/><Relationship Id="rId33" Target="notesSlides/notesSlide7.xml" Type="http://schemas.openxmlformats.org/officeDocument/2006/relationships/notesSlide"/><Relationship Id="rId34" Target="notesSlides/notesSlide8.xml" Type="http://schemas.openxmlformats.org/officeDocument/2006/relationships/notesSlide"/><Relationship Id="rId35" Target="notesSlides/notesSlide9.xml" Type="http://schemas.openxmlformats.org/officeDocument/2006/relationships/notesSlide"/><Relationship Id="rId36" Target="notesSlides/notesSlide10.xml" Type="http://schemas.openxmlformats.org/officeDocument/2006/relationships/notesSlide"/><Relationship Id="rId37" Target="notesSlides/notesSlide11.xml" Type="http://schemas.openxmlformats.org/officeDocument/2006/relationships/notesSlide"/><Relationship Id="rId38" Target="notesSlides/notesSlide12.xml" Type="http://schemas.openxmlformats.org/officeDocument/2006/relationships/notesSlide"/><Relationship Id="rId39" Target="notesSlides/notesSlide13.xml" Type="http://schemas.openxmlformats.org/officeDocument/2006/relationships/notes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notesMasters/_rels/notesMaster1.xml.rels><?xml version="1.0" encoding="UTF-8" standalone="yes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3.xml" Type="http://schemas.openxmlformats.org/officeDocument/2006/relationships/slide"/></Relationships>
</file>

<file path=ppt/notesSlides/_rels/notesSlide10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2.xml" Type="http://schemas.openxmlformats.org/officeDocument/2006/relationships/slide"/></Relationships>
</file>

<file path=ppt/notesSlides/_rels/notesSlide1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3.xml" Type="http://schemas.openxmlformats.org/officeDocument/2006/relationships/slide"/></Relationships>
</file>

<file path=ppt/notesSlides/_rels/notesSlide1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4.xml" Type="http://schemas.openxmlformats.org/officeDocument/2006/relationships/slide"/></Relationships>
</file>

<file path=ppt/notesSlides/_rels/notesSlide13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5.xml" Type="http://schemas.openxmlformats.org/officeDocument/2006/relationships/slide"/></Relationships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4.xml" Type="http://schemas.openxmlformats.org/officeDocument/2006/relationships/slide"/></Relationships>
</file>

<file path=ppt/notesSlides/_rels/notesSlide3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5.xml" Type="http://schemas.openxmlformats.org/officeDocument/2006/relationships/slide"/></Relationships>
</file>

<file path=ppt/notesSlides/_rels/notesSlide4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6.xml" Type="http://schemas.openxmlformats.org/officeDocument/2006/relationships/slide"/></Relationships>
</file>

<file path=ppt/notesSlides/_rels/notesSlide5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7.xml" Type="http://schemas.openxmlformats.org/officeDocument/2006/relationships/slide"/></Relationships>
</file>

<file path=ppt/notesSlides/_rels/notesSlide6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8.xml" Type="http://schemas.openxmlformats.org/officeDocument/2006/relationships/slide"/></Relationships>
</file>

<file path=ppt/notesSlides/_rels/notesSlide7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9.xml" Type="http://schemas.openxmlformats.org/officeDocument/2006/relationships/slide"/></Relationships>
</file>

<file path=ppt/notesSlides/_rels/notesSlide8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0.xml" Type="http://schemas.openxmlformats.org/officeDocument/2006/relationships/slide"/></Relationships>
</file>

<file path=ppt/notesSlides/_rels/notesSlide9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1.xml" Type="http://schemas.openxmlformats.org/officeDocument/2006/relationships/slide"/></Relationships>
</file>

<file path=ppt/notesSlides/notesSlide1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- Existem carros que podem ser controlados através de uma aplicação</a:t>
            </a:r>
          </a:p>
          <a:p>
            <a:r>
              <a:rPr lang="en-US"/>
              <a:t/>
            </a:r>
          </a:p>
          <a:p>
            <a:r>
              <a:rPr lang="en-US"/>
              <a:t>- Os carros têm uma configuração que indica a posição dos bancos e temperatura do ar condicionado</a:t>
            </a:r>
          </a:p>
          <a:p>
            <a:r>
              <a:rPr lang="en-US"/>
              <a:t/>
            </a:r>
          </a:p>
          <a:p>
            <a:r>
              <a:rPr lang="en-US"/>
              <a:t>- Tipos de cliente: owner, mechanic, manufacturer</a:t>
            </a:r>
          </a:p>
          <a:p>
            <a:r>
              <a:rPr lang="en-US"/>
              <a:t/>
            </a:r>
          </a:p>
          <a:p>
            <a:r>
              <a:rPr lang="en-US"/>
              <a:t>- O owner faz operações como ligar/desligar, ver a bateria, ver e mudar a configuração, meter em maintenence mode</a:t>
            </a:r>
          </a:p>
          <a:p>
            <a:r>
              <a:rPr lang="en-US"/>
              <a:t/>
            </a:r>
          </a:p>
          <a:p>
            <a:r>
              <a:rPr lang="en-US"/>
              <a:t>- O mecanico pode ver a configuração, instalar um firmware update e fazer testes ao carro</a:t>
            </a:r>
          </a:p>
          <a:p>
            <a:r>
              <a:rPr lang="en-US"/>
              <a:t/>
            </a:r>
          </a:p>
          <a:p>
            <a:r>
              <a:rPr lang="en-US"/>
              <a:t>- O manufacturer pode enviar firmware updates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- For the requirement 1 if maintenance mode is active, users (owner and mechanic) with the key can only view default settings.</a:t>
            </a:r>
          </a:p>
          <a:p>
            <a:r>
              <a:rPr lang="en-US"/>
              <a:t>- Ensures limited access during maintenance to prevent unauthorized changes.</a:t>
            </a:r>
          </a:p>
          <a:p>
            <a:r>
              <a:rPr lang="en-US"/>
              <a:t/>
            </a:r>
          </a:p>
          <a:p>
            <a:r>
              <a:rPr lang="en-US"/>
              <a:t>- For requirement 2 we use login and certificates to authenticate mechanics as certified and trustworthy.</a:t>
            </a:r>
          </a:p>
          <a:p>
            <a:r>
              <a:rPr lang="en-US"/>
              <a:t>- Mechanics see an option to perform tests only when maintenance mode is active.</a:t>
            </a:r>
          </a:p>
          <a:p>
            <a:r>
              <a:rPr lang="en-US"/>
              <a:t>- Tests involve configuration changes saved in the database, linked to the car and the mechanic who performed them.</a:t>
            </a:r>
          </a:p>
          <a:p>
            <a:r>
              <a:rPr lang="en-US"/>
              <a:t>- This allows the user to list and track test history.</a:t>
            </a:r>
          </a:p>
          <a:p>
            <a:r>
              <a:rPr lang="en-US"/>
              <a:t/>
            </a:r>
          </a:p>
          <a:p>
            <a:r>
              <a:rPr lang="en-US"/>
              <a:t>- For requirement 3 car owners can list all tests performed on their vehicle.</a:t>
            </a:r>
          </a:p>
          <a:p>
            <a:r>
              <a:rPr lang="en-US"/>
              <a:t>- Each test includes the authenticated mechanic’s ID from the login, reducing tampering risks.</a:t>
            </a:r>
          </a:p>
          <a:p>
            <a:r>
              <a:rPr lang="en-US"/>
              <a:t>- Tests are signed for added integrity, though signatures are not verified due to time constraints. </a:t>
            </a:r>
          </a:p>
          <a:p>
            <a:r>
              <a:rPr lang="en-US"/>
              <a:t>- which leads us to conclude that perhaps this requirement is not fully implemented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- Video com a demonstraçao para por caso não dê em pessoa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- Video com a demonstraçao para por caso não dê em pessoa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Learn: </a:t>
            </a:r>
          </a:p>
          <a:p>
            <a:r>
              <a:rPr lang="en-US"/>
              <a:t>- How to implement a secure exchange of information</a:t>
            </a:r>
          </a:p>
          <a:p>
            <a:r>
              <a:rPr lang="en-US"/>
              <a:t>- Secure communication between diferent servers</a:t>
            </a:r>
          </a:p>
          <a:p>
            <a:r>
              <a:rPr lang="en-US"/>
              <a:t/>
            </a:r>
          </a:p>
          <a:p>
            <a:r>
              <a:rPr lang="en-US"/>
              <a:t>What we wanted to implement:</a:t>
            </a:r>
          </a:p>
          <a:p>
            <a:r>
              <a:rPr lang="en-US"/>
              <a:t>- Check signatures in some parts of the project such as database</a:t>
            </a:r>
          </a:p>
          <a:p>
            <a:r>
              <a:rPr lang="en-US"/>
              <a:t>- Having more than one user</a:t>
            </a:r>
          </a:p>
          <a:p>
            <a:r>
              <a:rPr lang="en-US"/>
              <a:t>- Check if owner sending config is the owner of the car</a:t>
            </a:r>
          </a:p>
          <a:p>
            <a:r>
              <a:rPr lang="en-US"/>
              <a:t/>
            </a:r>
          </a:p>
          <a:p>
            <a:r>
              <a:rPr lang="en-US"/>
              <a:t>Future Possible work:</a:t>
            </a:r>
          </a:p>
          <a:p>
            <a:r>
              <a:rPr lang="en-US"/>
              <a:t>- Posibility of creating the app to a new company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</a:p>
          <a:p>
            <a:r>
              <a:rPr lang="en-US"/>
              <a:t>- Database has all cars data backedup and also clients logins</a:t>
            </a:r>
          </a:p>
          <a:p>
            <a:r>
              <a:rPr lang="en-US"/>
              <a:t/>
            </a:r>
          </a:p>
          <a:p>
            <a:r>
              <a:rPr lang="en-US"/>
              <a:t>- Firewall - dont allow external communication, only to port 5000, both in server and database. TODO: in database only allow a certain ip to connect to that port. </a:t>
            </a:r>
          </a:p>
          <a:p>
            <a:r>
              <a:rPr lang="en-US"/>
              <a:t/>
            </a:r>
          </a:p>
          <a:p>
            <a:r>
              <a:rPr lang="en-US"/>
              <a:t>- Inicial plan: user would connect through the internet and access server's 5000 port</a:t>
            </a:r>
          </a:p>
          <a:p>
            <a:r>
              <a:rPr lang="en-US"/>
              <a:t>Has it stands it would be possible but didn't have enough time to test it</a:t>
            </a:r>
          </a:p>
          <a:p>
            <a:r>
              <a:rPr lang="en-US"/>
              <a:t/>
            </a:r>
          </a:p>
          <a:p>
            <a:r>
              <a:rPr lang="en-US"/>
              <a:t>- So for now we have local internet adapter from where each user connects to it.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DIANA</a:t>
            </a:r>
          </a:p>
          <a:p>
            <a:r>
              <a:rPr lang="en-US"/>
              <a:t>- The custom library aims to ensure data confidentiality, integrity, and authenticity while meeting the unique security requirements of our application.</a:t>
            </a:r>
          </a:p>
          <a:p>
            <a:r>
              <a:rPr lang="en-US"/>
              <a:t/>
            </a:r>
          </a:p>
          <a:p>
            <a:r>
              <a:rPr lang="en-US"/>
              <a:t>- The library is developed in Java and uses some already implemented cryptographic libraries such as Java Cryto.</a:t>
            </a:r>
          </a:p>
          <a:p>
            <a:r>
              <a:rPr lang="en-US"/>
              <a:t/>
            </a:r>
          </a:p>
          <a:p>
            <a:r>
              <a:rPr lang="en-US"/>
              <a:t>- The main use in our project is to encrypt car settings between communications.</a:t>
            </a:r>
          </a:p>
          <a:p>
            <a:r>
              <a:rPr lang="en-US"/>
              <a:t/>
            </a:r>
          </a:p>
          <a:p>
            <a:r>
              <a:rPr lang="en-US"/>
              <a:t>- The library supports cli commands for direct interaction and is used by the message class to manipulate the transferred JSONobject.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- The main use in our project of the protect command is for encrypt certain messages;</a:t>
            </a:r>
          </a:p>
          <a:p>
            <a:r>
              <a:rPr lang="en-US"/>
              <a:t/>
            </a:r>
          </a:p>
          <a:p>
            <a:r>
              <a:rPr lang="en-US"/>
              <a:t>- We use a secret key for AES encryption of the JSON file (configuration part), and then encrypt the secret key with a private key (RSA) to provide encryption and integrity.</a:t>
            </a:r>
          </a:p>
          <a:p>
            <a:r>
              <a:rPr lang="en-US"/>
              <a:t/>
            </a:r>
          </a:p>
          <a:p>
            <a:r>
              <a:rPr lang="en-US"/>
              <a:t>- For the CLI command the results are saved in a specified path, for integration we place the result in the message to be transmitted.</a:t>
            </a:r>
          </a:p>
          <a:p>
            <a:r>
              <a:rPr lang="en-US"/>
              <a:t/>
            </a:r>
          </a:p>
          <a:p>
            <a:r>
              <a:rPr lang="en-US"/>
              <a:t>- Others possible operations offered by the protect command are:</a:t>
            </a:r>
          </a:p>
          <a:p>
            <a:r>
              <a:rPr lang="en-US"/>
              <a:t>    - Protect the content only with the symmetric key;</a:t>
            </a:r>
          </a:p>
          <a:p>
            <a:r>
              <a:rPr lang="en-US"/>
              <a:t>    - An isolate function to cipher the symmetric key with the asymmetric key;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- This command is used to unprotect documents that were secured with symmetric (AES) and asymmetric (RSA) encryption. </a:t>
            </a:r>
          </a:p>
          <a:p>
            <a:r>
              <a:rPr lang="en-US"/>
              <a:t/>
            </a:r>
          </a:p>
          <a:p>
            <a:r>
              <a:rPr lang="en-US"/>
              <a:t>- Unprotects the input encrypted JSON file, using the asymmetric key to decrypt the secret key, and this one to decrypt the settings. </a:t>
            </a:r>
          </a:p>
          <a:p>
            <a:r>
              <a:rPr lang="en-US"/>
              <a:t/>
            </a:r>
          </a:p>
          <a:p>
            <a:r>
              <a:rPr lang="en-US"/>
              <a:t>- For the CLI command the results are saved in a specified path, for integration the result is returned to the entity that performed the decryption.</a:t>
            </a:r>
          </a:p>
          <a:p>
            <a:r>
              <a:rPr lang="en-US"/>
              <a:t/>
            </a:r>
          </a:p>
          <a:p>
            <a:r>
              <a:rPr lang="en-US"/>
              <a:t>- Can be used in two modes, to match the 2 encryption modes of the protect command:</a:t>
            </a:r>
          </a:p>
          <a:p>
            <a:r>
              <a:rPr lang="en-US"/>
              <a:t/>
            </a:r>
          </a:p>
          <a:p>
            <a:r>
              <a:rPr lang="en-US"/>
              <a:t>-- Mode 1: Unprotects a document only protected with asymmetric encryption (RSA) - for requests that do not envolve the car configuration</a:t>
            </a:r>
          </a:p>
          <a:p>
            <a:r>
              <a:rPr lang="en-US"/>
              <a:t/>
            </a:r>
          </a:p>
          <a:p>
            <a:r>
              <a:rPr lang="en-US"/>
              <a:t>-- Mode 2: Unprotects a document protected with both symmetric (AES) and asymmetric (RSA) encryption - for requests regarding the configuration that comes encrypted from the database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Miguel:</a:t>
            </a:r>
          </a:p>
          <a:p>
            <a:r>
              <a:rPr lang="en-US"/>
              <a:t>So now in the sign and check work like the other two ones. It is divided in a cli command that uses my sign and check functions.</a:t>
            </a:r>
          </a:p>
          <a:p>
            <a:r>
              <a:rPr lang="en-US"/>
              <a:t/>
            </a:r>
          </a:p>
          <a:p>
            <a:r>
              <a:rPr lang="en-US"/>
              <a:t>So they receive a json object, and a private key, generate a signature with the private key and puts the same one in the json object.</a:t>
            </a:r>
          </a:p>
          <a:p>
            <a:r>
              <a:rPr lang="en-US"/>
              <a:t/>
            </a:r>
          </a:p>
          <a:p>
            <a:r>
              <a:rPr lang="en-US"/>
              <a:t>The check function verifies with a public key to check if it was generated by that person.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- In real life, every car has its own unique key. In our project, this concept is represented by the car.key, a symmetric key.</a:t>
            </a:r>
          </a:p>
          <a:p>
            <a:r>
              <a:rPr lang="en-US"/>
              <a:t/>
            </a:r>
          </a:p>
          <a:p>
            <a:r>
              <a:rPr lang="en-US"/>
              <a:t>- Sharing the car.key is imagined as a physical handover (e.g., between the owner and mechanic).</a:t>
            </a:r>
          </a:p>
          <a:p>
            <a:r>
              <a:rPr lang="en-US"/>
              <a:t/>
            </a:r>
          </a:p>
          <a:p>
            <a:r>
              <a:rPr lang="en-US"/>
              <a:t>- Access to settings implies possession of the car.key, ensuring proper authorization.</a:t>
            </a:r>
          </a:p>
          <a:p>
            <a:r>
              <a:rPr lang="en-US"/>
              <a:t/>
            </a:r>
          </a:p>
          <a:p>
            <a:r>
              <a:rPr lang="en-US"/>
              <a:t>- No alternative key distribution methods were implement in this project.</a:t>
            </a:r>
          </a:p>
          <a:p>
            <a:r>
              <a:rPr lang="en-US"/>
              <a:t/>
            </a:r>
          </a:p>
          <a:p>
            <a:r>
              <a:rPr lang="en-US"/>
              <a:t>- Each user has their own private key, with the public key serving for identity verification.</a:t>
            </a:r>
          </a:p>
          <a:p>
            <a:r>
              <a:rPr lang="en-US"/>
              <a:t/>
            </a:r>
          </a:p>
          <a:p>
            <a:r>
              <a:rPr lang="en-US"/>
              <a:t>- The symmetric car.key exists only with the car owner or is passed physically to the mechanic, ensuring secure sharing.</a:t>
            </a:r>
          </a:p>
          <a:p>
            <a:r>
              <a:rPr lang="en-US"/>
              <a:t/>
            </a:r>
          </a:p>
          <a:p>
            <a:r>
              <a:rPr lang="en-US"/>
              <a:t>- The design avoids security issues typically associated with key distribution.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- TLS</a:t>
            </a:r>
          </a:p>
          <a:p>
            <a:r>
              <a:rPr lang="en-US"/>
              <a:t>Ensures:</a:t>
            </a:r>
          </a:p>
          <a:p>
            <a:r>
              <a:rPr lang="en-US"/>
              <a:t>Confidentiality, by using symmetric and assymetric encryption</a:t>
            </a:r>
          </a:p>
          <a:p>
            <a:r>
              <a:rPr lang="en-US"/>
              <a:t/>
            </a:r>
          </a:p>
          <a:p>
            <a:r>
              <a:rPr lang="en-US"/>
              <a:t>Data Integrity, MAC's mesage authentication Code - replay attacks and bit-flipping</a:t>
            </a:r>
          </a:p>
          <a:p>
            <a:r>
              <a:rPr lang="en-US"/>
              <a:t/>
            </a:r>
          </a:p>
          <a:p>
            <a:r>
              <a:rPr lang="en-US"/>
              <a:t>Authentication - digital certificates signed by a trusted CA</a:t>
            </a:r>
          </a:p>
          <a:p>
            <a:r>
              <a:rPr lang="en-US"/>
              <a:t/>
            </a:r>
          </a:p>
          <a:p>
            <a:r>
              <a:rPr lang="en-US"/>
              <a:t>Man in the middle - by using a secure handshake</a:t>
            </a:r>
          </a:p>
          <a:p>
            <a:r>
              <a:rPr lang="en-US"/>
              <a:t/>
            </a:r>
          </a:p>
          <a:p>
            <a:r>
              <a:rPr lang="en-US"/>
              <a:t>secure handshake - Diffie-hellman key exchange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1 - Only the person who has the key can decrypt the car configuration</a:t>
            </a:r>
          </a:p>
          <a:p>
            <a:r>
              <a:rPr lang="en-US"/>
              <a:t/>
            </a:r>
          </a:p>
          <a:p>
            <a:r>
              <a:rPr lang="en-US"/>
              <a:t>2 - We did not meet this requirement because currently our owner is not signing the request to change the configuration</a:t>
            </a:r>
          </a:p>
          <a:p>
            <a:r>
              <a:rPr lang="en-US"/>
              <a:t/>
            </a:r>
          </a:p>
          <a:p>
            <a:r>
              <a:rPr lang="en-US"/>
              <a:t>3 - Only a certified and trusted manufacturer has the ability or the option to send an update</a:t>
            </a:r>
          </a:p>
          <a:p>
            <a:r>
              <a:rPr lang="en-US"/>
              <a:t/>
            </a:r>
          </a:p>
          <a:p>
            <a:r>
              <a:rPr lang="en-US"/>
              <a:t>4 - The udpates are signed by the manufacturer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8.xml" Type="http://schemas.openxmlformats.org/officeDocument/2006/relationships/notesSlide"/><Relationship Id="rId3" Target="../media/image36.png" Type="http://schemas.openxmlformats.org/officeDocument/2006/relationships/image"/><Relationship Id="rId4" Target="../media/image37.svg" Type="http://schemas.openxmlformats.org/officeDocument/2006/relationships/image"/><Relationship Id="rId5" Target="../media/image5.png" Type="http://schemas.openxmlformats.org/officeDocument/2006/relationships/image"/><Relationship Id="rId6" Target="../media/image34.png" Type="http://schemas.openxmlformats.org/officeDocument/2006/relationships/image"/><Relationship Id="rId7" Target="../media/image35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9.xml" Type="http://schemas.openxmlformats.org/officeDocument/2006/relationships/notesSlide"/><Relationship Id="rId3" Target="../media/image5.png" Type="http://schemas.openxmlformats.org/officeDocument/2006/relationships/image"/><Relationship Id="rId4" Target="../media/image38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0.xml" Type="http://schemas.openxmlformats.org/officeDocument/2006/relationships/notesSlide"/><Relationship Id="rId3" Target="../media/image5.png" Type="http://schemas.openxmlformats.org/officeDocument/2006/relationships/image"/><Relationship Id="rId4" Target="../media/image39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1.xml" Type="http://schemas.openxmlformats.org/officeDocument/2006/relationships/notesSlide"/><Relationship Id="rId3" Target="../media/image40.png" Type="http://schemas.openxmlformats.org/officeDocument/2006/relationships/image"/><Relationship Id="rId4" Target="../media/image5.png" Type="http://schemas.openxmlformats.org/officeDocument/2006/relationships/image"/><Relationship Id="rId5" Target="../media/image41.png" Type="http://schemas.openxmlformats.org/officeDocument/2006/relationships/image"/><Relationship Id="rId6" Target="../media/image42.png" Type="http://schemas.openxmlformats.org/officeDocument/2006/relationships/image"/><Relationship Id="rId7" Target="../media/image43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2.xml" Type="http://schemas.openxmlformats.org/officeDocument/2006/relationships/notesSlide"/><Relationship Id="rId3" Target="../media/image44.png" Type="http://schemas.openxmlformats.org/officeDocument/2006/relationships/image"/><Relationship Id="rId4" Target="../media/image5.png" Type="http://schemas.openxmlformats.org/officeDocument/2006/relationships/image"/><Relationship Id="rId5" Target="../media/image45.png" Type="http://schemas.openxmlformats.org/officeDocument/2006/relationships/image"/><Relationship Id="rId6" Target="../media/image46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3.xml" Type="http://schemas.openxmlformats.org/officeDocument/2006/relationships/notesSlide"/><Relationship Id="rId3" Target="../media/image47.png" Type="http://schemas.openxmlformats.org/officeDocument/2006/relationships/image"/><Relationship Id="rId4" Target="../media/image48.svg" Type="http://schemas.openxmlformats.org/officeDocument/2006/relationships/image"/><Relationship Id="rId5" Target="../media/image5.png" Type="http://schemas.openxmlformats.org/officeDocument/2006/relationships/image"/><Relationship Id="rId6" Target="../media/image8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.xml" Type="http://schemas.openxmlformats.org/officeDocument/2006/relationships/notesSlide"/><Relationship Id="rId3" Target="../media/image5.png" Type="http://schemas.openxmlformats.org/officeDocument/2006/relationships/image"/><Relationship Id="rId4" Target="../media/image8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6.svg" Type="http://schemas.openxmlformats.org/officeDocument/2006/relationships/image"/><Relationship Id="rId11" Target="../media/image17.png" Type="http://schemas.openxmlformats.org/officeDocument/2006/relationships/image"/><Relationship Id="rId12" Target="../media/image5.png" Type="http://schemas.openxmlformats.org/officeDocument/2006/relationships/image"/><Relationship Id="rId2" Target="../notesSlides/notesSlide2.xml" Type="http://schemas.openxmlformats.org/officeDocument/2006/relationships/notesSlide"/><Relationship Id="rId3" Target="../media/image9.png" Type="http://schemas.openxmlformats.org/officeDocument/2006/relationships/image"/><Relationship Id="rId4" Target="../media/image10.svg" Type="http://schemas.openxmlformats.org/officeDocument/2006/relationships/image"/><Relationship Id="rId5" Target="../media/image11.png" Type="http://schemas.openxmlformats.org/officeDocument/2006/relationships/image"/><Relationship Id="rId6" Target="../media/image12.svg" Type="http://schemas.openxmlformats.org/officeDocument/2006/relationships/image"/><Relationship Id="rId7" Target="../media/image13.png" Type="http://schemas.openxmlformats.org/officeDocument/2006/relationships/image"/><Relationship Id="rId8" Target="../media/image14.svg" Type="http://schemas.openxmlformats.org/officeDocument/2006/relationships/image"/><Relationship Id="rId9" Target="../media/image15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5.svg" Type="http://schemas.openxmlformats.org/officeDocument/2006/relationships/image"/><Relationship Id="rId11" Target="../media/image5.png" Type="http://schemas.openxmlformats.org/officeDocument/2006/relationships/image"/><Relationship Id="rId2" Target="../notesSlides/notesSlide3.xml" Type="http://schemas.openxmlformats.org/officeDocument/2006/relationships/notesSlide"/><Relationship Id="rId3" Target="../media/image18.png" Type="http://schemas.openxmlformats.org/officeDocument/2006/relationships/image"/><Relationship Id="rId4" Target="../media/image19.svg" Type="http://schemas.openxmlformats.org/officeDocument/2006/relationships/image"/><Relationship Id="rId5" Target="../media/image20.png" Type="http://schemas.openxmlformats.org/officeDocument/2006/relationships/image"/><Relationship Id="rId6" Target="../media/image21.svg" Type="http://schemas.openxmlformats.org/officeDocument/2006/relationships/image"/><Relationship Id="rId7" Target="../media/image22.png" Type="http://schemas.openxmlformats.org/officeDocument/2006/relationships/image"/><Relationship Id="rId8" Target="../media/image23.svg" Type="http://schemas.openxmlformats.org/officeDocument/2006/relationships/image"/><Relationship Id="rId9" Target="../media/image24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5.svg" Type="http://schemas.openxmlformats.org/officeDocument/2006/relationships/image"/><Relationship Id="rId11" Target="../media/image26.png" Type="http://schemas.openxmlformats.org/officeDocument/2006/relationships/image"/><Relationship Id="rId12" Target="../media/image27.svg" Type="http://schemas.openxmlformats.org/officeDocument/2006/relationships/image"/><Relationship Id="rId13" Target="../media/image28.png" Type="http://schemas.openxmlformats.org/officeDocument/2006/relationships/image"/><Relationship Id="rId14" Target="../media/image29.svg" Type="http://schemas.openxmlformats.org/officeDocument/2006/relationships/image"/><Relationship Id="rId15" Target="../media/image30.png" Type="http://schemas.openxmlformats.org/officeDocument/2006/relationships/image"/><Relationship Id="rId16" Target="../media/image31.svg" Type="http://schemas.openxmlformats.org/officeDocument/2006/relationships/image"/><Relationship Id="rId17" Target="../media/image5.png" Type="http://schemas.openxmlformats.org/officeDocument/2006/relationships/image"/><Relationship Id="rId2" Target="../notesSlides/notesSlide4.xml" Type="http://schemas.openxmlformats.org/officeDocument/2006/relationships/notesSlide"/><Relationship Id="rId3" Target="../media/image18.png" Type="http://schemas.openxmlformats.org/officeDocument/2006/relationships/image"/><Relationship Id="rId4" Target="../media/image19.svg" Type="http://schemas.openxmlformats.org/officeDocument/2006/relationships/image"/><Relationship Id="rId5" Target="../media/image20.png" Type="http://schemas.openxmlformats.org/officeDocument/2006/relationships/image"/><Relationship Id="rId6" Target="../media/image21.svg" Type="http://schemas.openxmlformats.org/officeDocument/2006/relationships/image"/><Relationship Id="rId7" Target="../media/image22.png" Type="http://schemas.openxmlformats.org/officeDocument/2006/relationships/image"/><Relationship Id="rId8" Target="../media/image23.svg" Type="http://schemas.openxmlformats.org/officeDocument/2006/relationships/image"/><Relationship Id="rId9" Target="../media/image24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1.svg" Type="http://schemas.openxmlformats.org/officeDocument/2006/relationships/image"/><Relationship Id="rId11" Target="../media/image5.png" Type="http://schemas.openxmlformats.org/officeDocument/2006/relationships/image"/><Relationship Id="rId2" Target="../notesSlides/notesSlide5.xml" Type="http://schemas.openxmlformats.org/officeDocument/2006/relationships/notesSlide"/><Relationship Id="rId3" Target="../media/image32.png" Type="http://schemas.openxmlformats.org/officeDocument/2006/relationships/image"/><Relationship Id="rId4" Target="../media/image33.svg" Type="http://schemas.openxmlformats.org/officeDocument/2006/relationships/image"/><Relationship Id="rId5" Target="../media/image20.png" Type="http://schemas.openxmlformats.org/officeDocument/2006/relationships/image"/><Relationship Id="rId6" Target="../media/image21.svg" Type="http://schemas.openxmlformats.org/officeDocument/2006/relationships/image"/><Relationship Id="rId7" Target="../media/image28.png" Type="http://schemas.openxmlformats.org/officeDocument/2006/relationships/image"/><Relationship Id="rId8" Target="../media/image29.svg" Type="http://schemas.openxmlformats.org/officeDocument/2006/relationships/image"/><Relationship Id="rId9" Target="../media/image30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5.svg" Type="http://schemas.openxmlformats.org/officeDocument/2006/relationships/image"/><Relationship Id="rId11" Target="../media/image5.png" Type="http://schemas.openxmlformats.org/officeDocument/2006/relationships/image"/><Relationship Id="rId2" Target="../notesSlides/notesSlide6.xml" Type="http://schemas.openxmlformats.org/officeDocument/2006/relationships/notesSlide"/><Relationship Id="rId3" Target="../media/image32.png" Type="http://schemas.openxmlformats.org/officeDocument/2006/relationships/image"/><Relationship Id="rId4" Target="../media/image33.svg" Type="http://schemas.openxmlformats.org/officeDocument/2006/relationships/image"/><Relationship Id="rId5" Target="../media/image26.png" Type="http://schemas.openxmlformats.org/officeDocument/2006/relationships/image"/><Relationship Id="rId6" Target="../media/image27.svg" Type="http://schemas.openxmlformats.org/officeDocument/2006/relationships/image"/><Relationship Id="rId7" Target="../media/image22.png" Type="http://schemas.openxmlformats.org/officeDocument/2006/relationships/image"/><Relationship Id="rId8" Target="../media/image23.svg" Type="http://schemas.openxmlformats.org/officeDocument/2006/relationships/image"/><Relationship Id="rId9" Target="../media/image24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7.xml" Type="http://schemas.openxmlformats.org/officeDocument/2006/relationships/notesSlide"/><Relationship Id="rId3" Target="../media/image34.png" Type="http://schemas.openxmlformats.org/officeDocument/2006/relationships/image"/><Relationship Id="rId4" Target="../media/image35.svg" Type="http://schemas.openxmlformats.org/officeDocument/2006/relationships/image"/><Relationship Id="rId5" Target="../media/image5.png" Type="http://schemas.openxmlformats.org/officeDocument/2006/relationships/image"/><Relationship Id="rId6" Target="../media/image36.png" Type="http://schemas.openxmlformats.org/officeDocument/2006/relationships/image"/><Relationship Id="rId7" Target="../media/image37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62B3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0" y="0"/>
            <a:ext cx="10287000" cy="10287000"/>
          </a:xfrm>
          <a:custGeom>
            <a:avLst/>
            <a:gdLst/>
            <a:ahLst/>
            <a:cxnLst/>
            <a:rect r="r" b="b" t="t" l="l"/>
            <a:pathLst>
              <a:path h="10287000" w="10287000">
                <a:moveTo>
                  <a:pt x="0" y="0"/>
                </a:moveTo>
                <a:lnTo>
                  <a:pt x="10287000" y="0"/>
                </a:lnTo>
                <a:lnTo>
                  <a:pt x="10287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508358" y="5892148"/>
            <a:ext cx="6718041" cy="4114800"/>
          </a:xfrm>
          <a:custGeom>
            <a:avLst/>
            <a:gdLst/>
            <a:ahLst/>
            <a:cxnLst/>
            <a:rect r="r" b="b" t="t" l="l"/>
            <a:pathLst>
              <a:path h="4114800" w="6718041">
                <a:moveTo>
                  <a:pt x="0" y="0"/>
                </a:moveTo>
                <a:lnTo>
                  <a:pt x="6718040" y="0"/>
                </a:lnTo>
                <a:lnTo>
                  <a:pt x="671804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505267" y="820866"/>
            <a:ext cx="4287439" cy="1738377"/>
          </a:xfrm>
          <a:custGeom>
            <a:avLst/>
            <a:gdLst/>
            <a:ahLst/>
            <a:cxnLst/>
            <a:rect r="r" b="b" t="t" l="l"/>
            <a:pathLst>
              <a:path h="1738377" w="4287439">
                <a:moveTo>
                  <a:pt x="0" y="0"/>
                </a:moveTo>
                <a:lnTo>
                  <a:pt x="4287439" y="0"/>
                </a:lnTo>
                <a:lnTo>
                  <a:pt x="4287439" y="1738376"/>
                </a:lnTo>
                <a:lnTo>
                  <a:pt x="0" y="173837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0743285" y="8730902"/>
            <a:ext cx="7544715" cy="1556098"/>
          </a:xfrm>
          <a:custGeom>
            <a:avLst/>
            <a:gdLst/>
            <a:ahLst/>
            <a:cxnLst/>
            <a:rect r="r" b="b" t="t" l="l"/>
            <a:pathLst>
              <a:path h="1556098" w="7544715">
                <a:moveTo>
                  <a:pt x="0" y="0"/>
                </a:moveTo>
                <a:lnTo>
                  <a:pt x="7544715" y="0"/>
                </a:lnTo>
                <a:lnTo>
                  <a:pt x="7544715" y="1556098"/>
                </a:lnTo>
                <a:lnTo>
                  <a:pt x="0" y="155609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7187449" y="3618219"/>
            <a:ext cx="9312539" cy="20008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5638"/>
              </a:lnSpc>
            </a:pPr>
            <a:r>
              <a:rPr lang="en-US" sz="13599">
                <a:solidFill>
                  <a:srgbClr val="FFFFFF"/>
                </a:solidFill>
                <a:latin typeface="Chau Philomene"/>
                <a:ea typeface="Chau Philomene"/>
                <a:cs typeface="Chau Philomene"/>
                <a:sym typeface="Chau Philomene"/>
              </a:rPr>
              <a:t>MOTOR IST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5620833" y="971550"/>
            <a:ext cx="11017339" cy="4073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36"/>
              </a:lnSpc>
              <a:spcBef>
                <a:spcPct val="0"/>
              </a:spcBef>
            </a:pPr>
            <a:r>
              <a:rPr lang="en-US" sz="231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Master Degree in Computer Science and </a:t>
            </a:r>
            <a:r>
              <a:rPr lang="en-US" sz="231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Engineering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4182526" y="5552423"/>
            <a:ext cx="2317462" cy="5399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363"/>
              </a:lnSpc>
            </a:pPr>
            <a:r>
              <a:rPr lang="en-US" b="true" sz="3117">
                <a:solidFill>
                  <a:srgbClr val="019FE3"/>
                </a:solidFill>
                <a:latin typeface="Lato Bold"/>
                <a:ea typeface="Lato Bold"/>
                <a:cs typeface="Lato Bold"/>
                <a:sym typeface="Lato Bold"/>
              </a:rPr>
              <a:t>Group T27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789346" y="6288266"/>
            <a:ext cx="5710642" cy="5399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363"/>
              </a:lnSpc>
            </a:pPr>
            <a:r>
              <a:rPr lang="en-US" sz="3117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Diana Goulão | IST1 102531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300032" y="6990533"/>
            <a:ext cx="7199956" cy="5399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363"/>
              </a:lnSpc>
            </a:pPr>
            <a:r>
              <a:rPr lang="en-US" sz="3117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Mafalda Fernandes | IST1 102702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789346" y="7692799"/>
            <a:ext cx="5710642" cy="5399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363"/>
              </a:lnSpc>
            </a:pPr>
            <a:r>
              <a:rPr lang="en-US" sz="3117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Miguel Sol | IST1 102710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5620833" y="1509397"/>
            <a:ext cx="11017339" cy="3232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60"/>
              </a:lnSpc>
              <a:spcBef>
                <a:spcPct val="0"/>
              </a:spcBef>
            </a:pPr>
            <a:r>
              <a:rPr lang="en-US" sz="1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Segurança Informática em Redes e Sistemas 24/25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62B3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85477" y="4769751"/>
            <a:ext cx="6933429" cy="3420186"/>
            <a:chOff x="0" y="0"/>
            <a:chExt cx="1826088" cy="90079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826088" cy="900790"/>
            </a:xfrm>
            <a:custGeom>
              <a:avLst/>
              <a:gdLst/>
              <a:ahLst/>
              <a:cxnLst/>
              <a:rect r="r" b="b" t="t" l="l"/>
              <a:pathLst>
                <a:path h="900790" w="1826088">
                  <a:moveTo>
                    <a:pt x="56947" y="0"/>
                  </a:moveTo>
                  <a:lnTo>
                    <a:pt x="1769141" y="0"/>
                  </a:lnTo>
                  <a:cubicBezTo>
                    <a:pt x="1800592" y="0"/>
                    <a:pt x="1826088" y="25496"/>
                    <a:pt x="1826088" y="56947"/>
                  </a:cubicBezTo>
                  <a:lnTo>
                    <a:pt x="1826088" y="843843"/>
                  </a:lnTo>
                  <a:cubicBezTo>
                    <a:pt x="1826088" y="858946"/>
                    <a:pt x="1820089" y="873431"/>
                    <a:pt x="1809409" y="884110"/>
                  </a:cubicBezTo>
                  <a:cubicBezTo>
                    <a:pt x="1798729" y="894790"/>
                    <a:pt x="1784245" y="900790"/>
                    <a:pt x="1769141" y="900790"/>
                  </a:cubicBezTo>
                  <a:lnTo>
                    <a:pt x="56947" y="900790"/>
                  </a:lnTo>
                  <a:cubicBezTo>
                    <a:pt x="41844" y="900790"/>
                    <a:pt x="27359" y="894790"/>
                    <a:pt x="16679" y="884110"/>
                  </a:cubicBezTo>
                  <a:cubicBezTo>
                    <a:pt x="6000" y="873431"/>
                    <a:pt x="0" y="858946"/>
                    <a:pt x="0" y="843843"/>
                  </a:cubicBezTo>
                  <a:lnTo>
                    <a:pt x="0" y="56947"/>
                  </a:lnTo>
                  <a:cubicBezTo>
                    <a:pt x="0" y="41844"/>
                    <a:pt x="6000" y="27359"/>
                    <a:pt x="16679" y="16679"/>
                  </a:cubicBezTo>
                  <a:cubicBezTo>
                    <a:pt x="27359" y="6000"/>
                    <a:pt x="41844" y="0"/>
                    <a:pt x="56947" y="0"/>
                  </a:cubicBezTo>
                  <a:close/>
                </a:path>
              </a:pathLst>
            </a:custGeom>
            <a:solidFill>
              <a:srgbClr val="262B3B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826088" cy="9388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0173460" y="4637446"/>
            <a:ext cx="7361080" cy="2533409"/>
            <a:chOff x="0" y="0"/>
            <a:chExt cx="9814773" cy="337787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2579835"/>
              <a:ext cx="3606975" cy="798043"/>
            </a:xfrm>
            <a:custGeom>
              <a:avLst/>
              <a:gdLst/>
              <a:ahLst/>
              <a:cxnLst/>
              <a:rect r="r" b="b" t="t" l="l"/>
              <a:pathLst>
                <a:path h="798043" w="3606975">
                  <a:moveTo>
                    <a:pt x="0" y="0"/>
                  </a:moveTo>
                  <a:lnTo>
                    <a:pt x="3606975" y="0"/>
                  </a:lnTo>
                  <a:lnTo>
                    <a:pt x="3606975" y="798043"/>
                  </a:lnTo>
                  <a:lnTo>
                    <a:pt x="0" y="7980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-10800000">
              <a:off x="6207798" y="0"/>
              <a:ext cx="3606975" cy="798043"/>
            </a:xfrm>
            <a:custGeom>
              <a:avLst/>
              <a:gdLst/>
              <a:ahLst/>
              <a:cxnLst/>
              <a:rect r="r" b="b" t="t" l="l"/>
              <a:pathLst>
                <a:path h="798043" w="3606975">
                  <a:moveTo>
                    <a:pt x="0" y="0"/>
                  </a:moveTo>
                  <a:lnTo>
                    <a:pt x="3606975" y="0"/>
                  </a:lnTo>
                  <a:lnTo>
                    <a:pt x="3606975" y="798043"/>
                  </a:lnTo>
                  <a:lnTo>
                    <a:pt x="0" y="7980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8" id="8"/>
            <p:cNvSpPr txBox="true"/>
            <p:nvPr/>
          </p:nvSpPr>
          <p:spPr>
            <a:xfrm rot="0">
              <a:off x="1803488" y="1297124"/>
              <a:ext cx="6207798" cy="84285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4945"/>
                </a:lnSpc>
                <a:spcBef>
                  <a:spcPct val="0"/>
                </a:spcBef>
              </a:pPr>
              <a:r>
                <a:rPr lang="en-US" sz="4300">
                  <a:solidFill>
                    <a:srgbClr val="A6A6A6"/>
                  </a:solidFill>
                  <a:latin typeface="Chau Philomene"/>
                  <a:ea typeface="Chau Philomene"/>
                  <a:cs typeface="Chau Philomene"/>
                  <a:sym typeface="Chau Philomene"/>
                </a:rPr>
                <a:t>KEY DISTRIBUTION</a:t>
              </a: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885477" y="629874"/>
            <a:ext cx="9583617" cy="13240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0358"/>
              </a:lnSpc>
              <a:spcBef>
                <a:spcPct val="0"/>
              </a:spcBef>
            </a:pPr>
            <a:r>
              <a:rPr lang="en-US" sz="9007">
                <a:solidFill>
                  <a:srgbClr val="FFFFFF"/>
                </a:solidFill>
                <a:latin typeface="Chau Philomene"/>
                <a:ea typeface="Chau Philomene"/>
                <a:cs typeface="Chau Philomene"/>
                <a:sym typeface="Chau Philomene"/>
              </a:rPr>
              <a:t>SECURE CHANNELS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885477" y="1823599"/>
            <a:ext cx="9959464" cy="8363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564"/>
              </a:lnSpc>
              <a:spcBef>
                <a:spcPct val="0"/>
              </a:spcBef>
            </a:pPr>
            <a:r>
              <a:rPr lang="en-US" sz="5707">
                <a:solidFill>
                  <a:srgbClr val="62C3ED"/>
                </a:solidFill>
                <a:latin typeface="Chau Philomene"/>
                <a:ea typeface="Chau Philomene"/>
                <a:cs typeface="Chau Philomene"/>
                <a:sym typeface="Chau Philomene"/>
              </a:rPr>
              <a:t>SECURE CHANNELS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0">
            <a:off x="427277" y="9148356"/>
            <a:ext cx="1998336" cy="810241"/>
          </a:xfrm>
          <a:custGeom>
            <a:avLst/>
            <a:gdLst/>
            <a:ahLst/>
            <a:cxnLst/>
            <a:rect r="r" b="b" t="t" l="l"/>
            <a:pathLst>
              <a:path h="810241" w="1998336">
                <a:moveTo>
                  <a:pt x="0" y="0"/>
                </a:moveTo>
                <a:lnTo>
                  <a:pt x="1998336" y="0"/>
                </a:lnTo>
                <a:lnTo>
                  <a:pt x="1998336" y="810241"/>
                </a:lnTo>
                <a:lnTo>
                  <a:pt x="0" y="81024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722808" y="3340460"/>
            <a:ext cx="7816925" cy="5498855"/>
            <a:chOff x="0" y="0"/>
            <a:chExt cx="10422567" cy="7331806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6533763"/>
              <a:ext cx="3606975" cy="798043"/>
            </a:xfrm>
            <a:custGeom>
              <a:avLst/>
              <a:gdLst/>
              <a:ahLst/>
              <a:cxnLst/>
              <a:rect r="r" b="b" t="t" l="l"/>
              <a:pathLst>
                <a:path h="798043" w="3606975">
                  <a:moveTo>
                    <a:pt x="0" y="0"/>
                  </a:moveTo>
                  <a:lnTo>
                    <a:pt x="3606975" y="0"/>
                  </a:lnTo>
                  <a:lnTo>
                    <a:pt x="3606975" y="798043"/>
                  </a:lnTo>
                  <a:lnTo>
                    <a:pt x="0" y="7980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4" id="14"/>
            <p:cNvSpPr/>
            <p:nvPr/>
          </p:nvSpPr>
          <p:spPr>
            <a:xfrm flipH="false" flipV="false" rot="-10800000">
              <a:off x="6815592" y="0"/>
              <a:ext cx="3606975" cy="798043"/>
            </a:xfrm>
            <a:custGeom>
              <a:avLst/>
              <a:gdLst/>
              <a:ahLst/>
              <a:cxnLst/>
              <a:rect r="r" b="b" t="t" l="l"/>
              <a:pathLst>
                <a:path h="798043" w="3606975">
                  <a:moveTo>
                    <a:pt x="0" y="0"/>
                  </a:moveTo>
                  <a:lnTo>
                    <a:pt x="3606975" y="0"/>
                  </a:lnTo>
                  <a:lnTo>
                    <a:pt x="3606975" y="798043"/>
                  </a:lnTo>
                  <a:lnTo>
                    <a:pt x="0" y="7980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15" id="15"/>
          <p:cNvSpPr txBox="true"/>
          <p:nvPr/>
        </p:nvSpPr>
        <p:spPr>
          <a:xfrm rot="0">
            <a:off x="885477" y="3783318"/>
            <a:ext cx="7025183" cy="35990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96574" indent="-248287" lvl="1">
              <a:lnSpc>
                <a:spcPts val="3220"/>
              </a:lnSpc>
              <a:buFont typeface="Arial"/>
              <a:buChar char="•"/>
            </a:pPr>
            <a:r>
              <a:rPr lang="en-US" b="true" sz="2300">
                <a:solidFill>
                  <a:srgbClr val="FFFFFF"/>
                </a:solidFill>
                <a:latin typeface="Lato Bold"/>
                <a:ea typeface="Lato Bold"/>
                <a:cs typeface="Lato Bold"/>
                <a:sym typeface="Lato Bold"/>
              </a:rPr>
              <a:t>TLS:</a:t>
            </a:r>
          </a:p>
          <a:p>
            <a:pPr algn="l">
              <a:lnSpc>
                <a:spcPts val="3220"/>
              </a:lnSpc>
            </a:pPr>
          </a:p>
          <a:p>
            <a:pPr algn="l" marL="993148" indent="-331049" lvl="2">
              <a:lnSpc>
                <a:spcPts val="3220"/>
              </a:lnSpc>
              <a:buFont typeface="Arial"/>
              <a:buChar char="⚬"/>
            </a:pPr>
            <a:r>
              <a:rPr lang="en-US" b="true" sz="2300">
                <a:solidFill>
                  <a:srgbClr val="FFFFFF"/>
                </a:solidFill>
                <a:latin typeface="Lato Bold"/>
                <a:ea typeface="Lato Bold"/>
                <a:cs typeface="Lato Bold"/>
                <a:sym typeface="Lato Bold"/>
              </a:rPr>
              <a:t>Confidentiality</a:t>
            </a:r>
          </a:p>
          <a:p>
            <a:pPr algn="l" marL="993148" indent="-331049" lvl="2">
              <a:lnSpc>
                <a:spcPts val="3220"/>
              </a:lnSpc>
              <a:buFont typeface="Arial"/>
              <a:buChar char="⚬"/>
            </a:pPr>
            <a:r>
              <a:rPr lang="en-US" b="true" sz="2300">
                <a:solidFill>
                  <a:srgbClr val="FFFFFF"/>
                </a:solidFill>
                <a:latin typeface="Lato Bold"/>
                <a:ea typeface="Lato Bold"/>
                <a:cs typeface="Lato Bold"/>
                <a:sym typeface="Lato Bold"/>
              </a:rPr>
              <a:t>Data Integrity</a:t>
            </a:r>
          </a:p>
          <a:p>
            <a:pPr algn="l" marL="993148" indent="-331049" lvl="2">
              <a:lnSpc>
                <a:spcPts val="3220"/>
              </a:lnSpc>
              <a:buFont typeface="Arial"/>
              <a:buChar char="⚬"/>
            </a:pPr>
            <a:r>
              <a:rPr lang="en-US" b="true" sz="2300">
                <a:solidFill>
                  <a:srgbClr val="FFFFFF"/>
                </a:solidFill>
                <a:latin typeface="Lato Bold"/>
                <a:ea typeface="Lato Bold"/>
                <a:cs typeface="Lato Bold"/>
                <a:sym typeface="Lato Bold"/>
              </a:rPr>
              <a:t>Authentication</a:t>
            </a:r>
          </a:p>
          <a:p>
            <a:pPr algn="l" marL="993148" indent="-331049" lvl="2">
              <a:lnSpc>
                <a:spcPts val="3220"/>
              </a:lnSpc>
              <a:buFont typeface="Arial"/>
              <a:buChar char="⚬"/>
            </a:pPr>
            <a:r>
              <a:rPr lang="en-US" b="true" sz="2300">
                <a:solidFill>
                  <a:srgbClr val="FFFFFF"/>
                </a:solidFill>
                <a:latin typeface="Lato Bold"/>
                <a:ea typeface="Lato Bold"/>
                <a:cs typeface="Lato Bold"/>
                <a:sym typeface="Lato Bold"/>
              </a:rPr>
              <a:t>Protection against attacks like Man in the Middle and Replay attacks</a:t>
            </a:r>
          </a:p>
          <a:p>
            <a:pPr algn="l">
              <a:lnSpc>
                <a:spcPts val="3220"/>
              </a:lnSpc>
            </a:pPr>
          </a:p>
          <a:p>
            <a:pPr algn="l" marL="496574" indent="-248287" lvl="1">
              <a:lnSpc>
                <a:spcPts val="3220"/>
              </a:lnSpc>
              <a:buFont typeface="Arial"/>
              <a:buChar char="•"/>
            </a:pPr>
            <a:r>
              <a:rPr lang="en-US" b="true" sz="2300">
                <a:solidFill>
                  <a:srgbClr val="FFFFFF"/>
                </a:solidFill>
                <a:latin typeface="Lato Bold"/>
                <a:ea typeface="Lato Bold"/>
                <a:cs typeface="Lato Bold"/>
                <a:sym typeface="Lato Bold"/>
              </a:rPr>
              <a:t>Ficticious CA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7285157" y="9378207"/>
            <a:ext cx="500955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10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62B3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27277" y="9148356"/>
            <a:ext cx="1998336" cy="810241"/>
          </a:xfrm>
          <a:custGeom>
            <a:avLst/>
            <a:gdLst/>
            <a:ahLst/>
            <a:cxnLst/>
            <a:rect r="r" b="b" t="t" l="l"/>
            <a:pathLst>
              <a:path h="810241" w="1998336">
                <a:moveTo>
                  <a:pt x="0" y="0"/>
                </a:moveTo>
                <a:lnTo>
                  <a:pt x="1998336" y="0"/>
                </a:lnTo>
                <a:lnTo>
                  <a:pt x="1998336" y="810241"/>
                </a:lnTo>
                <a:lnTo>
                  <a:pt x="0" y="81024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403428" y="4041906"/>
            <a:ext cx="8064985" cy="3949274"/>
          </a:xfrm>
          <a:custGeom>
            <a:avLst/>
            <a:gdLst/>
            <a:ahLst/>
            <a:cxnLst/>
            <a:rect r="r" b="b" t="t" l="l"/>
            <a:pathLst>
              <a:path h="3949274" w="8064985">
                <a:moveTo>
                  <a:pt x="0" y="0"/>
                </a:moveTo>
                <a:lnTo>
                  <a:pt x="8064985" y="0"/>
                </a:lnTo>
                <a:lnTo>
                  <a:pt x="8064985" y="3949274"/>
                </a:lnTo>
                <a:lnTo>
                  <a:pt x="0" y="394927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8376" t="-7289" r="-3997" b="-31549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1641937"/>
            <a:ext cx="8669989" cy="9461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475"/>
              </a:lnSpc>
              <a:spcBef>
                <a:spcPct val="0"/>
              </a:spcBef>
            </a:pPr>
            <a:r>
              <a:rPr lang="en-US" sz="6500">
                <a:solidFill>
                  <a:srgbClr val="62C3ED"/>
                </a:solidFill>
                <a:latin typeface="Chau Philomene"/>
                <a:ea typeface="Chau Philomene"/>
                <a:cs typeface="Chau Philomene"/>
                <a:sym typeface="Chau Philomene"/>
              </a:rPr>
              <a:t>OVERVIEW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3994281"/>
            <a:ext cx="7474763" cy="37090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53395" indent="-226697" lvl="1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[SR1: Confidentiality] The car configurations can only be seen by the car owner.</a:t>
            </a:r>
          </a:p>
          <a:p>
            <a:pPr algn="l" marL="453395" indent="-226697" lvl="1">
              <a:lnSpc>
                <a:spcPts val="2940"/>
              </a:lnSpc>
              <a:buFont typeface="Arial"/>
              <a:buChar char="•"/>
            </a:pPr>
            <a:r>
              <a:rPr lang="en-US" b="true" sz="2100">
                <a:solidFill>
                  <a:srgbClr val="FFFFFF"/>
                </a:solidFill>
                <a:latin typeface="Lato Bold"/>
                <a:ea typeface="Lato Bold"/>
                <a:cs typeface="Lato Bold"/>
                <a:sym typeface="Lato Bold"/>
              </a:rPr>
              <a:t>[SR2: Integrity 1] The car can only accept configurations sent by the car owner.</a:t>
            </a:r>
          </a:p>
          <a:p>
            <a:pPr algn="l" marL="453395" indent="-226697" lvl="1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[SR3: Integrity 2] The car firmware updates can only be sent by the car manufacturer.</a:t>
            </a:r>
          </a:p>
          <a:p>
            <a:pPr algn="l" marL="453395" indent="-226697" lvl="1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[SR4: Authentication] The car manufacture cannot deny having sent firmware updates.</a:t>
            </a:r>
          </a:p>
          <a:p>
            <a:pPr algn="l">
              <a:lnSpc>
                <a:spcPts val="2940"/>
              </a:lnSpc>
            </a:pPr>
          </a:p>
          <a:p>
            <a:pPr algn="l">
              <a:lnSpc>
                <a:spcPts val="2940"/>
              </a:lnSpc>
              <a:spcBef>
                <a:spcPct val="0"/>
              </a:spcBef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560126"/>
            <a:ext cx="11787821" cy="12344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660"/>
              </a:lnSpc>
              <a:spcBef>
                <a:spcPct val="0"/>
              </a:spcBef>
            </a:pPr>
            <a:r>
              <a:rPr lang="en-US" sz="8400">
                <a:solidFill>
                  <a:srgbClr val="FFFFFF"/>
                </a:solidFill>
                <a:latin typeface="Chau Philomene"/>
                <a:ea typeface="Chau Philomene"/>
                <a:cs typeface="Chau Philomene"/>
                <a:sym typeface="Chau Philomene"/>
              </a:rPr>
              <a:t>SECURITY REQUIREMENTS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7285157" y="9378207"/>
            <a:ext cx="500955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11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62B3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27277" y="9148356"/>
            <a:ext cx="1998336" cy="810241"/>
          </a:xfrm>
          <a:custGeom>
            <a:avLst/>
            <a:gdLst/>
            <a:ahLst/>
            <a:cxnLst/>
            <a:rect r="r" b="b" t="t" l="l"/>
            <a:pathLst>
              <a:path h="810241" w="1998336">
                <a:moveTo>
                  <a:pt x="0" y="0"/>
                </a:moveTo>
                <a:lnTo>
                  <a:pt x="1998336" y="0"/>
                </a:lnTo>
                <a:lnTo>
                  <a:pt x="1998336" y="810241"/>
                </a:lnTo>
                <a:lnTo>
                  <a:pt x="0" y="81024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144000" y="2783906"/>
            <a:ext cx="8477346" cy="6053591"/>
          </a:xfrm>
          <a:custGeom>
            <a:avLst/>
            <a:gdLst/>
            <a:ahLst/>
            <a:cxnLst/>
            <a:rect r="r" b="b" t="t" l="l"/>
            <a:pathLst>
              <a:path h="6053591" w="8477346">
                <a:moveTo>
                  <a:pt x="0" y="0"/>
                </a:moveTo>
                <a:lnTo>
                  <a:pt x="8477346" y="0"/>
                </a:lnTo>
                <a:lnTo>
                  <a:pt x="8477346" y="6053590"/>
                </a:lnTo>
                <a:lnTo>
                  <a:pt x="0" y="605359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1641937"/>
            <a:ext cx="8669989" cy="9461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475"/>
              </a:lnSpc>
              <a:spcBef>
                <a:spcPct val="0"/>
              </a:spcBef>
            </a:pPr>
            <a:r>
              <a:rPr lang="en-US" sz="6500">
                <a:solidFill>
                  <a:srgbClr val="62C3ED"/>
                </a:solidFill>
                <a:latin typeface="Chau Philomene"/>
                <a:ea typeface="Chau Philomene"/>
                <a:cs typeface="Chau Philomene"/>
                <a:sym typeface="Chau Philomene"/>
              </a:rPr>
              <a:t>OVERVIEW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3644716"/>
            <a:ext cx="7474763" cy="4274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82932" indent="-291466" lvl="1">
              <a:lnSpc>
                <a:spcPts val="3780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700" strike="noStrike" u="none">
                <a:solidFill>
                  <a:srgbClr val="FFFFFF"/>
                </a:solidFill>
                <a:latin typeface="Lato Bold"/>
                <a:ea typeface="Lato Bold"/>
                <a:cs typeface="Lato Bold"/>
                <a:sym typeface="Lato Bold"/>
              </a:rPr>
              <a:t>[SRB1: data privacy]</a:t>
            </a:r>
            <a:r>
              <a:rPr lang="en-US" sz="2700" strike="noStrike" u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The mechanic cannot see the user configurations, even when he has the car key.</a:t>
            </a:r>
          </a:p>
          <a:p>
            <a:pPr algn="l" marL="582932" indent="-291466" lvl="1">
              <a:lnSpc>
                <a:spcPts val="3780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700" strike="noStrike" u="none">
                <a:solidFill>
                  <a:srgbClr val="FFFFFF"/>
                </a:solidFill>
                <a:latin typeface="Lato Bold"/>
                <a:ea typeface="Lato Bold"/>
                <a:cs typeface="Lato Bold"/>
                <a:sym typeface="Lato Bold"/>
              </a:rPr>
              <a:t>[SRB2: authorization]</a:t>
            </a:r>
            <a:r>
              <a:rPr lang="en-US" sz="2700" strike="noStrike" u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The mechanic (when authenticated) can change any parameter of the car, for testing purposes.</a:t>
            </a:r>
          </a:p>
          <a:p>
            <a:pPr algn="l" marL="582932" indent="-291466" lvl="1">
              <a:lnSpc>
                <a:spcPts val="3780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700" strike="noStrike" u="none">
                <a:solidFill>
                  <a:srgbClr val="FFFFFF"/>
                </a:solidFill>
                <a:latin typeface="Lato Bold"/>
                <a:ea typeface="Lato Bold"/>
                <a:cs typeface="Lato Bold"/>
                <a:sym typeface="Lato Bold"/>
              </a:rPr>
              <a:t>[SRB3: data authenticity]</a:t>
            </a:r>
            <a:r>
              <a:rPr lang="en-US" sz="2700" strike="noStrike" u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The user can verify that the mechanic performed all the tests to the car.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560126"/>
            <a:ext cx="10480546" cy="12344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660"/>
              </a:lnSpc>
              <a:spcBef>
                <a:spcPct val="0"/>
              </a:spcBef>
            </a:pPr>
            <a:r>
              <a:rPr lang="en-US" sz="8400">
                <a:solidFill>
                  <a:srgbClr val="FFFFFF"/>
                </a:solidFill>
                <a:latin typeface="Chau Philomene"/>
                <a:ea typeface="Chau Philomene"/>
                <a:cs typeface="Chau Philomene"/>
                <a:sym typeface="Chau Philomene"/>
              </a:rPr>
              <a:t>SECURITY CHALLENGE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7285157" y="9378207"/>
            <a:ext cx="500955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12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62B3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85477" y="3615865"/>
            <a:ext cx="5872301" cy="2693967"/>
            <a:chOff x="0" y="0"/>
            <a:chExt cx="1912320" cy="87729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912320" cy="877293"/>
            </a:xfrm>
            <a:custGeom>
              <a:avLst/>
              <a:gdLst/>
              <a:ahLst/>
              <a:cxnLst/>
              <a:rect r="r" b="b" t="t" l="l"/>
              <a:pathLst>
                <a:path h="877293" w="1912320">
                  <a:moveTo>
                    <a:pt x="32959" y="0"/>
                  </a:moveTo>
                  <a:lnTo>
                    <a:pt x="1879360" y="0"/>
                  </a:lnTo>
                  <a:cubicBezTo>
                    <a:pt x="1897563" y="0"/>
                    <a:pt x="1912320" y="14756"/>
                    <a:pt x="1912320" y="32959"/>
                  </a:cubicBezTo>
                  <a:lnTo>
                    <a:pt x="1912320" y="844333"/>
                  </a:lnTo>
                  <a:cubicBezTo>
                    <a:pt x="1912320" y="862536"/>
                    <a:pt x="1897563" y="877293"/>
                    <a:pt x="1879360" y="877293"/>
                  </a:cubicBezTo>
                  <a:lnTo>
                    <a:pt x="32959" y="877293"/>
                  </a:lnTo>
                  <a:cubicBezTo>
                    <a:pt x="14756" y="877293"/>
                    <a:pt x="0" y="862536"/>
                    <a:pt x="0" y="844333"/>
                  </a:cubicBezTo>
                  <a:lnTo>
                    <a:pt x="0" y="32959"/>
                  </a:lnTo>
                  <a:cubicBezTo>
                    <a:pt x="0" y="14756"/>
                    <a:pt x="14756" y="0"/>
                    <a:pt x="32959" y="0"/>
                  </a:cubicBezTo>
                  <a:close/>
                </a:path>
              </a:pathLst>
            </a:custGeom>
            <a:blipFill>
              <a:blip r:embed="rId3"/>
              <a:stretch>
                <a:fillRect l="0" t="-2387" r="0" b="-2387"/>
              </a:stretch>
            </a:blip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427277" y="9148356"/>
            <a:ext cx="1998336" cy="810241"/>
          </a:xfrm>
          <a:custGeom>
            <a:avLst/>
            <a:gdLst/>
            <a:ahLst/>
            <a:cxnLst/>
            <a:rect r="r" b="b" t="t" l="l"/>
            <a:pathLst>
              <a:path h="810241" w="1998336">
                <a:moveTo>
                  <a:pt x="0" y="0"/>
                </a:moveTo>
                <a:lnTo>
                  <a:pt x="1998336" y="0"/>
                </a:lnTo>
                <a:lnTo>
                  <a:pt x="1998336" y="810241"/>
                </a:lnTo>
                <a:lnTo>
                  <a:pt x="0" y="81024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885477" y="7043258"/>
            <a:ext cx="11301259" cy="1681062"/>
          </a:xfrm>
          <a:custGeom>
            <a:avLst/>
            <a:gdLst/>
            <a:ahLst/>
            <a:cxnLst/>
            <a:rect r="r" b="b" t="t" l="l"/>
            <a:pathLst>
              <a:path h="1681062" w="11301259">
                <a:moveTo>
                  <a:pt x="0" y="0"/>
                </a:moveTo>
                <a:lnTo>
                  <a:pt x="11301259" y="0"/>
                </a:lnTo>
                <a:lnTo>
                  <a:pt x="11301259" y="1681062"/>
                </a:lnTo>
                <a:lnTo>
                  <a:pt x="0" y="168106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8873597" y="3615865"/>
            <a:ext cx="7993560" cy="805481"/>
          </a:xfrm>
          <a:custGeom>
            <a:avLst/>
            <a:gdLst/>
            <a:ahLst/>
            <a:cxnLst/>
            <a:rect r="r" b="b" t="t" l="l"/>
            <a:pathLst>
              <a:path h="805481" w="7993560">
                <a:moveTo>
                  <a:pt x="0" y="0"/>
                </a:moveTo>
                <a:lnTo>
                  <a:pt x="7993560" y="0"/>
                </a:lnTo>
                <a:lnTo>
                  <a:pt x="7993560" y="805482"/>
                </a:lnTo>
                <a:lnTo>
                  <a:pt x="0" y="80548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-14743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8873597" y="4713401"/>
            <a:ext cx="7993560" cy="1109106"/>
          </a:xfrm>
          <a:custGeom>
            <a:avLst/>
            <a:gdLst/>
            <a:ahLst/>
            <a:cxnLst/>
            <a:rect r="r" b="b" t="t" l="l"/>
            <a:pathLst>
              <a:path h="1109106" w="7993560">
                <a:moveTo>
                  <a:pt x="0" y="0"/>
                </a:moveTo>
                <a:lnTo>
                  <a:pt x="7993560" y="0"/>
                </a:lnTo>
                <a:lnTo>
                  <a:pt x="7993560" y="1109107"/>
                </a:lnTo>
                <a:lnTo>
                  <a:pt x="0" y="1109107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885477" y="571537"/>
            <a:ext cx="9583617" cy="13240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0358"/>
              </a:lnSpc>
              <a:spcBef>
                <a:spcPct val="0"/>
              </a:spcBef>
            </a:pPr>
            <a:r>
              <a:rPr lang="en-US" sz="9007">
                <a:solidFill>
                  <a:srgbClr val="FFFFFF"/>
                </a:solidFill>
                <a:latin typeface="Chau Philomene"/>
                <a:ea typeface="Chau Philomene"/>
                <a:cs typeface="Chau Philomene"/>
                <a:sym typeface="Chau Philomene"/>
              </a:rPr>
              <a:t>DEMONSTRATION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7285157" y="9378207"/>
            <a:ext cx="500955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13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885477" y="1933659"/>
            <a:ext cx="8669989" cy="9461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475"/>
              </a:lnSpc>
              <a:spcBef>
                <a:spcPct val="0"/>
              </a:spcBef>
            </a:pPr>
            <a:r>
              <a:rPr lang="en-US" sz="6500">
                <a:solidFill>
                  <a:srgbClr val="62C3ED"/>
                </a:solidFill>
                <a:latin typeface="Chau Philomene"/>
                <a:ea typeface="Chau Philomene"/>
                <a:cs typeface="Chau Philomene"/>
                <a:sym typeface="Chau Philomene"/>
              </a:rPr>
              <a:t>LOGIN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885477" y="3004430"/>
            <a:ext cx="907587" cy="4742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65"/>
              </a:lnSpc>
            </a:pPr>
            <a:r>
              <a:rPr lang="en-US" sz="276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Client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840944" y="6433658"/>
            <a:ext cx="996653" cy="4742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65"/>
              </a:lnSpc>
            </a:pPr>
            <a:r>
              <a:rPr lang="en-US" sz="276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Server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8873597" y="3004430"/>
            <a:ext cx="1448392" cy="4742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65"/>
              </a:lnSpc>
            </a:pPr>
            <a:r>
              <a:rPr lang="en-US" sz="276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Database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62B3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85477" y="4547417"/>
            <a:ext cx="7128704" cy="4502302"/>
            <a:chOff x="0" y="0"/>
            <a:chExt cx="1389058" cy="87729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89058" cy="877293"/>
            </a:xfrm>
            <a:custGeom>
              <a:avLst/>
              <a:gdLst/>
              <a:ahLst/>
              <a:cxnLst/>
              <a:rect r="r" b="b" t="t" l="l"/>
              <a:pathLst>
                <a:path h="877293" w="1389058">
                  <a:moveTo>
                    <a:pt x="27151" y="0"/>
                  </a:moveTo>
                  <a:lnTo>
                    <a:pt x="1361908" y="0"/>
                  </a:lnTo>
                  <a:cubicBezTo>
                    <a:pt x="1369108" y="0"/>
                    <a:pt x="1376014" y="2860"/>
                    <a:pt x="1381106" y="7952"/>
                  </a:cubicBezTo>
                  <a:cubicBezTo>
                    <a:pt x="1386198" y="13044"/>
                    <a:pt x="1389058" y="19950"/>
                    <a:pt x="1389058" y="27151"/>
                  </a:cubicBezTo>
                  <a:lnTo>
                    <a:pt x="1389058" y="850142"/>
                  </a:lnTo>
                  <a:cubicBezTo>
                    <a:pt x="1389058" y="865137"/>
                    <a:pt x="1376903" y="877293"/>
                    <a:pt x="1361908" y="877293"/>
                  </a:cubicBezTo>
                  <a:lnTo>
                    <a:pt x="27151" y="877293"/>
                  </a:lnTo>
                  <a:cubicBezTo>
                    <a:pt x="12156" y="877293"/>
                    <a:pt x="0" y="865137"/>
                    <a:pt x="0" y="850142"/>
                  </a:cubicBezTo>
                  <a:lnTo>
                    <a:pt x="0" y="27151"/>
                  </a:lnTo>
                  <a:cubicBezTo>
                    <a:pt x="0" y="12156"/>
                    <a:pt x="12156" y="0"/>
                    <a:pt x="27151" y="0"/>
                  </a:cubicBezTo>
                  <a:close/>
                </a:path>
              </a:pathLst>
            </a:custGeom>
            <a:blipFill>
              <a:blip r:embed="rId3"/>
              <a:stretch>
                <a:fillRect l="0" t="0" r="-63514" b="0"/>
              </a:stretch>
            </a:blip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427277" y="9148356"/>
            <a:ext cx="1998336" cy="810241"/>
          </a:xfrm>
          <a:custGeom>
            <a:avLst/>
            <a:gdLst/>
            <a:ahLst/>
            <a:cxnLst/>
            <a:rect r="r" b="b" t="t" l="l"/>
            <a:pathLst>
              <a:path h="810241" w="1998336">
                <a:moveTo>
                  <a:pt x="0" y="0"/>
                </a:moveTo>
                <a:lnTo>
                  <a:pt x="1998336" y="0"/>
                </a:lnTo>
                <a:lnTo>
                  <a:pt x="1998336" y="810241"/>
                </a:lnTo>
                <a:lnTo>
                  <a:pt x="0" y="81024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8550314" y="4817362"/>
            <a:ext cx="8708986" cy="1171094"/>
          </a:xfrm>
          <a:custGeom>
            <a:avLst/>
            <a:gdLst/>
            <a:ahLst/>
            <a:cxnLst/>
            <a:rect r="r" b="b" t="t" l="l"/>
            <a:pathLst>
              <a:path h="1171094" w="8708986">
                <a:moveTo>
                  <a:pt x="0" y="0"/>
                </a:moveTo>
                <a:lnTo>
                  <a:pt x="8708986" y="0"/>
                </a:lnTo>
                <a:lnTo>
                  <a:pt x="8708986" y="1171094"/>
                </a:lnTo>
                <a:lnTo>
                  <a:pt x="0" y="117109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-14449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8550314" y="6271461"/>
            <a:ext cx="8734843" cy="1723002"/>
          </a:xfrm>
          <a:custGeom>
            <a:avLst/>
            <a:gdLst/>
            <a:ahLst/>
            <a:cxnLst/>
            <a:rect r="r" b="b" t="t" l="l"/>
            <a:pathLst>
              <a:path h="1723002" w="8734843">
                <a:moveTo>
                  <a:pt x="0" y="0"/>
                </a:moveTo>
                <a:lnTo>
                  <a:pt x="8734843" y="0"/>
                </a:lnTo>
                <a:lnTo>
                  <a:pt x="8734843" y="1723001"/>
                </a:lnTo>
                <a:lnTo>
                  <a:pt x="0" y="172300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-32609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885477" y="571537"/>
            <a:ext cx="9583617" cy="13240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0358"/>
              </a:lnSpc>
              <a:spcBef>
                <a:spcPct val="0"/>
              </a:spcBef>
            </a:pPr>
            <a:r>
              <a:rPr lang="en-US" sz="9007">
                <a:solidFill>
                  <a:srgbClr val="FFFFFF"/>
                </a:solidFill>
                <a:latin typeface="Chau Philomene"/>
                <a:ea typeface="Chau Philomene"/>
                <a:cs typeface="Chau Philomene"/>
                <a:sym typeface="Chau Philomene"/>
              </a:rPr>
              <a:t>DEMONSTRATION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7285157" y="9378207"/>
            <a:ext cx="500955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14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885477" y="1933659"/>
            <a:ext cx="8669989" cy="9461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475"/>
              </a:lnSpc>
              <a:spcBef>
                <a:spcPct val="0"/>
              </a:spcBef>
            </a:pPr>
            <a:r>
              <a:rPr lang="en-US" sz="6500">
                <a:solidFill>
                  <a:srgbClr val="62C3ED"/>
                </a:solidFill>
                <a:latin typeface="Chau Philomene"/>
                <a:ea typeface="Chau Philomene"/>
                <a:cs typeface="Chau Philomene"/>
                <a:sym typeface="Chau Philomene"/>
              </a:rPr>
              <a:t>CHANGE CAR CONFIG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840944" y="3004430"/>
            <a:ext cx="5677285" cy="144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65"/>
              </a:lnSpc>
            </a:pPr>
            <a:r>
              <a:rPr lang="en-US" sz="276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Client </a:t>
            </a:r>
          </a:p>
          <a:p>
            <a:pPr algn="l" marL="596065" indent="-298033" lvl="1">
              <a:lnSpc>
                <a:spcPts val="3865"/>
              </a:lnSpc>
              <a:buFont typeface="Arial"/>
              <a:buChar char="•"/>
            </a:pPr>
            <a:r>
              <a:rPr lang="en-US" sz="276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Insert data not encrypted</a:t>
            </a:r>
          </a:p>
          <a:p>
            <a:pPr algn="l" marL="596065" indent="-298033" lvl="1">
              <a:lnSpc>
                <a:spcPts val="3865"/>
              </a:lnSpc>
              <a:buFont typeface="Arial"/>
              <a:buChar char="•"/>
            </a:pPr>
            <a:r>
              <a:rPr lang="en-US" sz="276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Send encrypted data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8550314" y="3004430"/>
            <a:ext cx="5988248" cy="144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865"/>
              </a:lnSpc>
            </a:pPr>
            <a:r>
              <a:rPr lang="en-US" sz="276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Database</a:t>
            </a:r>
          </a:p>
          <a:p>
            <a:pPr algn="just" marL="596065" indent="-298033" lvl="1">
              <a:lnSpc>
                <a:spcPts val="3865"/>
              </a:lnSpc>
              <a:buFont typeface="Arial"/>
              <a:buChar char="•"/>
            </a:pPr>
            <a:r>
              <a:rPr lang="en-US" sz="276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Received encrypted </a:t>
            </a:r>
            <a:r>
              <a:rPr lang="en-US" sz="276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confinguration</a:t>
            </a:r>
          </a:p>
          <a:p>
            <a:pPr algn="just" marL="596065" indent="-298033" lvl="1">
              <a:lnSpc>
                <a:spcPts val="3865"/>
              </a:lnSpc>
              <a:buFont typeface="Arial"/>
              <a:buChar char="•"/>
            </a:pPr>
            <a:r>
              <a:rPr lang="en-US" sz="276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Store encrypted configuration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62B3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20045" y="897124"/>
            <a:ext cx="5291936" cy="13240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0358"/>
              </a:lnSpc>
              <a:spcBef>
                <a:spcPct val="0"/>
              </a:spcBef>
            </a:pPr>
            <a:r>
              <a:rPr lang="en-US" sz="9007">
                <a:solidFill>
                  <a:srgbClr val="FFFFFF"/>
                </a:solidFill>
                <a:latin typeface="Chau Philomene"/>
                <a:ea typeface="Chau Philomene"/>
                <a:cs typeface="Chau Philomene"/>
                <a:sym typeface="Chau Philomene"/>
              </a:rPr>
              <a:t>RESULTS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622306" y="2096462"/>
            <a:ext cx="6011300" cy="13240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0358"/>
              </a:lnSpc>
              <a:spcBef>
                <a:spcPct val="0"/>
              </a:spcBef>
            </a:pPr>
            <a:r>
              <a:rPr lang="en-US" sz="9007">
                <a:solidFill>
                  <a:srgbClr val="62C3ED"/>
                </a:solidFill>
                <a:latin typeface="Chau Philomene"/>
                <a:ea typeface="Chau Philomene"/>
                <a:cs typeface="Chau Philomene"/>
                <a:sym typeface="Chau Philomene"/>
              </a:rPr>
              <a:t>CONCLUSION</a:t>
            </a:r>
          </a:p>
        </p:txBody>
      </p:sp>
      <p:sp>
        <p:nvSpPr>
          <p:cNvPr name="Freeform 4" id="4"/>
          <p:cNvSpPr/>
          <p:nvPr/>
        </p:nvSpPr>
        <p:spPr>
          <a:xfrm flipH="false" flipV="true" rot="5400000">
            <a:off x="6232396" y="5306282"/>
            <a:ext cx="4182212" cy="410617"/>
          </a:xfrm>
          <a:custGeom>
            <a:avLst/>
            <a:gdLst/>
            <a:ahLst/>
            <a:cxnLst/>
            <a:rect r="r" b="b" t="t" l="l"/>
            <a:pathLst>
              <a:path h="410617" w="4182212">
                <a:moveTo>
                  <a:pt x="0" y="410617"/>
                </a:moveTo>
                <a:lnTo>
                  <a:pt x="4182212" y="410617"/>
                </a:lnTo>
                <a:lnTo>
                  <a:pt x="4182212" y="0"/>
                </a:lnTo>
                <a:lnTo>
                  <a:pt x="0" y="0"/>
                </a:lnTo>
                <a:lnTo>
                  <a:pt x="0" y="410617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5" id="5"/>
          <p:cNvSpPr/>
          <p:nvPr/>
        </p:nvSpPr>
        <p:spPr>
          <a:xfrm>
            <a:off x="8474080" y="3907692"/>
            <a:ext cx="962293" cy="14288"/>
          </a:xfrm>
          <a:prstGeom prst="line">
            <a:avLst/>
          </a:prstGeom>
          <a:ln cap="flat" w="28575">
            <a:solidFill>
              <a:srgbClr val="87DDEB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>
            <a:off x="8193826" y="5900532"/>
            <a:ext cx="1242548" cy="0"/>
          </a:xfrm>
          <a:prstGeom prst="line">
            <a:avLst/>
          </a:prstGeom>
          <a:ln cap="flat" w="28575">
            <a:solidFill>
              <a:srgbClr val="87DDEB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7" id="7"/>
          <p:cNvGrpSpPr/>
          <p:nvPr/>
        </p:nvGrpSpPr>
        <p:grpSpPr>
          <a:xfrm rot="0">
            <a:off x="9052999" y="3635655"/>
            <a:ext cx="4255848" cy="544073"/>
            <a:chOff x="0" y="0"/>
            <a:chExt cx="1120882" cy="143295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120882" cy="143295"/>
            </a:xfrm>
            <a:custGeom>
              <a:avLst/>
              <a:gdLst/>
              <a:ahLst/>
              <a:cxnLst/>
              <a:rect r="r" b="b" t="t" l="l"/>
              <a:pathLst>
                <a:path h="143295" w="1120882">
                  <a:moveTo>
                    <a:pt x="71647" y="0"/>
                  </a:moveTo>
                  <a:lnTo>
                    <a:pt x="1049234" y="0"/>
                  </a:lnTo>
                  <a:cubicBezTo>
                    <a:pt x="1088804" y="0"/>
                    <a:pt x="1120882" y="32078"/>
                    <a:pt x="1120882" y="71647"/>
                  </a:cubicBezTo>
                  <a:lnTo>
                    <a:pt x="1120882" y="71647"/>
                  </a:lnTo>
                  <a:cubicBezTo>
                    <a:pt x="1120882" y="90650"/>
                    <a:pt x="1113333" y="108873"/>
                    <a:pt x="1099897" y="122310"/>
                  </a:cubicBezTo>
                  <a:cubicBezTo>
                    <a:pt x="1086460" y="135746"/>
                    <a:pt x="1068236" y="143295"/>
                    <a:pt x="1049234" y="143295"/>
                  </a:cubicBezTo>
                  <a:lnTo>
                    <a:pt x="71647" y="143295"/>
                  </a:lnTo>
                  <a:cubicBezTo>
                    <a:pt x="52645" y="143295"/>
                    <a:pt x="34422" y="135746"/>
                    <a:pt x="20985" y="122310"/>
                  </a:cubicBezTo>
                  <a:cubicBezTo>
                    <a:pt x="7549" y="108873"/>
                    <a:pt x="0" y="90650"/>
                    <a:pt x="0" y="71647"/>
                  </a:cubicBezTo>
                  <a:lnTo>
                    <a:pt x="0" y="71647"/>
                  </a:lnTo>
                  <a:cubicBezTo>
                    <a:pt x="0" y="52645"/>
                    <a:pt x="7549" y="34422"/>
                    <a:pt x="20985" y="20985"/>
                  </a:cubicBezTo>
                  <a:cubicBezTo>
                    <a:pt x="34422" y="7549"/>
                    <a:pt x="52645" y="0"/>
                    <a:pt x="71647" y="0"/>
                  </a:cubicBezTo>
                  <a:close/>
                </a:path>
              </a:pathLst>
            </a:custGeom>
            <a:solidFill>
              <a:srgbClr val="87DDEB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1120882" cy="1813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9033949" y="5630249"/>
            <a:ext cx="4255848" cy="540567"/>
            <a:chOff x="0" y="0"/>
            <a:chExt cx="1120882" cy="142372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120882" cy="142372"/>
            </a:xfrm>
            <a:custGeom>
              <a:avLst/>
              <a:gdLst/>
              <a:ahLst/>
              <a:cxnLst/>
              <a:rect r="r" b="b" t="t" l="l"/>
              <a:pathLst>
                <a:path h="142372" w="1120882">
                  <a:moveTo>
                    <a:pt x="71186" y="0"/>
                  </a:moveTo>
                  <a:lnTo>
                    <a:pt x="1049696" y="0"/>
                  </a:lnTo>
                  <a:cubicBezTo>
                    <a:pt x="1089011" y="0"/>
                    <a:pt x="1120882" y="31871"/>
                    <a:pt x="1120882" y="71186"/>
                  </a:cubicBezTo>
                  <a:lnTo>
                    <a:pt x="1120882" y="71186"/>
                  </a:lnTo>
                  <a:cubicBezTo>
                    <a:pt x="1120882" y="110501"/>
                    <a:pt x="1089011" y="142372"/>
                    <a:pt x="1049696" y="142372"/>
                  </a:cubicBezTo>
                  <a:lnTo>
                    <a:pt x="71186" y="142372"/>
                  </a:lnTo>
                  <a:cubicBezTo>
                    <a:pt x="31871" y="142372"/>
                    <a:pt x="0" y="110501"/>
                    <a:pt x="0" y="71186"/>
                  </a:cubicBezTo>
                  <a:lnTo>
                    <a:pt x="0" y="71186"/>
                  </a:lnTo>
                  <a:cubicBezTo>
                    <a:pt x="0" y="31871"/>
                    <a:pt x="31871" y="0"/>
                    <a:pt x="71186" y="0"/>
                  </a:cubicBezTo>
                  <a:close/>
                </a:path>
              </a:pathLst>
            </a:custGeom>
            <a:solidFill>
              <a:srgbClr val="87DDEB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1120882" cy="1804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9393996" y="3701000"/>
            <a:ext cx="3544793" cy="3657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  <a:spcBef>
                <a:spcPct val="0"/>
              </a:spcBef>
            </a:pPr>
            <a:r>
              <a:rPr lang="en-US" b="true" sz="2100">
                <a:solidFill>
                  <a:srgbClr val="262B3B"/>
                </a:solidFill>
                <a:latin typeface="Lato Bold"/>
                <a:ea typeface="Lato Bold"/>
                <a:cs typeface="Lato Bold"/>
                <a:sym typeface="Lato Bold"/>
              </a:rPr>
              <a:t>WHAT WE HAVE LEARN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9104985" y="5684211"/>
            <a:ext cx="4084716" cy="3657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  <a:spcBef>
                <a:spcPct val="0"/>
              </a:spcBef>
            </a:pPr>
            <a:r>
              <a:rPr lang="en-US" b="true" sz="2100">
                <a:solidFill>
                  <a:srgbClr val="262B3B"/>
                </a:solidFill>
                <a:latin typeface="Lato Bold"/>
                <a:ea typeface="Lato Bold"/>
                <a:cs typeface="Lato Bold"/>
                <a:sym typeface="Lato Bold"/>
              </a:rPr>
              <a:t>WHAT WE DIDN'T IMPLEMENT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9052999" y="4258829"/>
            <a:ext cx="8733113" cy="9899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10216" indent="-205108" lvl="1">
              <a:lnSpc>
                <a:spcPts val="2660"/>
              </a:lnSpc>
              <a:buFont typeface="Arial"/>
              <a:buChar char="•"/>
            </a:pPr>
            <a:r>
              <a:rPr lang="en-US" sz="1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How to implement security in the exchange of sensitive information</a:t>
            </a:r>
          </a:p>
          <a:p>
            <a:pPr algn="l" marL="410216" indent="-205108" lvl="1">
              <a:lnSpc>
                <a:spcPts val="2660"/>
              </a:lnSpc>
              <a:buFont typeface="Arial"/>
              <a:buChar char="•"/>
            </a:pPr>
            <a:r>
              <a:rPr lang="en-US" sz="1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Security in communication between servers on the same network and with external clients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9033949" y="6335721"/>
            <a:ext cx="8482636" cy="6565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10216" indent="-205108" lvl="1">
              <a:lnSpc>
                <a:spcPts val="2660"/>
              </a:lnSpc>
              <a:buFont typeface="Arial"/>
              <a:buChar char="•"/>
            </a:pPr>
            <a:r>
              <a:rPr lang="en-US" sz="1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Check signatures</a:t>
            </a:r>
          </a:p>
          <a:p>
            <a:pPr algn="l" marL="410216" indent="-205108" lvl="1">
              <a:lnSpc>
                <a:spcPts val="2660"/>
              </a:lnSpc>
              <a:buFont typeface="Arial"/>
              <a:buChar char="•"/>
            </a:pPr>
            <a:r>
              <a:rPr lang="en-US" sz="1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Possibility of having more than one owner</a:t>
            </a:r>
          </a:p>
        </p:txBody>
      </p:sp>
      <p:sp>
        <p:nvSpPr>
          <p:cNvPr name="Freeform 17" id="17"/>
          <p:cNvSpPr/>
          <p:nvPr/>
        </p:nvSpPr>
        <p:spPr>
          <a:xfrm flipH="false" flipV="false" rot="0">
            <a:off x="427277" y="9148356"/>
            <a:ext cx="1998336" cy="810241"/>
          </a:xfrm>
          <a:custGeom>
            <a:avLst/>
            <a:gdLst/>
            <a:ahLst/>
            <a:cxnLst/>
            <a:rect r="r" b="b" t="t" l="l"/>
            <a:pathLst>
              <a:path h="810241" w="1998336">
                <a:moveTo>
                  <a:pt x="0" y="0"/>
                </a:moveTo>
                <a:lnTo>
                  <a:pt x="1998336" y="0"/>
                </a:lnTo>
                <a:lnTo>
                  <a:pt x="1998336" y="810241"/>
                </a:lnTo>
                <a:lnTo>
                  <a:pt x="0" y="81024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17285157" y="9378207"/>
            <a:ext cx="500955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15</a:t>
            </a:r>
          </a:p>
        </p:txBody>
      </p:sp>
      <p:sp>
        <p:nvSpPr>
          <p:cNvPr name="Freeform 19" id="19"/>
          <p:cNvSpPr/>
          <p:nvPr/>
        </p:nvSpPr>
        <p:spPr>
          <a:xfrm flipH="false" flipV="false" rot="0">
            <a:off x="427277" y="3618826"/>
            <a:ext cx="6582800" cy="4937100"/>
          </a:xfrm>
          <a:custGeom>
            <a:avLst/>
            <a:gdLst/>
            <a:ahLst/>
            <a:cxnLst/>
            <a:rect r="r" b="b" t="t" l="l"/>
            <a:pathLst>
              <a:path h="4937100" w="6582800">
                <a:moveTo>
                  <a:pt x="0" y="0"/>
                </a:moveTo>
                <a:lnTo>
                  <a:pt x="6582801" y="0"/>
                </a:lnTo>
                <a:lnTo>
                  <a:pt x="6582801" y="4937100"/>
                </a:lnTo>
                <a:lnTo>
                  <a:pt x="0" y="493710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62B3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528049" y="0"/>
            <a:ext cx="10287000" cy="10287000"/>
          </a:xfrm>
          <a:custGeom>
            <a:avLst/>
            <a:gdLst/>
            <a:ahLst/>
            <a:cxnLst/>
            <a:rect r="r" b="b" t="t" l="l"/>
            <a:pathLst>
              <a:path h="10287000" w="10287000">
                <a:moveTo>
                  <a:pt x="0" y="0"/>
                </a:moveTo>
                <a:lnTo>
                  <a:pt x="10287000" y="0"/>
                </a:lnTo>
                <a:lnTo>
                  <a:pt x="10287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758951" y="0"/>
            <a:ext cx="10287000" cy="10287000"/>
          </a:xfrm>
          <a:custGeom>
            <a:avLst/>
            <a:gdLst/>
            <a:ahLst/>
            <a:cxnLst/>
            <a:rect r="r" b="b" t="t" l="l"/>
            <a:pathLst>
              <a:path h="10287000" w="10287000">
                <a:moveTo>
                  <a:pt x="0" y="0"/>
                </a:moveTo>
                <a:lnTo>
                  <a:pt x="10287000" y="0"/>
                </a:lnTo>
                <a:lnTo>
                  <a:pt x="10287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4" id="4"/>
          <p:cNvSpPr/>
          <p:nvPr/>
        </p:nvSpPr>
        <p:spPr>
          <a:xfrm rot="0">
            <a:off x="1028700" y="5097566"/>
            <a:ext cx="2458485" cy="0"/>
          </a:xfrm>
          <a:prstGeom prst="line">
            <a:avLst/>
          </a:prstGeom>
          <a:ln cap="flat" w="952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 rot="0">
            <a:off x="8929759" y="7278072"/>
            <a:ext cx="2458485" cy="0"/>
          </a:xfrm>
          <a:prstGeom prst="line">
            <a:avLst/>
          </a:prstGeom>
          <a:ln cap="flat" w="952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 rot="0">
            <a:off x="6944520" y="5097566"/>
            <a:ext cx="2458485" cy="0"/>
          </a:xfrm>
          <a:prstGeom prst="line">
            <a:avLst/>
          </a:prstGeom>
          <a:ln cap="flat" w="952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7" id="7"/>
          <p:cNvSpPr/>
          <p:nvPr/>
        </p:nvSpPr>
        <p:spPr>
          <a:xfrm rot="0">
            <a:off x="14845579" y="7278072"/>
            <a:ext cx="2458485" cy="0"/>
          </a:xfrm>
          <a:prstGeom prst="line">
            <a:avLst/>
          </a:prstGeom>
          <a:ln cap="flat" w="952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8" id="8"/>
          <p:cNvSpPr/>
          <p:nvPr/>
        </p:nvSpPr>
        <p:spPr>
          <a:xfrm rot="0">
            <a:off x="3997443" y="5097566"/>
            <a:ext cx="2458485" cy="0"/>
          </a:xfrm>
          <a:prstGeom prst="line">
            <a:avLst/>
          </a:prstGeom>
          <a:ln cap="flat" w="952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9" id="9"/>
          <p:cNvSpPr/>
          <p:nvPr/>
        </p:nvSpPr>
        <p:spPr>
          <a:xfrm rot="0">
            <a:off x="11898501" y="7278072"/>
            <a:ext cx="2458485" cy="0"/>
          </a:xfrm>
          <a:prstGeom prst="line">
            <a:avLst/>
          </a:prstGeom>
          <a:ln cap="flat" w="952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0" id="10"/>
          <p:cNvSpPr txBox="true"/>
          <p:nvPr/>
        </p:nvSpPr>
        <p:spPr>
          <a:xfrm rot="0">
            <a:off x="1028700" y="2054712"/>
            <a:ext cx="10480546" cy="12344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60"/>
              </a:lnSpc>
              <a:spcBef>
                <a:spcPct val="0"/>
              </a:spcBef>
            </a:pPr>
            <a:r>
              <a:rPr lang="en-US" sz="8400" strike="noStrike" u="none">
                <a:solidFill>
                  <a:srgbClr val="FFFFFF"/>
                </a:solidFill>
                <a:latin typeface="Chau Philomene"/>
                <a:ea typeface="Chau Philomene"/>
                <a:cs typeface="Chau Philomene"/>
                <a:sym typeface="Chau Philomene"/>
              </a:rPr>
              <a:t>POINTS OF DISCUSSION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426445" y="3793385"/>
            <a:ext cx="1662995" cy="11487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935"/>
              </a:lnSpc>
            </a:pPr>
            <a:r>
              <a:rPr lang="en-US" sz="6900">
                <a:solidFill>
                  <a:srgbClr val="87DDEB"/>
                </a:solidFill>
                <a:latin typeface="Retropix"/>
                <a:ea typeface="Retropix"/>
                <a:cs typeface="Retropix"/>
                <a:sym typeface="Retropix"/>
              </a:rPr>
              <a:t>01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9327504" y="5973892"/>
            <a:ext cx="1662995" cy="11487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935"/>
              </a:lnSpc>
            </a:pPr>
            <a:r>
              <a:rPr lang="en-US" sz="6900">
                <a:solidFill>
                  <a:srgbClr val="87DDEB"/>
                </a:solidFill>
                <a:latin typeface="Retropix"/>
                <a:ea typeface="Retropix"/>
                <a:cs typeface="Retropix"/>
                <a:sym typeface="Retropix"/>
              </a:rPr>
              <a:t>04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7342265" y="3793385"/>
            <a:ext cx="1662995" cy="11487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935"/>
              </a:lnSpc>
            </a:pPr>
            <a:r>
              <a:rPr lang="en-US" sz="6900">
                <a:solidFill>
                  <a:srgbClr val="87DDEB"/>
                </a:solidFill>
                <a:latin typeface="Retropix"/>
                <a:ea typeface="Retropix"/>
                <a:cs typeface="Retropix"/>
                <a:sym typeface="Retropix"/>
              </a:rPr>
              <a:t>03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5243324" y="5973892"/>
            <a:ext cx="1662995" cy="11487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935"/>
              </a:lnSpc>
            </a:pPr>
            <a:r>
              <a:rPr lang="en-US" sz="6900">
                <a:solidFill>
                  <a:srgbClr val="87DDEB"/>
                </a:solidFill>
                <a:latin typeface="Retropix"/>
                <a:ea typeface="Retropix"/>
                <a:cs typeface="Retropix"/>
                <a:sym typeface="Retropix"/>
              </a:rPr>
              <a:t>06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4395188" y="3793385"/>
            <a:ext cx="1662995" cy="11487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935"/>
              </a:lnSpc>
            </a:pPr>
            <a:r>
              <a:rPr lang="en-US" sz="6900">
                <a:solidFill>
                  <a:srgbClr val="87DDEB"/>
                </a:solidFill>
                <a:latin typeface="Retropix"/>
                <a:ea typeface="Retropix"/>
                <a:cs typeface="Retropix"/>
                <a:sym typeface="Retropix"/>
              </a:rPr>
              <a:t>02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2296246" y="5973892"/>
            <a:ext cx="1662995" cy="11487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935"/>
              </a:lnSpc>
            </a:pPr>
            <a:r>
              <a:rPr lang="en-US" sz="6900">
                <a:solidFill>
                  <a:srgbClr val="87DDEB"/>
                </a:solidFill>
                <a:latin typeface="Retropix"/>
                <a:ea typeface="Retropix"/>
                <a:cs typeface="Retropix"/>
                <a:sym typeface="Retropix"/>
              </a:rPr>
              <a:t>05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215176" y="5269677"/>
            <a:ext cx="2085532" cy="3232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60"/>
              </a:lnSpc>
              <a:spcBef>
                <a:spcPct val="0"/>
              </a:spcBef>
            </a:pPr>
            <a:r>
              <a:rPr lang="en-US" sz="1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Introduction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8608445" y="7449522"/>
            <a:ext cx="3101111" cy="6565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60"/>
              </a:lnSpc>
            </a:pPr>
            <a:r>
              <a:rPr lang="en-US" sz="1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Secure channels and </a:t>
            </a:r>
          </a:p>
          <a:p>
            <a:pPr algn="ctr">
              <a:lnSpc>
                <a:spcPts val="2660"/>
              </a:lnSpc>
              <a:spcBef>
                <a:spcPct val="0"/>
              </a:spcBef>
            </a:pPr>
            <a:r>
              <a:rPr lang="en-US" sz="1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key distribution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4183919" y="5269677"/>
            <a:ext cx="2085532" cy="3232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60"/>
              </a:lnSpc>
              <a:spcBef>
                <a:spcPct val="0"/>
              </a:spcBef>
            </a:pPr>
            <a:r>
              <a:rPr lang="en-US" sz="1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Built infrastructure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5032055" y="7450184"/>
            <a:ext cx="2085532" cy="3232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60"/>
              </a:lnSpc>
              <a:spcBef>
                <a:spcPct val="0"/>
              </a:spcBef>
            </a:pPr>
            <a:r>
              <a:rPr lang="en-US" sz="1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Demonstration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6782630" y="5269677"/>
            <a:ext cx="2782266" cy="3232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60"/>
              </a:lnSpc>
              <a:spcBef>
                <a:spcPct val="0"/>
              </a:spcBef>
            </a:pPr>
            <a:r>
              <a:rPr lang="en-US" sz="1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Secure document format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1898501" y="7426054"/>
            <a:ext cx="2460953" cy="6565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60"/>
              </a:lnSpc>
              <a:spcBef>
                <a:spcPct val="0"/>
              </a:spcBef>
            </a:pPr>
            <a:r>
              <a:rPr lang="en-US" sz="1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Security requirements and challenge</a:t>
            </a:r>
          </a:p>
        </p:txBody>
      </p:sp>
      <p:sp>
        <p:nvSpPr>
          <p:cNvPr name="Freeform 23" id="23"/>
          <p:cNvSpPr/>
          <p:nvPr/>
        </p:nvSpPr>
        <p:spPr>
          <a:xfrm flipH="false" flipV="false" rot="0">
            <a:off x="427277" y="9148356"/>
            <a:ext cx="1998336" cy="810241"/>
          </a:xfrm>
          <a:custGeom>
            <a:avLst/>
            <a:gdLst/>
            <a:ahLst/>
            <a:cxnLst/>
            <a:rect r="r" b="b" t="t" l="l"/>
            <a:pathLst>
              <a:path h="810241" w="1998336">
                <a:moveTo>
                  <a:pt x="0" y="0"/>
                </a:moveTo>
                <a:lnTo>
                  <a:pt x="1998336" y="0"/>
                </a:lnTo>
                <a:lnTo>
                  <a:pt x="1998336" y="810241"/>
                </a:lnTo>
                <a:lnTo>
                  <a:pt x="0" y="81024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62B3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27277" y="9148356"/>
            <a:ext cx="1998336" cy="810241"/>
          </a:xfrm>
          <a:custGeom>
            <a:avLst/>
            <a:gdLst/>
            <a:ahLst/>
            <a:cxnLst/>
            <a:rect r="r" b="b" t="t" l="l"/>
            <a:pathLst>
              <a:path h="810241" w="1998336">
                <a:moveTo>
                  <a:pt x="0" y="0"/>
                </a:moveTo>
                <a:lnTo>
                  <a:pt x="1998336" y="0"/>
                </a:lnTo>
                <a:lnTo>
                  <a:pt x="1998336" y="810241"/>
                </a:lnTo>
                <a:lnTo>
                  <a:pt x="0" y="81024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144000" y="2602638"/>
            <a:ext cx="8516874" cy="6387656"/>
          </a:xfrm>
          <a:custGeom>
            <a:avLst/>
            <a:gdLst/>
            <a:ahLst/>
            <a:cxnLst/>
            <a:rect r="r" b="b" t="t" l="l"/>
            <a:pathLst>
              <a:path h="6387656" w="8516874">
                <a:moveTo>
                  <a:pt x="0" y="0"/>
                </a:moveTo>
                <a:lnTo>
                  <a:pt x="8516874" y="0"/>
                </a:lnTo>
                <a:lnTo>
                  <a:pt x="8516874" y="6387656"/>
                </a:lnTo>
                <a:lnTo>
                  <a:pt x="0" y="638765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6438" y="2148611"/>
            <a:ext cx="8669989" cy="9461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475"/>
              </a:lnSpc>
              <a:spcBef>
                <a:spcPct val="0"/>
              </a:spcBef>
            </a:pPr>
            <a:r>
              <a:rPr lang="en-US" sz="6500">
                <a:solidFill>
                  <a:srgbClr val="62C3ED"/>
                </a:solidFill>
                <a:latin typeface="Chau Philomene"/>
                <a:ea typeface="Chau Philomene"/>
                <a:cs typeface="Chau Philomene"/>
                <a:sym typeface="Chau Philomene"/>
              </a:rPr>
              <a:t>OVERVIEW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3829324"/>
            <a:ext cx="7474763" cy="3724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Car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Types of client:</a:t>
            </a:r>
          </a:p>
          <a:p>
            <a:pPr algn="l" marL="1295400" indent="-431800" lvl="2">
              <a:lnSpc>
                <a:spcPts val="4200"/>
              </a:lnSpc>
              <a:buFont typeface="Arial"/>
              <a:buChar char="⚬"/>
            </a:pPr>
            <a:r>
              <a:rPr lang="en-US" sz="3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O</a:t>
            </a:r>
            <a:r>
              <a:rPr lang="en-US" sz="3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wner</a:t>
            </a:r>
          </a:p>
          <a:p>
            <a:pPr algn="l" marL="1295400" indent="-431800" lvl="2">
              <a:lnSpc>
                <a:spcPts val="4200"/>
              </a:lnSpc>
              <a:buFont typeface="Arial"/>
              <a:buChar char="⚬"/>
            </a:pPr>
            <a:r>
              <a:rPr lang="en-US" sz="3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M</a:t>
            </a:r>
            <a:r>
              <a:rPr lang="en-US" sz="3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echanic</a:t>
            </a:r>
          </a:p>
          <a:p>
            <a:pPr algn="l" marL="1295400" indent="-431800" lvl="2">
              <a:lnSpc>
                <a:spcPts val="4200"/>
              </a:lnSpc>
              <a:buFont typeface="Arial"/>
              <a:buChar char="⚬"/>
            </a:pPr>
            <a:r>
              <a:rPr lang="en-US" sz="3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M</a:t>
            </a:r>
            <a:r>
              <a:rPr lang="en-US" sz="3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anufacturer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</a:t>
            </a:r>
            <a:r>
              <a:rPr lang="en-US" sz="3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lient operations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R</a:t>
            </a:r>
            <a:r>
              <a:rPr lang="en-US" sz="3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estrictions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6438" y="1066800"/>
            <a:ext cx="10480546" cy="12344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660"/>
              </a:lnSpc>
              <a:spcBef>
                <a:spcPct val="0"/>
              </a:spcBef>
            </a:pPr>
            <a:r>
              <a:rPr lang="en-US" sz="8400">
                <a:solidFill>
                  <a:srgbClr val="FFFFFF"/>
                </a:solidFill>
                <a:latin typeface="Chau Philomene"/>
                <a:ea typeface="Chau Philomene"/>
                <a:cs typeface="Chau Philomene"/>
                <a:sym typeface="Chau Philomene"/>
              </a:rPr>
              <a:t>INTRODUCTION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7410396" y="9378207"/>
            <a:ext cx="250478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3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62B3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828309" y="1586317"/>
            <a:ext cx="6939671" cy="7114366"/>
            <a:chOff x="0" y="0"/>
            <a:chExt cx="9252895" cy="948582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366117" cy="2366117"/>
            </a:xfrm>
            <a:custGeom>
              <a:avLst/>
              <a:gdLst/>
              <a:ahLst/>
              <a:cxnLst/>
              <a:rect r="r" b="b" t="t" l="l"/>
              <a:pathLst>
                <a:path h="2366117" w="2366117">
                  <a:moveTo>
                    <a:pt x="0" y="0"/>
                  </a:moveTo>
                  <a:lnTo>
                    <a:pt x="2366117" y="0"/>
                  </a:lnTo>
                  <a:lnTo>
                    <a:pt x="2366117" y="2366117"/>
                  </a:lnTo>
                  <a:lnTo>
                    <a:pt x="0" y="236611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00800" y="3489981"/>
              <a:ext cx="2366117" cy="2366117"/>
            </a:xfrm>
            <a:custGeom>
              <a:avLst/>
              <a:gdLst/>
              <a:ahLst/>
              <a:cxnLst/>
              <a:rect r="r" b="b" t="t" l="l"/>
              <a:pathLst>
                <a:path h="2366117" w="2366117">
                  <a:moveTo>
                    <a:pt x="0" y="0"/>
                  </a:moveTo>
                  <a:lnTo>
                    <a:pt x="2366116" y="0"/>
                  </a:lnTo>
                  <a:lnTo>
                    <a:pt x="2366116" y="2366117"/>
                  </a:lnTo>
                  <a:lnTo>
                    <a:pt x="0" y="236611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100800" y="7119705"/>
              <a:ext cx="2366117" cy="2366117"/>
            </a:xfrm>
            <a:custGeom>
              <a:avLst/>
              <a:gdLst/>
              <a:ahLst/>
              <a:cxnLst/>
              <a:rect r="r" b="b" t="t" l="l"/>
              <a:pathLst>
                <a:path h="2366117" w="2366117">
                  <a:moveTo>
                    <a:pt x="0" y="0"/>
                  </a:moveTo>
                  <a:lnTo>
                    <a:pt x="2366116" y="0"/>
                  </a:lnTo>
                  <a:lnTo>
                    <a:pt x="2366116" y="2366117"/>
                  </a:lnTo>
                  <a:lnTo>
                    <a:pt x="0" y="236611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  <p:grpSp>
          <p:nvGrpSpPr>
            <p:cNvPr name="Group 6" id="6"/>
            <p:cNvGrpSpPr/>
            <p:nvPr/>
          </p:nvGrpSpPr>
          <p:grpSpPr>
            <a:xfrm rot="0">
              <a:off x="285874" y="285877"/>
              <a:ext cx="1794369" cy="1794362"/>
              <a:chOff x="0" y="0"/>
              <a:chExt cx="6350000" cy="6349975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6350000" cy="6349975"/>
              </a:xfrm>
              <a:custGeom>
                <a:avLst/>
                <a:gdLst/>
                <a:ahLst/>
                <a:cxnLst/>
                <a:rect r="r" b="b" t="t" l="l"/>
                <a:pathLst>
                  <a:path h="6349975" w="6350000">
                    <a:moveTo>
                      <a:pt x="6350000" y="3175025"/>
                    </a:moveTo>
                    <a:cubicBezTo>
                      <a:pt x="6350000" y="4928451"/>
                      <a:pt x="4928476" y="6349975"/>
                      <a:pt x="3175000" y="6349975"/>
                    </a:cubicBezTo>
                    <a:cubicBezTo>
                      <a:pt x="1421498" y="6349975"/>
                      <a:pt x="0" y="4928451"/>
                      <a:pt x="0" y="3175025"/>
                    </a:cubicBezTo>
                    <a:cubicBezTo>
                      <a:pt x="0" y="1421511"/>
                      <a:pt x="1421498" y="0"/>
                      <a:pt x="3175000" y="0"/>
                    </a:cubicBezTo>
                    <a:cubicBezTo>
                      <a:pt x="4928502" y="0"/>
                      <a:pt x="6350000" y="1421511"/>
                      <a:pt x="6350000" y="3175025"/>
                    </a:cubicBezTo>
                    <a:close/>
                  </a:path>
                </a:pathLst>
              </a:custGeom>
              <a:solidFill>
                <a:srgbClr val="62C3ED"/>
              </a:solidFill>
              <a:ln w="12700">
                <a:solidFill>
                  <a:srgbClr val="000000"/>
                </a:solidFill>
              </a:ln>
            </p:spPr>
          </p:sp>
        </p:grpSp>
        <p:grpSp>
          <p:nvGrpSpPr>
            <p:cNvPr name="Group 8" id="8"/>
            <p:cNvGrpSpPr/>
            <p:nvPr/>
          </p:nvGrpSpPr>
          <p:grpSpPr>
            <a:xfrm rot="0">
              <a:off x="386674" y="3775859"/>
              <a:ext cx="1794369" cy="1794362"/>
              <a:chOff x="0" y="0"/>
              <a:chExt cx="6350000" cy="6349975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6350000" cy="6349975"/>
              </a:xfrm>
              <a:custGeom>
                <a:avLst/>
                <a:gdLst/>
                <a:ahLst/>
                <a:cxnLst/>
                <a:rect r="r" b="b" t="t" l="l"/>
                <a:pathLst>
                  <a:path h="6349975" w="6350000">
                    <a:moveTo>
                      <a:pt x="6350000" y="3175025"/>
                    </a:moveTo>
                    <a:cubicBezTo>
                      <a:pt x="6350000" y="4928451"/>
                      <a:pt x="4928476" y="6349975"/>
                      <a:pt x="3175000" y="6349975"/>
                    </a:cubicBezTo>
                    <a:cubicBezTo>
                      <a:pt x="1421498" y="6349975"/>
                      <a:pt x="0" y="4928451"/>
                      <a:pt x="0" y="3175025"/>
                    </a:cubicBezTo>
                    <a:cubicBezTo>
                      <a:pt x="0" y="1421511"/>
                      <a:pt x="1421498" y="0"/>
                      <a:pt x="3175000" y="0"/>
                    </a:cubicBezTo>
                    <a:cubicBezTo>
                      <a:pt x="4928502" y="0"/>
                      <a:pt x="6350000" y="1421511"/>
                      <a:pt x="6350000" y="3175025"/>
                    </a:cubicBezTo>
                    <a:close/>
                  </a:path>
                </a:pathLst>
              </a:custGeom>
              <a:solidFill>
                <a:srgbClr val="62C3ED"/>
              </a:solidFill>
              <a:ln w="12700">
                <a:solidFill>
                  <a:srgbClr val="000000"/>
                </a:solidFill>
              </a:ln>
            </p:spPr>
          </p:sp>
        </p:grpSp>
        <p:sp>
          <p:nvSpPr>
            <p:cNvPr name="AutoShape 10" id="10"/>
            <p:cNvSpPr/>
            <p:nvPr/>
          </p:nvSpPr>
          <p:spPr>
            <a:xfrm rot="-5400000">
              <a:off x="-1949548" y="5037608"/>
              <a:ext cx="6466812" cy="0"/>
            </a:xfrm>
            <a:prstGeom prst="line">
              <a:avLst/>
            </a:prstGeom>
            <a:ln cap="flat" w="63500">
              <a:solidFill>
                <a:srgbClr val="62C3ED"/>
              </a:solidFill>
              <a:prstDash val="solid"/>
              <a:headEnd type="none" len="sm" w="sm"/>
              <a:tailEnd type="none" len="sm" w="sm"/>
            </a:ln>
          </p:spPr>
        </p:sp>
        <p:grpSp>
          <p:nvGrpSpPr>
            <p:cNvPr name="Group 11" id="11"/>
            <p:cNvGrpSpPr/>
            <p:nvPr/>
          </p:nvGrpSpPr>
          <p:grpSpPr>
            <a:xfrm rot="0">
              <a:off x="386674" y="7405583"/>
              <a:ext cx="1794369" cy="1794362"/>
              <a:chOff x="0" y="0"/>
              <a:chExt cx="6350000" cy="6349975"/>
            </a:xfrm>
          </p:grpSpPr>
          <p:sp>
            <p:nvSpPr>
              <p:cNvPr name="Freeform 12" id="12"/>
              <p:cNvSpPr/>
              <p:nvPr/>
            </p:nvSpPr>
            <p:spPr>
              <a:xfrm flipH="false" flipV="false" rot="0">
                <a:off x="0" y="0"/>
                <a:ext cx="6350000" cy="6349975"/>
              </a:xfrm>
              <a:custGeom>
                <a:avLst/>
                <a:gdLst/>
                <a:ahLst/>
                <a:cxnLst/>
                <a:rect r="r" b="b" t="t" l="l"/>
                <a:pathLst>
                  <a:path h="6349975" w="6350000">
                    <a:moveTo>
                      <a:pt x="6350000" y="3175025"/>
                    </a:moveTo>
                    <a:cubicBezTo>
                      <a:pt x="6350000" y="4928451"/>
                      <a:pt x="4928476" y="6349975"/>
                      <a:pt x="3175000" y="6349975"/>
                    </a:cubicBezTo>
                    <a:cubicBezTo>
                      <a:pt x="1421498" y="6349975"/>
                      <a:pt x="0" y="4928451"/>
                      <a:pt x="0" y="3175025"/>
                    </a:cubicBezTo>
                    <a:cubicBezTo>
                      <a:pt x="0" y="1421511"/>
                      <a:pt x="1421498" y="0"/>
                      <a:pt x="3175000" y="0"/>
                    </a:cubicBezTo>
                    <a:cubicBezTo>
                      <a:pt x="4928502" y="0"/>
                      <a:pt x="6350000" y="1421511"/>
                      <a:pt x="6350000" y="3175025"/>
                    </a:cubicBezTo>
                    <a:close/>
                  </a:path>
                </a:pathLst>
              </a:custGeom>
              <a:solidFill>
                <a:srgbClr val="62C3ED"/>
              </a:solidFill>
              <a:ln w="12700">
                <a:solidFill>
                  <a:srgbClr val="000000"/>
                </a:solidFill>
              </a:ln>
            </p:spPr>
          </p:sp>
        </p:grpSp>
        <p:sp>
          <p:nvSpPr>
            <p:cNvPr name="Freeform 13" id="13"/>
            <p:cNvSpPr/>
            <p:nvPr/>
          </p:nvSpPr>
          <p:spPr>
            <a:xfrm flipH="false" flipV="false" rot="0">
              <a:off x="658333" y="543150"/>
              <a:ext cx="1049450" cy="1279817"/>
            </a:xfrm>
            <a:custGeom>
              <a:avLst/>
              <a:gdLst/>
              <a:ahLst/>
              <a:cxnLst/>
              <a:rect r="r" b="b" t="t" l="l"/>
              <a:pathLst>
                <a:path h="1279817" w="1049450">
                  <a:moveTo>
                    <a:pt x="0" y="0"/>
                  </a:moveTo>
                  <a:lnTo>
                    <a:pt x="1049450" y="0"/>
                  </a:lnTo>
                  <a:lnTo>
                    <a:pt x="1049450" y="1279817"/>
                  </a:lnTo>
                  <a:lnTo>
                    <a:pt x="0" y="127981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14" id="14"/>
            <p:cNvSpPr txBox="true"/>
            <p:nvPr/>
          </p:nvSpPr>
          <p:spPr>
            <a:xfrm rot="0">
              <a:off x="3231114" y="945357"/>
              <a:ext cx="5675321" cy="49381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080"/>
                </a:lnSpc>
                <a:spcBef>
                  <a:spcPct val="0"/>
                </a:spcBef>
              </a:pPr>
              <a:r>
                <a:rPr lang="en-US" sz="220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DataBase Server</a:t>
              </a:r>
            </a:p>
          </p:txBody>
        </p:sp>
        <p:sp>
          <p:nvSpPr>
            <p:cNvPr name="TextBox 15" id="15"/>
            <p:cNvSpPr txBox="true"/>
            <p:nvPr/>
          </p:nvSpPr>
          <p:spPr>
            <a:xfrm rot="0">
              <a:off x="3231114" y="4308338"/>
              <a:ext cx="5675321" cy="49381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080"/>
                </a:lnSpc>
                <a:spcBef>
                  <a:spcPct val="0"/>
                </a:spcBef>
              </a:pPr>
              <a:r>
                <a:rPr lang="en-US" sz="220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Application Server</a:t>
              </a:r>
            </a:p>
          </p:txBody>
        </p:sp>
        <p:sp>
          <p:nvSpPr>
            <p:cNvPr name="TextBox 16" id="16"/>
            <p:cNvSpPr txBox="true"/>
            <p:nvPr/>
          </p:nvSpPr>
          <p:spPr>
            <a:xfrm rot="0">
              <a:off x="3231114" y="8032067"/>
              <a:ext cx="6021781" cy="49381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080"/>
                </a:lnSpc>
                <a:spcBef>
                  <a:spcPct val="0"/>
                </a:spcBef>
              </a:pPr>
              <a:r>
                <a:rPr lang="en-US" sz="220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Clients Server</a:t>
              </a:r>
            </a:p>
          </p:txBody>
        </p:sp>
        <p:sp>
          <p:nvSpPr>
            <p:cNvPr name="Freeform 17" id="17"/>
            <p:cNvSpPr/>
            <p:nvPr/>
          </p:nvSpPr>
          <p:spPr>
            <a:xfrm flipH="false" flipV="false" rot="0">
              <a:off x="593678" y="7846756"/>
              <a:ext cx="1373471" cy="970014"/>
            </a:xfrm>
            <a:custGeom>
              <a:avLst/>
              <a:gdLst/>
              <a:ahLst/>
              <a:cxnLst/>
              <a:rect r="r" b="b" t="t" l="l"/>
              <a:pathLst>
                <a:path h="970014" w="1373471">
                  <a:moveTo>
                    <a:pt x="0" y="0"/>
                  </a:moveTo>
                  <a:lnTo>
                    <a:pt x="1373471" y="0"/>
                  </a:lnTo>
                  <a:lnTo>
                    <a:pt x="1373471" y="970014"/>
                  </a:lnTo>
                  <a:lnTo>
                    <a:pt x="0" y="97001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8" id="18"/>
            <p:cNvSpPr/>
            <p:nvPr/>
          </p:nvSpPr>
          <p:spPr>
            <a:xfrm flipH="false" flipV="false" rot="0">
              <a:off x="600062" y="3985935"/>
              <a:ext cx="1379788" cy="1250432"/>
            </a:xfrm>
            <a:custGeom>
              <a:avLst/>
              <a:gdLst/>
              <a:ahLst/>
              <a:cxnLst/>
              <a:rect r="r" b="b" t="t" l="l"/>
              <a:pathLst>
                <a:path h="1250432" w="1379788">
                  <a:moveTo>
                    <a:pt x="0" y="0"/>
                  </a:moveTo>
                  <a:lnTo>
                    <a:pt x="1379787" y="0"/>
                  </a:lnTo>
                  <a:lnTo>
                    <a:pt x="1379787" y="1250432"/>
                  </a:lnTo>
                  <a:lnTo>
                    <a:pt x="0" y="125043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19" id="19"/>
          <p:cNvSpPr/>
          <p:nvPr/>
        </p:nvSpPr>
        <p:spPr>
          <a:xfrm flipH="false" flipV="false" rot="5400000">
            <a:off x="11507135" y="3546290"/>
            <a:ext cx="9815347" cy="3194420"/>
          </a:xfrm>
          <a:custGeom>
            <a:avLst/>
            <a:gdLst/>
            <a:ahLst/>
            <a:cxnLst/>
            <a:rect r="r" b="b" t="t" l="l"/>
            <a:pathLst>
              <a:path h="3194420" w="9815347">
                <a:moveTo>
                  <a:pt x="0" y="0"/>
                </a:moveTo>
                <a:lnTo>
                  <a:pt x="9815347" y="0"/>
                </a:lnTo>
                <a:lnTo>
                  <a:pt x="9815347" y="3194420"/>
                </a:lnTo>
                <a:lnTo>
                  <a:pt x="0" y="3194420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-26140"/>
            </a:stretch>
          </a:blipFill>
        </p:spPr>
      </p:sp>
      <p:sp>
        <p:nvSpPr>
          <p:cNvPr name="TextBox 20" id="20"/>
          <p:cNvSpPr txBox="true"/>
          <p:nvPr/>
        </p:nvSpPr>
        <p:spPr>
          <a:xfrm rot="0">
            <a:off x="1028700" y="3852858"/>
            <a:ext cx="8353241" cy="26289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358"/>
              </a:lnSpc>
            </a:pPr>
            <a:r>
              <a:rPr lang="en-US" sz="9007">
                <a:solidFill>
                  <a:srgbClr val="FFFFFF"/>
                </a:solidFill>
                <a:latin typeface="Chau Philomene"/>
                <a:ea typeface="Chau Philomene"/>
                <a:cs typeface="Chau Philomene"/>
                <a:sym typeface="Chau Philomene"/>
              </a:rPr>
              <a:t>BUILT </a:t>
            </a:r>
          </a:p>
          <a:p>
            <a:pPr algn="l" marL="0" indent="0" lvl="0">
              <a:lnSpc>
                <a:spcPts val="10358"/>
              </a:lnSpc>
              <a:spcBef>
                <a:spcPct val="0"/>
              </a:spcBef>
            </a:pPr>
            <a:r>
              <a:rPr lang="en-US" sz="9007">
                <a:solidFill>
                  <a:srgbClr val="62C3ED"/>
                </a:solidFill>
                <a:latin typeface="Chau Philomene"/>
                <a:ea typeface="Chau Philomene"/>
                <a:cs typeface="Chau Philomene"/>
                <a:sym typeface="Chau Philomene"/>
              </a:rPr>
              <a:t>INFRASTRUCTURE</a:t>
            </a:r>
          </a:p>
        </p:txBody>
      </p:sp>
      <p:sp>
        <p:nvSpPr>
          <p:cNvPr name="Freeform 21" id="21"/>
          <p:cNvSpPr/>
          <p:nvPr/>
        </p:nvSpPr>
        <p:spPr>
          <a:xfrm flipH="false" flipV="false" rot="0">
            <a:off x="427277" y="9148356"/>
            <a:ext cx="1998336" cy="810241"/>
          </a:xfrm>
          <a:custGeom>
            <a:avLst/>
            <a:gdLst/>
            <a:ahLst/>
            <a:cxnLst/>
            <a:rect r="r" b="b" t="t" l="l"/>
            <a:pathLst>
              <a:path h="810241" w="1998336">
                <a:moveTo>
                  <a:pt x="0" y="0"/>
                </a:moveTo>
                <a:lnTo>
                  <a:pt x="1998336" y="0"/>
                </a:lnTo>
                <a:lnTo>
                  <a:pt x="1998336" y="810241"/>
                </a:lnTo>
                <a:lnTo>
                  <a:pt x="0" y="810241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sp>
        <p:nvSpPr>
          <p:cNvPr name="TextBox 22" id="22"/>
          <p:cNvSpPr txBox="true"/>
          <p:nvPr/>
        </p:nvSpPr>
        <p:spPr>
          <a:xfrm rot="0">
            <a:off x="17410396" y="9378207"/>
            <a:ext cx="250478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4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62B3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101901"/>
            <a:ext cx="13556288" cy="22005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660"/>
              </a:lnSpc>
              <a:spcBef>
                <a:spcPct val="0"/>
              </a:spcBef>
            </a:pPr>
            <a:r>
              <a:rPr lang="en-US" sz="8400" strike="noStrike" u="none">
                <a:solidFill>
                  <a:srgbClr val="FFFFFF"/>
                </a:solidFill>
                <a:latin typeface="Chau Philomene"/>
                <a:ea typeface="Chau Philomene"/>
                <a:cs typeface="Chau Philomene"/>
                <a:sym typeface="Chau Philomene"/>
              </a:rPr>
              <a:t>SECURE DOCUMENT FORMAT</a:t>
            </a:r>
          </a:p>
          <a:p>
            <a:pPr algn="l" marL="0" indent="0" lvl="0">
              <a:lnSpc>
                <a:spcPts val="7705"/>
              </a:lnSpc>
              <a:spcBef>
                <a:spcPct val="0"/>
              </a:spcBef>
            </a:pPr>
            <a:r>
              <a:rPr lang="en-US" sz="6700" strike="noStrike" u="none">
                <a:solidFill>
                  <a:srgbClr val="62C3ED"/>
                </a:solidFill>
                <a:latin typeface="Chau Philomene"/>
                <a:ea typeface="Chau Philomene"/>
                <a:cs typeface="Chau Philomene"/>
                <a:sym typeface="Chau Philomene"/>
              </a:rPr>
              <a:t>OVERVIEW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0022198" y="3500493"/>
            <a:ext cx="7237102" cy="4692913"/>
            <a:chOff x="0" y="0"/>
            <a:chExt cx="9649470" cy="6257218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0" y="0"/>
              <a:ext cx="9646454" cy="1412695"/>
              <a:chOff x="0" y="0"/>
              <a:chExt cx="37775553" cy="5532120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37775555" cy="5532120"/>
              </a:xfrm>
              <a:custGeom>
                <a:avLst/>
                <a:gdLst/>
                <a:ahLst/>
                <a:cxnLst/>
                <a:rect r="r" b="b" t="t" l="l"/>
                <a:pathLst>
                  <a:path h="5532120" w="37775555">
                    <a:moveTo>
                      <a:pt x="36188055" y="0"/>
                    </a:moveTo>
                    <a:lnTo>
                      <a:pt x="1587500" y="0"/>
                    </a:lnTo>
                    <a:lnTo>
                      <a:pt x="0" y="2766060"/>
                    </a:lnTo>
                    <a:lnTo>
                      <a:pt x="1587500" y="5532120"/>
                    </a:lnTo>
                    <a:lnTo>
                      <a:pt x="36188055" y="5532120"/>
                    </a:lnTo>
                    <a:lnTo>
                      <a:pt x="37775555" y="2766060"/>
                    </a:lnTo>
                    <a:lnTo>
                      <a:pt x="36188055" y="0"/>
                    </a:lnTo>
                    <a:close/>
                    <a:moveTo>
                      <a:pt x="36101694" y="5382260"/>
                    </a:moveTo>
                    <a:lnTo>
                      <a:pt x="1673860" y="5382260"/>
                    </a:lnTo>
                    <a:lnTo>
                      <a:pt x="172720" y="2766060"/>
                    </a:lnTo>
                    <a:lnTo>
                      <a:pt x="1673860" y="149860"/>
                    </a:lnTo>
                    <a:lnTo>
                      <a:pt x="36101694" y="149860"/>
                    </a:lnTo>
                    <a:lnTo>
                      <a:pt x="37602833" y="2766060"/>
                    </a:lnTo>
                    <a:lnTo>
                      <a:pt x="36101694" y="5382260"/>
                    </a:lnTo>
                    <a:close/>
                  </a:path>
                </a:pathLst>
              </a:custGeom>
              <a:solidFill>
                <a:srgbClr val="019FE3"/>
              </a:solidFill>
            </p:spPr>
          </p:sp>
        </p:grpSp>
        <p:grpSp>
          <p:nvGrpSpPr>
            <p:cNvPr name="Group 6" id="6"/>
            <p:cNvGrpSpPr/>
            <p:nvPr/>
          </p:nvGrpSpPr>
          <p:grpSpPr>
            <a:xfrm rot="0">
              <a:off x="0" y="4844523"/>
              <a:ext cx="9649470" cy="1412695"/>
              <a:chOff x="0" y="0"/>
              <a:chExt cx="37787363" cy="5532120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37787362" cy="5532120"/>
              </a:xfrm>
              <a:custGeom>
                <a:avLst/>
                <a:gdLst/>
                <a:ahLst/>
                <a:cxnLst/>
                <a:rect r="r" b="b" t="t" l="l"/>
                <a:pathLst>
                  <a:path h="5532120" w="37787362">
                    <a:moveTo>
                      <a:pt x="36199862" y="0"/>
                    </a:moveTo>
                    <a:lnTo>
                      <a:pt x="1587500" y="0"/>
                    </a:lnTo>
                    <a:lnTo>
                      <a:pt x="0" y="2766060"/>
                    </a:lnTo>
                    <a:lnTo>
                      <a:pt x="1587500" y="5532120"/>
                    </a:lnTo>
                    <a:lnTo>
                      <a:pt x="36199862" y="5532120"/>
                    </a:lnTo>
                    <a:lnTo>
                      <a:pt x="37787362" y="2766060"/>
                    </a:lnTo>
                    <a:lnTo>
                      <a:pt x="36199862" y="0"/>
                    </a:lnTo>
                    <a:close/>
                    <a:moveTo>
                      <a:pt x="36113504" y="5382260"/>
                    </a:moveTo>
                    <a:lnTo>
                      <a:pt x="1673860" y="5382260"/>
                    </a:lnTo>
                    <a:lnTo>
                      <a:pt x="172720" y="2766060"/>
                    </a:lnTo>
                    <a:lnTo>
                      <a:pt x="1673860" y="149860"/>
                    </a:lnTo>
                    <a:lnTo>
                      <a:pt x="36113504" y="149860"/>
                    </a:lnTo>
                    <a:lnTo>
                      <a:pt x="37614644" y="2766060"/>
                    </a:lnTo>
                    <a:lnTo>
                      <a:pt x="36113504" y="5382260"/>
                    </a:lnTo>
                    <a:close/>
                  </a:path>
                </a:pathLst>
              </a:custGeom>
              <a:solidFill>
                <a:srgbClr val="019FE3"/>
              </a:solidFill>
            </p:spPr>
          </p:sp>
        </p:grpSp>
        <p:grpSp>
          <p:nvGrpSpPr>
            <p:cNvPr name="Group 8" id="8"/>
            <p:cNvGrpSpPr/>
            <p:nvPr/>
          </p:nvGrpSpPr>
          <p:grpSpPr>
            <a:xfrm rot="0">
              <a:off x="0" y="1617034"/>
              <a:ext cx="9643438" cy="1412695"/>
              <a:chOff x="0" y="0"/>
              <a:chExt cx="37763743" cy="5532120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37763745" cy="5532120"/>
              </a:xfrm>
              <a:custGeom>
                <a:avLst/>
                <a:gdLst/>
                <a:ahLst/>
                <a:cxnLst/>
                <a:rect r="r" b="b" t="t" l="l"/>
                <a:pathLst>
                  <a:path h="5532120" w="37763745">
                    <a:moveTo>
                      <a:pt x="36176245" y="0"/>
                    </a:moveTo>
                    <a:lnTo>
                      <a:pt x="1587500" y="0"/>
                    </a:lnTo>
                    <a:lnTo>
                      <a:pt x="0" y="2766060"/>
                    </a:lnTo>
                    <a:lnTo>
                      <a:pt x="1587500" y="5532120"/>
                    </a:lnTo>
                    <a:lnTo>
                      <a:pt x="36176245" y="5532120"/>
                    </a:lnTo>
                    <a:lnTo>
                      <a:pt x="37763745" y="2766060"/>
                    </a:lnTo>
                    <a:lnTo>
                      <a:pt x="36176245" y="0"/>
                    </a:lnTo>
                    <a:close/>
                    <a:moveTo>
                      <a:pt x="36089884" y="5382260"/>
                    </a:moveTo>
                    <a:lnTo>
                      <a:pt x="1673860" y="5382260"/>
                    </a:lnTo>
                    <a:lnTo>
                      <a:pt x="172720" y="2766060"/>
                    </a:lnTo>
                    <a:lnTo>
                      <a:pt x="1673860" y="149860"/>
                    </a:lnTo>
                    <a:lnTo>
                      <a:pt x="36089884" y="149860"/>
                    </a:lnTo>
                    <a:lnTo>
                      <a:pt x="37591023" y="2766060"/>
                    </a:lnTo>
                    <a:lnTo>
                      <a:pt x="36089884" y="5382260"/>
                    </a:lnTo>
                    <a:close/>
                  </a:path>
                </a:pathLst>
              </a:custGeom>
              <a:solidFill>
                <a:srgbClr val="019FE3"/>
              </a:solidFill>
            </p:spPr>
          </p:sp>
        </p:grpSp>
        <p:grpSp>
          <p:nvGrpSpPr>
            <p:cNvPr name="Group 10" id="10"/>
            <p:cNvGrpSpPr/>
            <p:nvPr/>
          </p:nvGrpSpPr>
          <p:grpSpPr>
            <a:xfrm rot="0">
              <a:off x="0" y="3228628"/>
              <a:ext cx="9643438" cy="1412695"/>
              <a:chOff x="0" y="0"/>
              <a:chExt cx="37763743" cy="5532120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37763745" cy="5532120"/>
              </a:xfrm>
              <a:custGeom>
                <a:avLst/>
                <a:gdLst/>
                <a:ahLst/>
                <a:cxnLst/>
                <a:rect r="r" b="b" t="t" l="l"/>
                <a:pathLst>
                  <a:path h="5532120" w="37763745">
                    <a:moveTo>
                      <a:pt x="36176245" y="0"/>
                    </a:moveTo>
                    <a:lnTo>
                      <a:pt x="1587500" y="0"/>
                    </a:lnTo>
                    <a:lnTo>
                      <a:pt x="0" y="2766060"/>
                    </a:lnTo>
                    <a:lnTo>
                      <a:pt x="1587500" y="5532120"/>
                    </a:lnTo>
                    <a:lnTo>
                      <a:pt x="36176245" y="5532120"/>
                    </a:lnTo>
                    <a:lnTo>
                      <a:pt x="37763745" y="2766060"/>
                    </a:lnTo>
                    <a:lnTo>
                      <a:pt x="36176245" y="0"/>
                    </a:lnTo>
                    <a:close/>
                    <a:moveTo>
                      <a:pt x="36089884" y="5382260"/>
                    </a:moveTo>
                    <a:lnTo>
                      <a:pt x="1673860" y="5382260"/>
                    </a:lnTo>
                    <a:lnTo>
                      <a:pt x="172720" y="2766060"/>
                    </a:lnTo>
                    <a:lnTo>
                      <a:pt x="1673860" y="149860"/>
                    </a:lnTo>
                    <a:lnTo>
                      <a:pt x="36089884" y="149860"/>
                    </a:lnTo>
                    <a:lnTo>
                      <a:pt x="37591023" y="2766060"/>
                    </a:lnTo>
                    <a:lnTo>
                      <a:pt x="36089884" y="5382260"/>
                    </a:lnTo>
                    <a:close/>
                  </a:path>
                </a:pathLst>
              </a:custGeom>
              <a:solidFill>
                <a:srgbClr val="019FE3"/>
              </a:solidFill>
            </p:spPr>
          </p:sp>
        </p:grpSp>
        <p:sp>
          <p:nvSpPr>
            <p:cNvPr name="Freeform 12" id="12"/>
            <p:cNvSpPr/>
            <p:nvPr/>
          </p:nvSpPr>
          <p:spPr>
            <a:xfrm flipH="false" flipV="false" rot="0">
              <a:off x="1350201" y="124543"/>
              <a:ext cx="853798" cy="1163609"/>
            </a:xfrm>
            <a:custGeom>
              <a:avLst/>
              <a:gdLst/>
              <a:ahLst/>
              <a:cxnLst/>
              <a:rect r="r" b="b" t="t" l="l"/>
              <a:pathLst>
                <a:path h="1163609" w="853798">
                  <a:moveTo>
                    <a:pt x="0" y="0"/>
                  </a:moveTo>
                  <a:lnTo>
                    <a:pt x="853798" y="0"/>
                  </a:lnTo>
                  <a:lnTo>
                    <a:pt x="853798" y="1163609"/>
                  </a:lnTo>
                  <a:lnTo>
                    <a:pt x="0" y="116360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1448785" y="1770443"/>
              <a:ext cx="755214" cy="1075037"/>
            </a:xfrm>
            <a:custGeom>
              <a:avLst/>
              <a:gdLst/>
              <a:ahLst/>
              <a:cxnLst/>
              <a:rect r="r" b="b" t="t" l="l"/>
              <a:pathLst>
                <a:path h="1075037" w="755214">
                  <a:moveTo>
                    <a:pt x="0" y="0"/>
                  </a:moveTo>
                  <a:lnTo>
                    <a:pt x="755214" y="0"/>
                  </a:lnTo>
                  <a:lnTo>
                    <a:pt x="755214" y="1075037"/>
                  </a:lnTo>
                  <a:lnTo>
                    <a:pt x="0" y="107503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4" id="14"/>
            <p:cNvSpPr/>
            <p:nvPr/>
          </p:nvSpPr>
          <p:spPr>
            <a:xfrm flipH="false" flipV="false" rot="0">
              <a:off x="1448785" y="3416427"/>
              <a:ext cx="950842" cy="1000886"/>
            </a:xfrm>
            <a:custGeom>
              <a:avLst/>
              <a:gdLst/>
              <a:ahLst/>
              <a:cxnLst/>
              <a:rect r="r" b="b" t="t" l="l"/>
              <a:pathLst>
                <a:path h="1000886" w="950842">
                  <a:moveTo>
                    <a:pt x="0" y="0"/>
                  </a:moveTo>
                  <a:lnTo>
                    <a:pt x="950842" y="0"/>
                  </a:lnTo>
                  <a:lnTo>
                    <a:pt x="950842" y="1000886"/>
                  </a:lnTo>
                  <a:lnTo>
                    <a:pt x="0" y="100088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5" id="15"/>
            <p:cNvSpPr/>
            <p:nvPr/>
          </p:nvSpPr>
          <p:spPr>
            <a:xfrm flipH="false" flipV="false" rot="0">
              <a:off x="1306880" y="5047586"/>
              <a:ext cx="1039024" cy="1033107"/>
            </a:xfrm>
            <a:custGeom>
              <a:avLst/>
              <a:gdLst/>
              <a:ahLst/>
              <a:cxnLst/>
              <a:rect r="r" b="b" t="t" l="l"/>
              <a:pathLst>
                <a:path h="1033107" w="1039024">
                  <a:moveTo>
                    <a:pt x="0" y="0"/>
                  </a:moveTo>
                  <a:lnTo>
                    <a:pt x="1039024" y="0"/>
                  </a:lnTo>
                  <a:lnTo>
                    <a:pt x="1039024" y="1033107"/>
                  </a:lnTo>
                  <a:lnTo>
                    <a:pt x="0" y="103310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16" id="16"/>
            <p:cNvSpPr txBox="true"/>
            <p:nvPr/>
          </p:nvSpPr>
          <p:spPr>
            <a:xfrm rot="0">
              <a:off x="3506010" y="356886"/>
              <a:ext cx="4144814" cy="63224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920"/>
                </a:lnSpc>
                <a:spcBef>
                  <a:spcPct val="0"/>
                </a:spcBef>
              </a:pPr>
              <a:r>
                <a:rPr lang="en-US" sz="2800" strike="noStrike" u="non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Protect Command</a:t>
              </a:r>
            </a:p>
          </p:txBody>
        </p:sp>
        <p:sp>
          <p:nvSpPr>
            <p:cNvPr name="TextBox 17" id="17"/>
            <p:cNvSpPr txBox="true"/>
            <p:nvPr/>
          </p:nvSpPr>
          <p:spPr>
            <a:xfrm rot="0">
              <a:off x="3506010" y="1973920"/>
              <a:ext cx="4882474" cy="63224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920"/>
                </a:lnSpc>
                <a:spcBef>
                  <a:spcPct val="0"/>
                </a:spcBef>
              </a:pPr>
              <a:r>
                <a:rPr lang="en-US" sz="280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Unp</a:t>
              </a:r>
              <a:r>
                <a:rPr lang="en-US" sz="2800" strike="noStrike" u="non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rotect Command</a:t>
              </a:r>
            </a:p>
          </p:txBody>
        </p:sp>
        <p:sp>
          <p:nvSpPr>
            <p:cNvPr name="TextBox 18" id="18"/>
            <p:cNvSpPr txBox="true"/>
            <p:nvPr/>
          </p:nvSpPr>
          <p:spPr>
            <a:xfrm rot="0">
              <a:off x="3506010" y="3567408"/>
              <a:ext cx="4882474" cy="63224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920"/>
                </a:lnSpc>
                <a:spcBef>
                  <a:spcPct val="0"/>
                </a:spcBef>
              </a:pPr>
              <a:r>
                <a:rPr lang="en-US" sz="280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Sign </a:t>
              </a:r>
              <a:r>
                <a:rPr lang="en-US" sz="2800" strike="noStrike" u="non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Command</a:t>
              </a:r>
            </a:p>
          </p:txBody>
        </p:sp>
        <p:sp>
          <p:nvSpPr>
            <p:cNvPr name="TextBox 19" id="19"/>
            <p:cNvSpPr txBox="true"/>
            <p:nvPr/>
          </p:nvSpPr>
          <p:spPr>
            <a:xfrm rot="0">
              <a:off x="3506010" y="5201409"/>
              <a:ext cx="4882474" cy="63224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920"/>
                </a:lnSpc>
                <a:spcBef>
                  <a:spcPct val="0"/>
                </a:spcBef>
              </a:pPr>
              <a:r>
                <a:rPr lang="en-US" sz="280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Check </a:t>
              </a:r>
              <a:r>
                <a:rPr lang="en-US" sz="2800" strike="noStrike" u="non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Command</a:t>
              </a:r>
            </a:p>
          </p:txBody>
        </p:sp>
      </p:grpSp>
      <p:sp>
        <p:nvSpPr>
          <p:cNvPr name="Freeform 20" id="20"/>
          <p:cNvSpPr/>
          <p:nvPr/>
        </p:nvSpPr>
        <p:spPr>
          <a:xfrm flipH="false" flipV="false" rot="0">
            <a:off x="427277" y="9148356"/>
            <a:ext cx="1998336" cy="810241"/>
          </a:xfrm>
          <a:custGeom>
            <a:avLst/>
            <a:gdLst/>
            <a:ahLst/>
            <a:cxnLst/>
            <a:rect r="r" b="b" t="t" l="l"/>
            <a:pathLst>
              <a:path h="810241" w="1998336">
                <a:moveTo>
                  <a:pt x="0" y="0"/>
                </a:moveTo>
                <a:lnTo>
                  <a:pt x="1998336" y="0"/>
                </a:lnTo>
                <a:lnTo>
                  <a:pt x="1998336" y="810241"/>
                </a:lnTo>
                <a:lnTo>
                  <a:pt x="0" y="810241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TextBox 21" id="21"/>
          <p:cNvSpPr txBox="true"/>
          <p:nvPr/>
        </p:nvSpPr>
        <p:spPr>
          <a:xfrm rot="0">
            <a:off x="1028700" y="4232229"/>
            <a:ext cx="8297182" cy="33223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82932" indent="-291466" lvl="1">
              <a:lnSpc>
                <a:spcPts val="3780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700" strike="noStrike" u="none">
                <a:solidFill>
                  <a:srgbClr val="FFFFFF"/>
                </a:solidFill>
                <a:latin typeface="Lato Bold"/>
                <a:ea typeface="Lato Bold"/>
                <a:cs typeface="Lato Bold"/>
                <a:sym typeface="Lato Bold"/>
              </a:rPr>
              <a:t>Objective:</a:t>
            </a:r>
            <a:r>
              <a:rPr lang="en-US" sz="2700" strike="noStrike" u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Ensure data confidentiality, integrity, and authenticity;</a:t>
            </a:r>
          </a:p>
          <a:p>
            <a:pPr algn="l" marL="582932" indent="-291466" lvl="1">
              <a:lnSpc>
                <a:spcPts val="3780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700" strike="noStrike" u="none">
                <a:solidFill>
                  <a:srgbClr val="FFFFFF"/>
                </a:solidFill>
                <a:latin typeface="Lato Bold"/>
                <a:ea typeface="Lato Bold"/>
                <a:cs typeface="Lato Bold"/>
                <a:sym typeface="Lato Bold"/>
              </a:rPr>
              <a:t>Development:</a:t>
            </a:r>
            <a:r>
              <a:rPr lang="en-US" sz="2700" strike="noStrike" u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Built in Java using Java Crypto;</a:t>
            </a:r>
          </a:p>
          <a:p>
            <a:pPr algn="l" marL="582932" indent="-291466" lvl="1">
              <a:lnSpc>
                <a:spcPts val="3780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700" strike="noStrike" u="none">
                <a:solidFill>
                  <a:srgbClr val="FFFFFF"/>
                </a:solidFill>
                <a:latin typeface="Lato Bold"/>
                <a:ea typeface="Lato Bold"/>
                <a:cs typeface="Lato Bold"/>
                <a:sym typeface="Lato Bold"/>
              </a:rPr>
              <a:t>Main Use:</a:t>
            </a:r>
            <a:r>
              <a:rPr lang="en-US" sz="2700" strike="noStrike" u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Encryption of car configurations during communications;</a:t>
            </a:r>
          </a:p>
          <a:p>
            <a:pPr algn="l" marL="582932" indent="-291466" lvl="1">
              <a:lnSpc>
                <a:spcPts val="3780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700" strike="noStrike" u="none">
                <a:solidFill>
                  <a:srgbClr val="FFFFFF"/>
                </a:solidFill>
                <a:latin typeface="Lato Bold"/>
                <a:ea typeface="Lato Bold"/>
                <a:cs typeface="Lato Bold"/>
                <a:sym typeface="Lato Bold"/>
              </a:rPr>
              <a:t>Features: </a:t>
            </a:r>
            <a:r>
              <a:rPr lang="en-US" sz="2700" strike="noStrike" u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CLI support and JSON Object manipulation;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7410396" y="9378207"/>
            <a:ext cx="250478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5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62B3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022198" y="3500493"/>
            <a:ext cx="7237102" cy="4692913"/>
            <a:chOff x="0" y="0"/>
            <a:chExt cx="9649470" cy="6257218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9646454" cy="1412695"/>
              <a:chOff x="0" y="0"/>
              <a:chExt cx="37775553" cy="5532120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37775555" cy="5532120"/>
              </a:xfrm>
              <a:custGeom>
                <a:avLst/>
                <a:gdLst/>
                <a:ahLst/>
                <a:cxnLst/>
                <a:rect r="r" b="b" t="t" l="l"/>
                <a:pathLst>
                  <a:path h="5532120" w="37775555">
                    <a:moveTo>
                      <a:pt x="36188055" y="0"/>
                    </a:moveTo>
                    <a:lnTo>
                      <a:pt x="1587500" y="0"/>
                    </a:lnTo>
                    <a:lnTo>
                      <a:pt x="0" y="2766060"/>
                    </a:lnTo>
                    <a:lnTo>
                      <a:pt x="1587500" y="5532120"/>
                    </a:lnTo>
                    <a:lnTo>
                      <a:pt x="36188055" y="5532120"/>
                    </a:lnTo>
                    <a:lnTo>
                      <a:pt x="37775555" y="2766060"/>
                    </a:lnTo>
                    <a:lnTo>
                      <a:pt x="36188055" y="0"/>
                    </a:lnTo>
                    <a:close/>
                    <a:moveTo>
                      <a:pt x="36101694" y="5382260"/>
                    </a:moveTo>
                    <a:lnTo>
                      <a:pt x="1673860" y="5382260"/>
                    </a:lnTo>
                    <a:lnTo>
                      <a:pt x="172720" y="2766060"/>
                    </a:lnTo>
                    <a:lnTo>
                      <a:pt x="1673860" y="149860"/>
                    </a:lnTo>
                    <a:lnTo>
                      <a:pt x="36101694" y="149860"/>
                    </a:lnTo>
                    <a:lnTo>
                      <a:pt x="37602833" y="2766060"/>
                    </a:lnTo>
                    <a:lnTo>
                      <a:pt x="36101694" y="5382260"/>
                    </a:lnTo>
                    <a:close/>
                  </a:path>
                </a:pathLst>
              </a:custGeom>
              <a:solidFill>
                <a:srgbClr val="019FE3"/>
              </a:solidFill>
            </p:spPr>
          </p:sp>
        </p:grpSp>
        <p:grpSp>
          <p:nvGrpSpPr>
            <p:cNvPr name="Group 5" id="5"/>
            <p:cNvGrpSpPr/>
            <p:nvPr/>
          </p:nvGrpSpPr>
          <p:grpSpPr>
            <a:xfrm rot="0">
              <a:off x="0" y="4844523"/>
              <a:ext cx="9649470" cy="1412695"/>
              <a:chOff x="0" y="0"/>
              <a:chExt cx="37787363" cy="5532120"/>
            </a:xfrm>
          </p:grpSpPr>
          <p:sp>
            <p:nvSpPr>
              <p:cNvPr name="Freeform 6" id="6"/>
              <p:cNvSpPr/>
              <p:nvPr/>
            </p:nvSpPr>
            <p:spPr>
              <a:xfrm flipH="false" flipV="false" rot="0">
                <a:off x="0" y="0"/>
                <a:ext cx="37787362" cy="5532120"/>
              </a:xfrm>
              <a:custGeom>
                <a:avLst/>
                <a:gdLst/>
                <a:ahLst/>
                <a:cxnLst/>
                <a:rect r="r" b="b" t="t" l="l"/>
                <a:pathLst>
                  <a:path h="5532120" w="37787362">
                    <a:moveTo>
                      <a:pt x="36199862" y="0"/>
                    </a:moveTo>
                    <a:lnTo>
                      <a:pt x="1587500" y="0"/>
                    </a:lnTo>
                    <a:lnTo>
                      <a:pt x="0" y="2766060"/>
                    </a:lnTo>
                    <a:lnTo>
                      <a:pt x="1587500" y="5532120"/>
                    </a:lnTo>
                    <a:lnTo>
                      <a:pt x="36199862" y="5532120"/>
                    </a:lnTo>
                    <a:lnTo>
                      <a:pt x="37787362" y="2766060"/>
                    </a:lnTo>
                    <a:lnTo>
                      <a:pt x="36199862" y="0"/>
                    </a:lnTo>
                    <a:close/>
                    <a:moveTo>
                      <a:pt x="36113504" y="5382260"/>
                    </a:moveTo>
                    <a:lnTo>
                      <a:pt x="1673860" y="5382260"/>
                    </a:lnTo>
                    <a:lnTo>
                      <a:pt x="172720" y="2766060"/>
                    </a:lnTo>
                    <a:lnTo>
                      <a:pt x="1673860" y="149860"/>
                    </a:lnTo>
                    <a:lnTo>
                      <a:pt x="36113504" y="149860"/>
                    </a:lnTo>
                    <a:lnTo>
                      <a:pt x="37614644" y="2766060"/>
                    </a:lnTo>
                    <a:lnTo>
                      <a:pt x="36113504" y="5382260"/>
                    </a:lnTo>
                    <a:close/>
                  </a:path>
                </a:pathLst>
              </a:custGeom>
              <a:solidFill>
                <a:srgbClr val="019FE3"/>
              </a:solidFill>
            </p:spPr>
          </p:sp>
        </p:grpSp>
        <p:grpSp>
          <p:nvGrpSpPr>
            <p:cNvPr name="Group 7" id="7"/>
            <p:cNvGrpSpPr/>
            <p:nvPr/>
          </p:nvGrpSpPr>
          <p:grpSpPr>
            <a:xfrm rot="0">
              <a:off x="0" y="1617034"/>
              <a:ext cx="9643438" cy="1412695"/>
              <a:chOff x="0" y="0"/>
              <a:chExt cx="37763743" cy="5532120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37763745" cy="5532120"/>
              </a:xfrm>
              <a:custGeom>
                <a:avLst/>
                <a:gdLst/>
                <a:ahLst/>
                <a:cxnLst/>
                <a:rect r="r" b="b" t="t" l="l"/>
                <a:pathLst>
                  <a:path h="5532120" w="37763745">
                    <a:moveTo>
                      <a:pt x="36176245" y="0"/>
                    </a:moveTo>
                    <a:lnTo>
                      <a:pt x="1587500" y="0"/>
                    </a:lnTo>
                    <a:lnTo>
                      <a:pt x="0" y="2766060"/>
                    </a:lnTo>
                    <a:lnTo>
                      <a:pt x="1587500" y="5532120"/>
                    </a:lnTo>
                    <a:lnTo>
                      <a:pt x="36176245" y="5532120"/>
                    </a:lnTo>
                    <a:lnTo>
                      <a:pt x="37763745" y="2766060"/>
                    </a:lnTo>
                    <a:lnTo>
                      <a:pt x="36176245" y="0"/>
                    </a:lnTo>
                    <a:close/>
                    <a:moveTo>
                      <a:pt x="36089884" y="5382260"/>
                    </a:moveTo>
                    <a:lnTo>
                      <a:pt x="1673860" y="5382260"/>
                    </a:lnTo>
                    <a:lnTo>
                      <a:pt x="172720" y="2766060"/>
                    </a:lnTo>
                    <a:lnTo>
                      <a:pt x="1673860" y="149860"/>
                    </a:lnTo>
                    <a:lnTo>
                      <a:pt x="36089884" y="149860"/>
                    </a:lnTo>
                    <a:lnTo>
                      <a:pt x="37591023" y="2766060"/>
                    </a:lnTo>
                    <a:lnTo>
                      <a:pt x="36089884" y="5382260"/>
                    </a:lnTo>
                    <a:close/>
                  </a:path>
                </a:pathLst>
              </a:custGeom>
              <a:solidFill>
                <a:srgbClr val="019FE3"/>
              </a:solidFill>
            </p:spPr>
          </p:sp>
        </p:grpSp>
        <p:grpSp>
          <p:nvGrpSpPr>
            <p:cNvPr name="Group 9" id="9"/>
            <p:cNvGrpSpPr/>
            <p:nvPr/>
          </p:nvGrpSpPr>
          <p:grpSpPr>
            <a:xfrm rot="0">
              <a:off x="0" y="3228628"/>
              <a:ext cx="9643438" cy="1412695"/>
              <a:chOff x="0" y="0"/>
              <a:chExt cx="37763743" cy="5532120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37763745" cy="5532120"/>
              </a:xfrm>
              <a:custGeom>
                <a:avLst/>
                <a:gdLst/>
                <a:ahLst/>
                <a:cxnLst/>
                <a:rect r="r" b="b" t="t" l="l"/>
                <a:pathLst>
                  <a:path h="5532120" w="37763745">
                    <a:moveTo>
                      <a:pt x="36176245" y="0"/>
                    </a:moveTo>
                    <a:lnTo>
                      <a:pt x="1587500" y="0"/>
                    </a:lnTo>
                    <a:lnTo>
                      <a:pt x="0" y="2766060"/>
                    </a:lnTo>
                    <a:lnTo>
                      <a:pt x="1587500" y="5532120"/>
                    </a:lnTo>
                    <a:lnTo>
                      <a:pt x="36176245" y="5532120"/>
                    </a:lnTo>
                    <a:lnTo>
                      <a:pt x="37763745" y="2766060"/>
                    </a:lnTo>
                    <a:lnTo>
                      <a:pt x="36176245" y="0"/>
                    </a:lnTo>
                    <a:close/>
                    <a:moveTo>
                      <a:pt x="36089884" y="5382260"/>
                    </a:moveTo>
                    <a:lnTo>
                      <a:pt x="1673860" y="5382260"/>
                    </a:lnTo>
                    <a:lnTo>
                      <a:pt x="172720" y="2766060"/>
                    </a:lnTo>
                    <a:lnTo>
                      <a:pt x="1673860" y="149860"/>
                    </a:lnTo>
                    <a:lnTo>
                      <a:pt x="36089884" y="149860"/>
                    </a:lnTo>
                    <a:lnTo>
                      <a:pt x="37591023" y="2766060"/>
                    </a:lnTo>
                    <a:lnTo>
                      <a:pt x="36089884" y="5382260"/>
                    </a:lnTo>
                    <a:close/>
                  </a:path>
                </a:pathLst>
              </a:custGeom>
              <a:solidFill>
                <a:srgbClr val="019FE3"/>
              </a:solidFill>
            </p:spPr>
          </p:sp>
        </p:grpSp>
        <p:sp>
          <p:nvSpPr>
            <p:cNvPr name="Freeform 11" id="11"/>
            <p:cNvSpPr/>
            <p:nvPr/>
          </p:nvSpPr>
          <p:spPr>
            <a:xfrm flipH="false" flipV="false" rot="0">
              <a:off x="1350201" y="124543"/>
              <a:ext cx="853798" cy="1163609"/>
            </a:xfrm>
            <a:custGeom>
              <a:avLst/>
              <a:gdLst/>
              <a:ahLst/>
              <a:cxnLst/>
              <a:rect r="r" b="b" t="t" l="l"/>
              <a:pathLst>
                <a:path h="1163609" w="853798">
                  <a:moveTo>
                    <a:pt x="0" y="0"/>
                  </a:moveTo>
                  <a:lnTo>
                    <a:pt x="853798" y="0"/>
                  </a:lnTo>
                  <a:lnTo>
                    <a:pt x="853798" y="1163609"/>
                  </a:lnTo>
                  <a:lnTo>
                    <a:pt x="0" y="116360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1448785" y="1770443"/>
              <a:ext cx="755214" cy="1075037"/>
            </a:xfrm>
            <a:custGeom>
              <a:avLst/>
              <a:gdLst/>
              <a:ahLst/>
              <a:cxnLst/>
              <a:rect r="r" b="b" t="t" l="l"/>
              <a:pathLst>
                <a:path h="1075037" w="755214">
                  <a:moveTo>
                    <a:pt x="0" y="0"/>
                  </a:moveTo>
                  <a:lnTo>
                    <a:pt x="755214" y="0"/>
                  </a:lnTo>
                  <a:lnTo>
                    <a:pt x="755214" y="1075037"/>
                  </a:lnTo>
                  <a:lnTo>
                    <a:pt x="0" y="107503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1448785" y="3416427"/>
              <a:ext cx="950842" cy="1000886"/>
            </a:xfrm>
            <a:custGeom>
              <a:avLst/>
              <a:gdLst/>
              <a:ahLst/>
              <a:cxnLst/>
              <a:rect r="r" b="b" t="t" l="l"/>
              <a:pathLst>
                <a:path h="1000886" w="950842">
                  <a:moveTo>
                    <a:pt x="0" y="0"/>
                  </a:moveTo>
                  <a:lnTo>
                    <a:pt x="950842" y="0"/>
                  </a:lnTo>
                  <a:lnTo>
                    <a:pt x="950842" y="1000886"/>
                  </a:lnTo>
                  <a:lnTo>
                    <a:pt x="0" y="100088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4" id="14"/>
            <p:cNvSpPr/>
            <p:nvPr/>
          </p:nvSpPr>
          <p:spPr>
            <a:xfrm flipH="false" flipV="false" rot="0">
              <a:off x="1306880" y="5047586"/>
              <a:ext cx="1039024" cy="1033107"/>
            </a:xfrm>
            <a:custGeom>
              <a:avLst/>
              <a:gdLst/>
              <a:ahLst/>
              <a:cxnLst/>
              <a:rect r="r" b="b" t="t" l="l"/>
              <a:pathLst>
                <a:path h="1033107" w="1039024">
                  <a:moveTo>
                    <a:pt x="0" y="0"/>
                  </a:moveTo>
                  <a:lnTo>
                    <a:pt x="1039024" y="0"/>
                  </a:lnTo>
                  <a:lnTo>
                    <a:pt x="1039024" y="1033107"/>
                  </a:lnTo>
                  <a:lnTo>
                    <a:pt x="0" y="103310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15" id="15"/>
            <p:cNvSpPr txBox="true"/>
            <p:nvPr/>
          </p:nvSpPr>
          <p:spPr>
            <a:xfrm rot="0">
              <a:off x="3506010" y="356886"/>
              <a:ext cx="4144814" cy="63224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920"/>
                </a:lnSpc>
                <a:spcBef>
                  <a:spcPct val="0"/>
                </a:spcBef>
              </a:pPr>
              <a:r>
                <a:rPr lang="en-US" sz="2800" strike="noStrike" u="non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Protect Command</a:t>
              </a:r>
            </a:p>
          </p:txBody>
        </p:sp>
        <p:sp>
          <p:nvSpPr>
            <p:cNvPr name="TextBox 16" id="16"/>
            <p:cNvSpPr txBox="true"/>
            <p:nvPr/>
          </p:nvSpPr>
          <p:spPr>
            <a:xfrm rot="0">
              <a:off x="3506010" y="1973920"/>
              <a:ext cx="4882474" cy="63224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920"/>
                </a:lnSpc>
                <a:spcBef>
                  <a:spcPct val="0"/>
                </a:spcBef>
              </a:pPr>
              <a:r>
                <a:rPr lang="en-US" sz="280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Unp</a:t>
              </a:r>
              <a:r>
                <a:rPr lang="en-US" sz="2800" strike="noStrike" u="non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rotect Command</a:t>
              </a:r>
            </a:p>
          </p:txBody>
        </p:sp>
        <p:sp>
          <p:nvSpPr>
            <p:cNvPr name="TextBox 17" id="17"/>
            <p:cNvSpPr txBox="true"/>
            <p:nvPr/>
          </p:nvSpPr>
          <p:spPr>
            <a:xfrm rot="0">
              <a:off x="3506010" y="3567408"/>
              <a:ext cx="4882474" cy="63224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920"/>
                </a:lnSpc>
                <a:spcBef>
                  <a:spcPct val="0"/>
                </a:spcBef>
              </a:pPr>
              <a:r>
                <a:rPr lang="en-US" sz="280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Sign </a:t>
              </a:r>
              <a:r>
                <a:rPr lang="en-US" sz="2800" strike="noStrike" u="non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Command</a:t>
              </a:r>
            </a:p>
          </p:txBody>
        </p:sp>
        <p:sp>
          <p:nvSpPr>
            <p:cNvPr name="TextBox 18" id="18"/>
            <p:cNvSpPr txBox="true"/>
            <p:nvPr/>
          </p:nvSpPr>
          <p:spPr>
            <a:xfrm rot="0">
              <a:off x="3506010" y="5201409"/>
              <a:ext cx="4882474" cy="63224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920"/>
                </a:lnSpc>
                <a:spcBef>
                  <a:spcPct val="0"/>
                </a:spcBef>
              </a:pPr>
              <a:r>
                <a:rPr lang="en-US" sz="280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Check </a:t>
              </a:r>
              <a:r>
                <a:rPr lang="en-US" sz="2800" strike="noStrike" u="non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Command</a:t>
              </a: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10022198" y="3500493"/>
            <a:ext cx="7237102" cy="4692913"/>
            <a:chOff x="0" y="0"/>
            <a:chExt cx="9649470" cy="6257218"/>
          </a:xfrm>
        </p:grpSpPr>
        <p:grpSp>
          <p:nvGrpSpPr>
            <p:cNvPr name="Group 20" id="20"/>
            <p:cNvGrpSpPr/>
            <p:nvPr/>
          </p:nvGrpSpPr>
          <p:grpSpPr>
            <a:xfrm rot="0">
              <a:off x="0" y="0"/>
              <a:ext cx="9646454" cy="1412695"/>
              <a:chOff x="0" y="0"/>
              <a:chExt cx="37775553" cy="5532120"/>
            </a:xfrm>
          </p:grpSpPr>
          <p:sp>
            <p:nvSpPr>
              <p:cNvPr name="Freeform 21" id="21"/>
              <p:cNvSpPr/>
              <p:nvPr/>
            </p:nvSpPr>
            <p:spPr>
              <a:xfrm flipH="false" flipV="false" rot="0">
                <a:off x="0" y="0"/>
                <a:ext cx="37775555" cy="5532120"/>
              </a:xfrm>
              <a:custGeom>
                <a:avLst/>
                <a:gdLst/>
                <a:ahLst/>
                <a:cxnLst/>
                <a:rect r="r" b="b" t="t" l="l"/>
                <a:pathLst>
                  <a:path h="5532120" w="37775555">
                    <a:moveTo>
                      <a:pt x="36188055" y="0"/>
                    </a:moveTo>
                    <a:lnTo>
                      <a:pt x="1587500" y="0"/>
                    </a:lnTo>
                    <a:lnTo>
                      <a:pt x="0" y="2766060"/>
                    </a:lnTo>
                    <a:lnTo>
                      <a:pt x="1587500" y="5532120"/>
                    </a:lnTo>
                    <a:lnTo>
                      <a:pt x="36188055" y="5532120"/>
                    </a:lnTo>
                    <a:lnTo>
                      <a:pt x="37775555" y="2766060"/>
                    </a:lnTo>
                    <a:lnTo>
                      <a:pt x="36188055" y="0"/>
                    </a:lnTo>
                    <a:close/>
                    <a:moveTo>
                      <a:pt x="36101694" y="5382260"/>
                    </a:moveTo>
                    <a:lnTo>
                      <a:pt x="1673860" y="5382260"/>
                    </a:lnTo>
                    <a:lnTo>
                      <a:pt x="172720" y="2766060"/>
                    </a:lnTo>
                    <a:lnTo>
                      <a:pt x="1673860" y="149860"/>
                    </a:lnTo>
                    <a:lnTo>
                      <a:pt x="36101694" y="149860"/>
                    </a:lnTo>
                    <a:lnTo>
                      <a:pt x="37602833" y="2766060"/>
                    </a:lnTo>
                    <a:lnTo>
                      <a:pt x="36101694" y="5382260"/>
                    </a:lnTo>
                    <a:close/>
                  </a:path>
                </a:pathLst>
              </a:custGeom>
              <a:solidFill>
                <a:srgbClr val="019FE3"/>
              </a:solidFill>
            </p:spPr>
          </p:sp>
        </p:grpSp>
        <p:grpSp>
          <p:nvGrpSpPr>
            <p:cNvPr name="Group 22" id="22"/>
            <p:cNvGrpSpPr/>
            <p:nvPr/>
          </p:nvGrpSpPr>
          <p:grpSpPr>
            <a:xfrm rot="0">
              <a:off x="0" y="4844523"/>
              <a:ext cx="9649470" cy="1412695"/>
              <a:chOff x="0" y="0"/>
              <a:chExt cx="37787363" cy="5532120"/>
            </a:xfrm>
          </p:grpSpPr>
          <p:sp>
            <p:nvSpPr>
              <p:cNvPr name="Freeform 23" id="23"/>
              <p:cNvSpPr/>
              <p:nvPr/>
            </p:nvSpPr>
            <p:spPr>
              <a:xfrm flipH="false" flipV="false" rot="0">
                <a:off x="0" y="0"/>
                <a:ext cx="37787362" cy="5532120"/>
              </a:xfrm>
              <a:custGeom>
                <a:avLst/>
                <a:gdLst/>
                <a:ahLst/>
                <a:cxnLst/>
                <a:rect r="r" b="b" t="t" l="l"/>
                <a:pathLst>
                  <a:path h="5532120" w="37787362">
                    <a:moveTo>
                      <a:pt x="36199862" y="0"/>
                    </a:moveTo>
                    <a:lnTo>
                      <a:pt x="1587500" y="0"/>
                    </a:lnTo>
                    <a:lnTo>
                      <a:pt x="0" y="2766060"/>
                    </a:lnTo>
                    <a:lnTo>
                      <a:pt x="1587500" y="5532120"/>
                    </a:lnTo>
                    <a:lnTo>
                      <a:pt x="36199862" y="5532120"/>
                    </a:lnTo>
                    <a:lnTo>
                      <a:pt x="37787362" y="2766060"/>
                    </a:lnTo>
                    <a:lnTo>
                      <a:pt x="36199862" y="0"/>
                    </a:lnTo>
                    <a:close/>
                    <a:moveTo>
                      <a:pt x="36113504" y="5382260"/>
                    </a:moveTo>
                    <a:lnTo>
                      <a:pt x="1673860" y="5382260"/>
                    </a:lnTo>
                    <a:lnTo>
                      <a:pt x="172720" y="2766060"/>
                    </a:lnTo>
                    <a:lnTo>
                      <a:pt x="1673860" y="149860"/>
                    </a:lnTo>
                    <a:lnTo>
                      <a:pt x="36113504" y="149860"/>
                    </a:lnTo>
                    <a:lnTo>
                      <a:pt x="37614644" y="2766060"/>
                    </a:lnTo>
                    <a:lnTo>
                      <a:pt x="36113504" y="5382260"/>
                    </a:lnTo>
                    <a:close/>
                  </a:path>
                </a:pathLst>
              </a:custGeom>
              <a:solidFill>
                <a:srgbClr val="737373"/>
              </a:solidFill>
            </p:spPr>
          </p:sp>
        </p:grpSp>
        <p:grpSp>
          <p:nvGrpSpPr>
            <p:cNvPr name="Group 24" id="24"/>
            <p:cNvGrpSpPr/>
            <p:nvPr/>
          </p:nvGrpSpPr>
          <p:grpSpPr>
            <a:xfrm rot="0">
              <a:off x="0" y="1617034"/>
              <a:ext cx="9643438" cy="1412695"/>
              <a:chOff x="0" y="0"/>
              <a:chExt cx="37763743" cy="5532120"/>
            </a:xfrm>
          </p:grpSpPr>
          <p:sp>
            <p:nvSpPr>
              <p:cNvPr name="Freeform 25" id="25"/>
              <p:cNvSpPr/>
              <p:nvPr/>
            </p:nvSpPr>
            <p:spPr>
              <a:xfrm flipH="false" flipV="false" rot="0">
                <a:off x="0" y="0"/>
                <a:ext cx="37763745" cy="5532120"/>
              </a:xfrm>
              <a:custGeom>
                <a:avLst/>
                <a:gdLst/>
                <a:ahLst/>
                <a:cxnLst/>
                <a:rect r="r" b="b" t="t" l="l"/>
                <a:pathLst>
                  <a:path h="5532120" w="37763745">
                    <a:moveTo>
                      <a:pt x="36176245" y="0"/>
                    </a:moveTo>
                    <a:lnTo>
                      <a:pt x="1587500" y="0"/>
                    </a:lnTo>
                    <a:lnTo>
                      <a:pt x="0" y="2766060"/>
                    </a:lnTo>
                    <a:lnTo>
                      <a:pt x="1587500" y="5532120"/>
                    </a:lnTo>
                    <a:lnTo>
                      <a:pt x="36176245" y="5532120"/>
                    </a:lnTo>
                    <a:lnTo>
                      <a:pt x="37763745" y="2766060"/>
                    </a:lnTo>
                    <a:lnTo>
                      <a:pt x="36176245" y="0"/>
                    </a:lnTo>
                    <a:close/>
                    <a:moveTo>
                      <a:pt x="36089884" y="5382260"/>
                    </a:moveTo>
                    <a:lnTo>
                      <a:pt x="1673860" y="5382260"/>
                    </a:lnTo>
                    <a:lnTo>
                      <a:pt x="172720" y="2766060"/>
                    </a:lnTo>
                    <a:lnTo>
                      <a:pt x="1673860" y="149860"/>
                    </a:lnTo>
                    <a:lnTo>
                      <a:pt x="36089884" y="149860"/>
                    </a:lnTo>
                    <a:lnTo>
                      <a:pt x="37591023" y="2766060"/>
                    </a:lnTo>
                    <a:lnTo>
                      <a:pt x="36089884" y="5382260"/>
                    </a:lnTo>
                    <a:close/>
                  </a:path>
                </a:pathLst>
              </a:custGeom>
              <a:solidFill>
                <a:srgbClr val="737373"/>
              </a:solidFill>
            </p:spPr>
          </p:sp>
        </p:grpSp>
        <p:grpSp>
          <p:nvGrpSpPr>
            <p:cNvPr name="Group 26" id="26"/>
            <p:cNvGrpSpPr/>
            <p:nvPr/>
          </p:nvGrpSpPr>
          <p:grpSpPr>
            <a:xfrm rot="0">
              <a:off x="0" y="3228628"/>
              <a:ext cx="9643438" cy="1412695"/>
              <a:chOff x="0" y="0"/>
              <a:chExt cx="37763743" cy="5532120"/>
            </a:xfrm>
          </p:grpSpPr>
          <p:sp>
            <p:nvSpPr>
              <p:cNvPr name="Freeform 27" id="27"/>
              <p:cNvSpPr/>
              <p:nvPr/>
            </p:nvSpPr>
            <p:spPr>
              <a:xfrm flipH="false" flipV="false" rot="0">
                <a:off x="0" y="0"/>
                <a:ext cx="37763745" cy="5532120"/>
              </a:xfrm>
              <a:custGeom>
                <a:avLst/>
                <a:gdLst/>
                <a:ahLst/>
                <a:cxnLst/>
                <a:rect r="r" b="b" t="t" l="l"/>
                <a:pathLst>
                  <a:path h="5532120" w="37763745">
                    <a:moveTo>
                      <a:pt x="36176245" y="0"/>
                    </a:moveTo>
                    <a:lnTo>
                      <a:pt x="1587500" y="0"/>
                    </a:lnTo>
                    <a:lnTo>
                      <a:pt x="0" y="2766060"/>
                    </a:lnTo>
                    <a:lnTo>
                      <a:pt x="1587500" y="5532120"/>
                    </a:lnTo>
                    <a:lnTo>
                      <a:pt x="36176245" y="5532120"/>
                    </a:lnTo>
                    <a:lnTo>
                      <a:pt x="37763745" y="2766060"/>
                    </a:lnTo>
                    <a:lnTo>
                      <a:pt x="36176245" y="0"/>
                    </a:lnTo>
                    <a:close/>
                    <a:moveTo>
                      <a:pt x="36089884" y="5382260"/>
                    </a:moveTo>
                    <a:lnTo>
                      <a:pt x="1673860" y="5382260"/>
                    </a:lnTo>
                    <a:lnTo>
                      <a:pt x="172720" y="2766060"/>
                    </a:lnTo>
                    <a:lnTo>
                      <a:pt x="1673860" y="149860"/>
                    </a:lnTo>
                    <a:lnTo>
                      <a:pt x="36089884" y="149860"/>
                    </a:lnTo>
                    <a:lnTo>
                      <a:pt x="37591023" y="2766060"/>
                    </a:lnTo>
                    <a:lnTo>
                      <a:pt x="36089884" y="5382260"/>
                    </a:lnTo>
                    <a:close/>
                  </a:path>
                </a:pathLst>
              </a:custGeom>
              <a:solidFill>
                <a:srgbClr val="737373"/>
              </a:solidFill>
            </p:spPr>
          </p:sp>
        </p:grpSp>
        <p:sp>
          <p:nvSpPr>
            <p:cNvPr name="Freeform 28" id="28"/>
            <p:cNvSpPr/>
            <p:nvPr/>
          </p:nvSpPr>
          <p:spPr>
            <a:xfrm flipH="false" flipV="false" rot="0">
              <a:off x="1350201" y="124543"/>
              <a:ext cx="853798" cy="1163609"/>
            </a:xfrm>
            <a:custGeom>
              <a:avLst/>
              <a:gdLst/>
              <a:ahLst/>
              <a:cxnLst/>
              <a:rect r="r" b="b" t="t" l="l"/>
              <a:pathLst>
                <a:path h="1163609" w="853798">
                  <a:moveTo>
                    <a:pt x="0" y="0"/>
                  </a:moveTo>
                  <a:lnTo>
                    <a:pt x="853798" y="0"/>
                  </a:lnTo>
                  <a:lnTo>
                    <a:pt x="853798" y="1163609"/>
                  </a:lnTo>
                  <a:lnTo>
                    <a:pt x="0" y="116360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9" id="29"/>
            <p:cNvSpPr/>
            <p:nvPr/>
          </p:nvSpPr>
          <p:spPr>
            <a:xfrm flipH="false" flipV="false" rot="0">
              <a:off x="1448785" y="1770443"/>
              <a:ext cx="755214" cy="1075037"/>
            </a:xfrm>
            <a:custGeom>
              <a:avLst/>
              <a:gdLst/>
              <a:ahLst/>
              <a:cxnLst/>
              <a:rect r="r" b="b" t="t" l="l"/>
              <a:pathLst>
                <a:path h="1075037" w="755214">
                  <a:moveTo>
                    <a:pt x="0" y="0"/>
                  </a:moveTo>
                  <a:lnTo>
                    <a:pt x="755214" y="0"/>
                  </a:lnTo>
                  <a:lnTo>
                    <a:pt x="755214" y="1075037"/>
                  </a:lnTo>
                  <a:lnTo>
                    <a:pt x="0" y="107503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30" id="30"/>
            <p:cNvSpPr/>
            <p:nvPr/>
          </p:nvSpPr>
          <p:spPr>
            <a:xfrm flipH="false" flipV="false" rot="0">
              <a:off x="1448785" y="3416427"/>
              <a:ext cx="950842" cy="1000886"/>
            </a:xfrm>
            <a:custGeom>
              <a:avLst/>
              <a:gdLst/>
              <a:ahLst/>
              <a:cxnLst/>
              <a:rect r="r" b="b" t="t" l="l"/>
              <a:pathLst>
                <a:path h="1000886" w="950842">
                  <a:moveTo>
                    <a:pt x="0" y="0"/>
                  </a:moveTo>
                  <a:lnTo>
                    <a:pt x="950842" y="0"/>
                  </a:lnTo>
                  <a:lnTo>
                    <a:pt x="950842" y="1000886"/>
                  </a:lnTo>
                  <a:lnTo>
                    <a:pt x="0" y="100088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31" id="31"/>
            <p:cNvSpPr/>
            <p:nvPr/>
          </p:nvSpPr>
          <p:spPr>
            <a:xfrm flipH="false" flipV="false" rot="0">
              <a:off x="1306880" y="5047586"/>
              <a:ext cx="1039024" cy="1033107"/>
            </a:xfrm>
            <a:custGeom>
              <a:avLst/>
              <a:gdLst/>
              <a:ahLst/>
              <a:cxnLst/>
              <a:rect r="r" b="b" t="t" l="l"/>
              <a:pathLst>
                <a:path h="1033107" w="1039024">
                  <a:moveTo>
                    <a:pt x="0" y="0"/>
                  </a:moveTo>
                  <a:lnTo>
                    <a:pt x="1039024" y="0"/>
                  </a:lnTo>
                  <a:lnTo>
                    <a:pt x="1039024" y="1033107"/>
                  </a:lnTo>
                  <a:lnTo>
                    <a:pt x="0" y="103310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32" id="32"/>
            <p:cNvSpPr txBox="true"/>
            <p:nvPr/>
          </p:nvSpPr>
          <p:spPr>
            <a:xfrm rot="0">
              <a:off x="3506010" y="356886"/>
              <a:ext cx="4144814" cy="63224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920"/>
                </a:lnSpc>
                <a:spcBef>
                  <a:spcPct val="0"/>
                </a:spcBef>
              </a:pPr>
              <a:r>
                <a:rPr lang="en-US" sz="2800" strike="noStrike" u="non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Protect Command</a:t>
              </a:r>
            </a:p>
          </p:txBody>
        </p:sp>
        <p:sp>
          <p:nvSpPr>
            <p:cNvPr name="TextBox 33" id="33"/>
            <p:cNvSpPr txBox="true"/>
            <p:nvPr/>
          </p:nvSpPr>
          <p:spPr>
            <a:xfrm rot="0">
              <a:off x="3506010" y="1973920"/>
              <a:ext cx="4882474" cy="63224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920"/>
                </a:lnSpc>
                <a:spcBef>
                  <a:spcPct val="0"/>
                </a:spcBef>
              </a:pPr>
              <a:r>
                <a:rPr lang="en-US" sz="2800">
                  <a:solidFill>
                    <a:srgbClr val="737373"/>
                  </a:solidFill>
                  <a:latin typeface="Lato"/>
                  <a:ea typeface="Lato"/>
                  <a:cs typeface="Lato"/>
                  <a:sym typeface="Lato"/>
                </a:rPr>
                <a:t>Unp</a:t>
              </a:r>
              <a:r>
                <a:rPr lang="en-US" sz="2800" strike="noStrike" u="none">
                  <a:solidFill>
                    <a:srgbClr val="737373"/>
                  </a:solidFill>
                  <a:latin typeface="Lato"/>
                  <a:ea typeface="Lato"/>
                  <a:cs typeface="Lato"/>
                  <a:sym typeface="Lato"/>
                </a:rPr>
                <a:t>rotect Command</a:t>
              </a:r>
            </a:p>
          </p:txBody>
        </p:sp>
        <p:sp>
          <p:nvSpPr>
            <p:cNvPr name="TextBox 34" id="34"/>
            <p:cNvSpPr txBox="true"/>
            <p:nvPr/>
          </p:nvSpPr>
          <p:spPr>
            <a:xfrm rot="0">
              <a:off x="3506010" y="3567408"/>
              <a:ext cx="4882474" cy="63224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920"/>
                </a:lnSpc>
                <a:spcBef>
                  <a:spcPct val="0"/>
                </a:spcBef>
              </a:pPr>
              <a:r>
                <a:rPr lang="en-US" sz="2800">
                  <a:solidFill>
                    <a:srgbClr val="737373"/>
                  </a:solidFill>
                  <a:latin typeface="Lato"/>
                  <a:ea typeface="Lato"/>
                  <a:cs typeface="Lato"/>
                  <a:sym typeface="Lato"/>
                </a:rPr>
                <a:t>Sign </a:t>
              </a:r>
              <a:r>
                <a:rPr lang="en-US" sz="2800" strike="noStrike" u="none">
                  <a:solidFill>
                    <a:srgbClr val="737373"/>
                  </a:solidFill>
                  <a:latin typeface="Lato"/>
                  <a:ea typeface="Lato"/>
                  <a:cs typeface="Lato"/>
                  <a:sym typeface="Lato"/>
                </a:rPr>
                <a:t>Command</a:t>
              </a:r>
            </a:p>
          </p:txBody>
        </p:sp>
        <p:sp>
          <p:nvSpPr>
            <p:cNvPr name="TextBox 35" id="35"/>
            <p:cNvSpPr txBox="true"/>
            <p:nvPr/>
          </p:nvSpPr>
          <p:spPr>
            <a:xfrm rot="0">
              <a:off x="3506010" y="5201409"/>
              <a:ext cx="4882474" cy="63224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920"/>
                </a:lnSpc>
                <a:spcBef>
                  <a:spcPct val="0"/>
                </a:spcBef>
              </a:pPr>
              <a:r>
                <a:rPr lang="en-US" sz="2800">
                  <a:solidFill>
                    <a:srgbClr val="737373"/>
                  </a:solidFill>
                  <a:latin typeface="Lato"/>
                  <a:ea typeface="Lato"/>
                  <a:cs typeface="Lato"/>
                  <a:sym typeface="Lato"/>
                </a:rPr>
                <a:t>Check </a:t>
              </a:r>
              <a:r>
                <a:rPr lang="en-US" sz="2800" strike="noStrike" u="none">
                  <a:solidFill>
                    <a:srgbClr val="737373"/>
                  </a:solidFill>
                  <a:latin typeface="Lato"/>
                  <a:ea typeface="Lato"/>
                  <a:cs typeface="Lato"/>
                  <a:sym typeface="Lato"/>
                </a:rPr>
                <a:t>Command</a:t>
              </a:r>
            </a:p>
          </p:txBody>
        </p:sp>
      </p:grpSp>
      <p:sp>
        <p:nvSpPr>
          <p:cNvPr name="Freeform 36" id="36"/>
          <p:cNvSpPr/>
          <p:nvPr/>
        </p:nvSpPr>
        <p:spPr>
          <a:xfrm flipH="false" flipV="false" rot="0">
            <a:off x="427277" y="9148356"/>
            <a:ext cx="1998336" cy="810241"/>
          </a:xfrm>
          <a:custGeom>
            <a:avLst/>
            <a:gdLst/>
            <a:ahLst/>
            <a:cxnLst/>
            <a:rect r="r" b="b" t="t" l="l"/>
            <a:pathLst>
              <a:path h="810241" w="1998336">
                <a:moveTo>
                  <a:pt x="0" y="0"/>
                </a:moveTo>
                <a:lnTo>
                  <a:pt x="1998336" y="0"/>
                </a:lnTo>
                <a:lnTo>
                  <a:pt x="1998336" y="810241"/>
                </a:lnTo>
                <a:lnTo>
                  <a:pt x="0" y="810241"/>
                </a:lnTo>
                <a:lnTo>
                  <a:pt x="0" y="0"/>
                </a:lnTo>
                <a:close/>
              </a:path>
            </a:pathLst>
          </a:custGeom>
          <a:blipFill>
            <a:blip r:embed="rId17"/>
            <a:stretch>
              <a:fillRect l="0" t="0" r="0" b="0"/>
            </a:stretch>
          </a:blipFill>
        </p:spPr>
      </p:sp>
      <p:sp>
        <p:nvSpPr>
          <p:cNvPr name="TextBox 37" id="37"/>
          <p:cNvSpPr txBox="true"/>
          <p:nvPr/>
        </p:nvSpPr>
        <p:spPr>
          <a:xfrm rot="0">
            <a:off x="1028700" y="1101901"/>
            <a:ext cx="13556288" cy="19084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660"/>
              </a:lnSpc>
              <a:spcBef>
                <a:spcPct val="0"/>
              </a:spcBef>
            </a:pPr>
            <a:r>
              <a:rPr lang="en-US" sz="8400" strike="noStrike" u="none">
                <a:solidFill>
                  <a:srgbClr val="FFFFFF"/>
                </a:solidFill>
                <a:latin typeface="Chau Philomene"/>
                <a:ea typeface="Chau Philomene"/>
                <a:cs typeface="Chau Philomene"/>
                <a:sym typeface="Chau Philomene"/>
              </a:rPr>
              <a:t>SECURE DOCUMENT FORMAT</a:t>
            </a:r>
          </a:p>
          <a:p>
            <a:pPr algn="l" marL="0" indent="0" lvl="0">
              <a:lnSpc>
                <a:spcPts val="5405"/>
              </a:lnSpc>
              <a:spcBef>
                <a:spcPct val="0"/>
              </a:spcBef>
            </a:pPr>
            <a:r>
              <a:rPr lang="en-US" sz="4700" strike="noStrike" u="none">
                <a:solidFill>
                  <a:srgbClr val="62C3ED"/>
                </a:solidFill>
                <a:latin typeface="Chau Philomene"/>
                <a:ea typeface="Chau Philomene"/>
                <a:cs typeface="Chau Philomene"/>
                <a:sym typeface="Chau Philomene"/>
              </a:rPr>
              <a:t>PROTECT COMMAND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841829" y="3723853"/>
            <a:ext cx="8613845" cy="4274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82932" indent="-291466" lvl="1">
              <a:lnSpc>
                <a:spcPts val="3780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700" strike="noStrike" u="none">
                <a:solidFill>
                  <a:srgbClr val="FFFFFF"/>
                </a:solidFill>
                <a:latin typeface="Lato Bold"/>
                <a:ea typeface="Lato Bold"/>
                <a:cs typeface="Lato Bold"/>
                <a:sym typeface="Lato Bold"/>
              </a:rPr>
              <a:t>Encryption:</a:t>
            </a:r>
            <a:r>
              <a:rPr lang="en-US" sz="2700" strike="noStrike" u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AES for content, RSA for secret key integrity.</a:t>
            </a:r>
          </a:p>
          <a:p>
            <a:pPr algn="l" marL="582932" indent="-291466" lvl="1">
              <a:lnSpc>
                <a:spcPts val="3780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700" strike="noStrike" u="none">
                <a:solidFill>
                  <a:srgbClr val="FFFFFF"/>
                </a:solidFill>
                <a:latin typeface="Lato Bold"/>
                <a:ea typeface="Lato Bold"/>
                <a:cs typeface="Lato Bold"/>
                <a:sym typeface="Lato Bold"/>
              </a:rPr>
              <a:t>CLI &amp; Integration: </a:t>
            </a:r>
            <a:r>
              <a:rPr lang="en-US" sz="2700" strike="noStrike" u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Results saved to a path or included in the transmitted message.</a:t>
            </a:r>
          </a:p>
          <a:p>
            <a:pPr algn="l" marL="582932" indent="-291466" lvl="1">
              <a:lnSpc>
                <a:spcPts val="3780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700" strike="noStrike" u="none">
                <a:solidFill>
                  <a:srgbClr val="FFFFFF"/>
                </a:solidFill>
                <a:latin typeface="Lato Bold"/>
                <a:ea typeface="Lato Bold"/>
                <a:cs typeface="Lato Bold"/>
                <a:sym typeface="Lato Bold"/>
              </a:rPr>
              <a:t>Protect operations</a:t>
            </a:r>
            <a:r>
              <a:rPr lang="en-US" sz="2700" strike="noStrike" u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:</a:t>
            </a:r>
          </a:p>
          <a:p>
            <a:pPr algn="l" marL="1165863" indent="-388621" lvl="2">
              <a:lnSpc>
                <a:spcPts val="3780"/>
              </a:lnSpc>
              <a:spcBef>
                <a:spcPct val="0"/>
              </a:spcBef>
              <a:buFont typeface="Arial"/>
              <a:buChar char="⚬"/>
            </a:pPr>
            <a:r>
              <a:rPr lang="en-US" sz="2700" strike="noStrike" u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protecting only with a symmetric key</a:t>
            </a:r>
          </a:p>
          <a:p>
            <a:pPr algn="l" marL="1165863" indent="-388621" lvl="2">
              <a:lnSpc>
                <a:spcPts val="3780"/>
              </a:lnSpc>
              <a:spcBef>
                <a:spcPct val="0"/>
              </a:spcBef>
              <a:buFont typeface="Arial"/>
              <a:buChar char="⚬"/>
            </a:pPr>
            <a:r>
              <a:rPr lang="en-US" sz="2700" strike="noStrike" u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protecting a symetric key with an asymmetric key</a:t>
            </a:r>
          </a:p>
          <a:p>
            <a:pPr algn="l" marL="1165863" indent="-388621" lvl="2">
              <a:lnSpc>
                <a:spcPts val="3780"/>
              </a:lnSpc>
              <a:spcBef>
                <a:spcPct val="0"/>
              </a:spcBef>
              <a:buFont typeface="Arial"/>
              <a:buChar char="⚬"/>
            </a:pPr>
            <a:r>
              <a:rPr lang="en-US" sz="2700" strike="noStrike" u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protecting content encrypted with a symmetric key and the key with an asymmetric key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17410396" y="9378207"/>
            <a:ext cx="250478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6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62B3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022198" y="3174831"/>
            <a:ext cx="7234841" cy="1059521"/>
            <a:chOff x="0" y="0"/>
            <a:chExt cx="37775553" cy="553212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7775555" cy="5532120"/>
            </a:xfrm>
            <a:custGeom>
              <a:avLst/>
              <a:gdLst/>
              <a:ahLst/>
              <a:cxnLst/>
              <a:rect r="r" b="b" t="t" l="l"/>
              <a:pathLst>
                <a:path h="5532120" w="37775555">
                  <a:moveTo>
                    <a:pt x="36188055" y="0"/>
                  </a:moveTo>
                  <a:lnTo>
                    <a:pt x="1587500" y="0"/>
                  </a:lnTo>
                  <a:lnTo>
                    <a:pt x="0" y="2766060"/>
                  </a:lnTo>
                  <a:lnTo>
                    <a:pt x="1587500" y="5532120"/>
                  </a:lnTo>
                  <a:lnTo>
                    <a:pt x="36188055" y="5532120"/>
                  </a:lnTo>
                  <a:lnTo>
                    <a:pt x="37775555" y="2766060"/>
                  </a:lnTo>
                  <a:lnTo>
                    <a:pt x="36188055" y="0"/>
                  </a:lnTo>
                  <a:close/>
                  <a:moveTo>
                    <a:pt x="36101694" y="5382260"/>
                  </a:moveTo>
                  <a:lnTo>
                    <a:pt x="1673860" y="5382260"/>
                  </a:lnTo>
                  <a:lnTo>
                    <a:pt x="172720" y="2766060"/>
                  </a:lnTo>
                  <a:lnTo>
                    <a:pt x="1673860" y="149860"/>
                  </a:lnTo>
                  <a:lnTo>
                    <a:pt x="36101694" y="149860"/>
                  </a:lnTo>
                  <a:lnTo>
                    <a:pt x="37602833" y="2766060"/>
                  </a:lnTo>
                  <a:lnTo>
                    <a:pt x="36101694" y="5382260"/>
                  </a:lnTo>
                  <a:close/>
                </a:path>
              </a:pathLst>
            </a:custGeom>
            <a:solidFill>
              <a:srgbClr val="737373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0022198" y="6808223"/>
            <a:ext cx="7237102" cy="1059521"/>
            <a:chOff x="0" y="0"/>
            <a:chExt cx="37787363" cy="553212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7787362" cy="5532120"/>
            </a:xfrm>
            <a:custGeom>
              <a:avLst/>
              <a:gdLst/>
              <a:ahLst/>
              <a:cxnLst/>
              <a:rect r="r" b="b" t="t" l="l"/>
              <a:pathLst>
                <a:path h="5532120" w="37787362">
                  <a:moveTo>
                    <a:pt x="36199862" y="0"/>
                  </a:moveTo>
                  <a:lnTo>
                    <a:pt x="1587500" y="0"/>
                  </a:lnTo>
                  <a:lnTo>
                    <a:pt x="0" y="2766060"/>
                  </a:lnTo>
                  <a:lnTo>
                    <a:pt x="1587500" y="5532120"/>
                  </a:lnTo>
                  <a:lnTo>
                    <a:pt x="36199862" y="5532120"/>
                  </a:lnTo>
                  <a:lnTo>
                    <a:pt x="37787362" y="2766060"/>
                  </a:lnTo>
                  <a:lnTo>
                    <a:pt x="36199862" y="0"/>
                  </a:lnTo>
                  <a:close/>
                  <a:moveTo>
                    <a:pt x="36113504" y="5382260"/>
                  </a:moveTo>
                  <a:lnTo>
                    <a:pt x="1673860" y="5382260"/>
                  </a:lnTo>
                  <a:lnTo>
                    <a:pt x="172720" y="2766060"/>
                  </a:lnTo>
                  <a:lnTo>
                    <a:pt x="1673860" y="149860"/>
                  </a:lnTo>
                  <a:lnTo>
                    <a:pt x="36113504" y="149860"/>
                  </a:lnTo>
                  <a:lnTo>
                    <a:pt x="37614644" y="2766060"/>
                  </a:lnTo>
                  <a:lnTo>
                    <a:pt x="36113504" y="5382260"/>
                  </a:lnTo>
                  <a:close/>
                </a:path>
              </a:pathLst>
            </a:custGeom>
            <a:solidFill>
              <a:srgbClr val="737373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0022198" y="4387607"/>
            <a:ext cx="7232579" cy="1059521"/>
            <a:chOff x="0" y="0"/>
            <a:chExt cx="37763743" cy="553212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7763745" cy="5532120"/>
            </a:xfrm>
            <a:custGeom>
              <a:avLst/>
              <a:gdLst/>
              <a:ahLst/>
              <a:cxnLst/>
              <a:rect r="r" b="b" t="t" l="l"/>
              <a:pathLst>
                <a:path h="5532120" w="37763745">
                  <a:moveTo>
                    <a:pt x="36176245" y="0"/>
                  </a:moveTo>
                  <a:lnTo>
                    <a:pt x="1587500" y="0"/>
                  </a:lnTo>
                  <a:lnTo>
                    <a:pt x="0" y="2766060"/>
                  </a:lnTo>
                  <a:lnTo>
                    <a:pt x="1587500" y="5532120"/>
                  </a:lnTo>
                  <a:lnTo>
                    <a:pt x="36176245" y="5532120"/>
                  </a:lnTo>
                  <a:lnTo>
                    <a:pt x="37763745" y="2766060"/>
                  </a:lnTo>
                  <a:lnTo>
                    <a:pt x="36176245" y="0"/>
                  </a:lnTo>
                  <a:close/>
                  <a:moveTo>
                    <a:pt x="36089884" y="5382260"/>
                  </a:moveTo>
                  <a:lnTo>
                    <a:pt x="1673860" y="5382260"/>
                  </a:lnTo>
                  <a:lnTo>
                    <a:pt x="172720" y="2766060"/>
                  </a:lnTo>
                  <a:lnTo>
                    <a:pt x="1673860" y="149860"/>
                  </a:lnTo>
                  <a:lnTo>
                    <a:pt x="36089884" y="149860"/>
                  </a:lnTo>
                  <a:lnTo>
                    <a:pt x="37591023" y="2766060"/>
                  </a:lnTo>
                  <a:lnTo>
                    <a:pt x="36089884" y="5382260"/>
                  </a:lnTo>
                  <a:close/>
                </a:path>
              </a:pathLst>
            </a:custGeom>
            <a:solidFill>
              <a:srgbClr val="019FE3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0022198" y="5596302"/>
            <a:ext cx="7232579" cy="1059521"/>
            <a:chOff x="0" y="0"/>
            <a:chExt cx="37763743" cy="553212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37763745" cy="5532120"/>
            </a:xfrm>
            <a:custGeom>
              <a:avLst/>
              <a:gdLst/>
              <a:ahLst/>
              <a:cxnLst/>
              <a:rect r="r" b="b" t="t" l="l"/>
              <a:pathLst>
                <a:path h="5532120" w="37763745">
                  <a:moveTo>
                    <a:pt x="36176245" y="0"/>
                  </a:moveTo>
                  <a:lnTo>
                    <a:pt x="1587500" y="0"/>
                  </a:lnTo>
                  <a:lnTo>
                    <a:pt x="0" y="2766060"/>
                  </a:lnTo>
                  <a:lnTo>
                    <a:pt x="1587500" y="5532120"/>
                  </a:lnTo>
                  <a:lnTo>
                    <a:pt x="36176245" y="5532120"/>
                  </a:lnTo>
                  <a:lnTo>
                    <a:pt x="37763745" y="2766060"/>
                  </a:lnTo>
                  <a:lnTo>
                    <a:pt x="36176245" y="0"/>
                  </a:lnTo>
                  <a:close/>
                  <a:moveTo>
                    <a:pt x="36089884" y="5382260"/>
                  </a:moveTo>
                  <a:lnTo>
                    <a:pt x="1673860" y="5382260"/>
                  </a:lnTo>
                  <a:lnTo>
                    <a:pt x="172720" y="2766060"/>
                  </a:lnTo>
                  <a:lnTo>
                    <a:pt x="1673860" y="149860"/>
                  </a:lnTo>
                  <a:lnTo>
                    <a:pt x="36089884" y="149860"/>
                  </a:lnTo>
                  <a:lnTo>
                    <a:pt x="37591023" y="2766060"/>
                  </a:lnTo>
                  <a:lnTo>
                    <a:pt x="36089884" y="5382260"/>
                  </a:lnTo>
                  <a:close/>
                </a:path>
              </a:pathLst>
            </a:custGeom>
            <a:solidFill>
              <a:srgbClr val="737373"/>
            </a:solidFill>
          </p:spPr>
        </p:sp>
      </p:grpSp>
      <p:sp>
        <p:nvSpPr>
          <p:cNvPr name="Freeform 10" id="10"/>
          <p:cNvSpPr/>
          <p:nvPr/>
        </p:nvSpPr>
        <p:spPr>
          <a:xfrm flipH="false" flipV="false" rot="0">
            <a:off x="11034848" y="3268239"/>
            <a:ext cx="640348" cy="872706"/>
          </a:xfrm>
          <a:custGeom>
            <a:avLst/>
            <a:gdLst/>
            <a:ahLst/>
            <a:cxnLst/>
            <a:rect r="r" b="b" t="t" l="l"/>
            <a:pathLst>
              <a:path h="872706" w="640348">
                <a:moveTo>
                  <a:pt x="0" y="0"/>
                </a:moveTo>
                <a:lnTo>
                  <a:pt x="640349" y="0"/>
                </a:lnTo>
                <a:lnTo>
                  <a:pt x="640349" y="872706"/>
                </a:lnTo>
                <a:lnTo>
                  <a:pt x="0" y="87270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11108787" y="4502663"/>
            <a:ext cx="566410" cy="806278"/>
          </a:xfrm>
          <a:custGeom>
            <a:avLst/>
            <a:gdLst/>
            <a:ahLst/>
            <a:cxnLst/>
            <a:rect r="r" b="b" t="t" l="l"/>
            <a:pathLst>
              <a:path h="806278" w="566410">
                <a:moveTo>
                  <a:pt x="0" y="0"/>
                </a:moveTo>
                <a:lnTo>
                  <a:pt x="566410" y="0"/>
                </a:lnTo>
                <a:lnTo>
                  <a:pt x="566410" y="806278"/>
                </a:lnTo>
                <a:lnTo>
                  <a:pt x="0" y="80627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1108787" y="5737151"/>
            <a:ext cx="713132" cy="750665"/>
          </a:xfrm>
          <a:custGeom>
            <a:avLst/>
            <a:gdLst/>
            <a:ahLst/>
            <a:cxnLst/>
            <a:rect r="r" b="b" t="t" l="l"/>
            <a:pathLst>
              <a:path h="750665" w="713132">
                <a:moveTo>
                  <a:pt x="0" y="0"/>
                </a:moveTo>
                <a:lnTo>
                  <a:pt x="713131" y="0"/>
                </a:lnTo>
                <a:lnTo>
                  <a:pt x="713131" y="750665"/>
                </a:lnTo>
                <a:lnTo>
                  <a:pt x="0" y="75066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1002358" y="6960521"/>
            <a:ext cx="779268" cy="774830"/>
          </a:xfrm>
          <a:custGeom>
            <a:avLst/>
            <a:gdLst/>
            <a:ahLst/>
            <a:cxnLst/>
            <a:rect r="r" b="b" t="t" l="l"/>
            <a:pathLst>
              <a:path h="774830" w="779268">
                <a:moveTo>
                  <a:pt x="0" y="0"/>
                </a:moveTo>
                <a:lnTo>
                  <a:pt x="779267" y="0"/>
                </a:lnTo>
                <a:lnTo>
                  <a:pt x="779267" y="774830"/>
                </a:lnTo>
                <a:lnTo>
                  <a:pt x="0" y="77483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1028700" y="1101901"/>
            <a:ext cx="13556288" cy="19084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660"/>
              </a:lnSpc>
              <a:spcBef>
                <a:spcPct val="0"/>
              </a:spcBef>
            </a:pPr>
            <a:r>
              <a:rPr lang="en-US" sz="8400" strike="noStrike" u="none">
                <a:solidFill>
                  <a:srgbClr val="FFFFFF"/>
                </a:solidFill>
                <a:latin typeface="Chau Philomene"/>
                <a:ea typeface="Chau Philomene"/>
                <a:cs typeface="Chau Philomene"/>
                <a:sym typeface="Chau Philomene"/>
              </a:rPr>
              <a:t>SECURE DOCUMENT FORMAT</a:t>
            </a:r>
          </a:p>
          <a:p>
            <a:pPr algn="l" marL="0" indent="0" lvl="0">
              <a:lnSpc>
                <a:spcPts val="5405"/>
              </a:lnSpc>
              <a:spcBef>
                <a:spcPct val="0"/>
              </a:spcBef>
            </a:pPr>
            <a:r>
              <a:rPr lang="en-US" sz="4700" strike="noStrike" u="none">
                <a:solidFill>
                  <a:srgbClr val="62C3ED"/>
                </a:solidFill>
                <a:latin typeface="Chau Philomene"/>
                <a:ea typeface="Chau Philomene"/>
                <a:cs typeface="Chau Philomene"/>
                <a:sym typeface="Chau Philomene"/>
              </a:rPr>
              <a:t>UNPROTECT COMMAND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2651705" y="3425827"/>
            <a:ext cx="3108611" cy="490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920"/>
              </a:lnSpc>
              <a:spcBef>
                <a:spcPct val="0"/>
              </a:spcBef>
            </a:pPr>
            <a:r>
              <a:rPr lang="en-US" sz="2800" strike="noStrike" u="none">
                <a:solidFill>
                  <a:srgbClr val="737373"/>
                </a:solidFill>
                <a:latin typeface="Lato"/>
                <a:ea typeface="Lato"/>
                <a:cs typeface="Lato"/>
                <a:sym typeface="Lato"/>
              </a:rPr>
              <a:t>Protect Command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2651705" y="4638603"/>
            <a:ext cx="3661856" cy="490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920"/>
              </a:lnSpc>
              <a:spcBef>
                <a:spcPct val="0"/>
              </a:spcBef>
            </a:pPr>
            <a:r>
              <a:rPr lang="en-US" sz="2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Unp</a:t>
            </a:r>
            <a:r>
              <a:rPr lang="en-US" sz="2800" strike="noStrike" u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rotect Command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2651705" y="5833719"/>
            <a:ext cx="3661856" cy="490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920"/>
              </a:lnSpc>
              <a:spcBef>
                <a:spcPct val="0"/>
              </a:spcBef>
            </a:pPr>
            <a:r>
              <a:rPr lang="en-US" sz="2800">
                <a:solidFill>
                  <a:srgbClr val="737373"/>
                </a:solidFill>
                <a:latin typeface="Lato"/>
                <a:ea typeface="Lato"/>
                <a:cs typeface="Lato"/>
                <a:sym typeface="Lato"/>
              </a:rPr>
              <a:t>Sign </a:t>
            </a:r>
            <a:r>
              <a:rPr lang="en-US" sz="2800" strike="noStrike" u="none">
                <a:solidFill>
                  <a:srgbClr val="737373"/>
                </a:solidFill>
                <a:latin typeface="Lato"/>
                <a:ea typeface="Lato"/>
                <a:cs typeface="Lato"/>
                <a:sym typeface="Lato"/>
              </a:rPr>
              <a:t>Command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2651705" y="7059219"/>
            <a:ext cx="3661856" cy="490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920"/>
              </a:lnSpc>
              <a:spcBef>
                <a:spcPct val="0"/>
              </a:spcBef>
            </a:pPr>
            <a:r>
              <a:rPr lang="en-US" sz="2800">
                <a:solidFill>
                  <a:srgbClr val="737373"/>
                </a:solidFill>
                <a:latin typeface="Lato"/>
                <a:ea typeface="Lato"/>
                <a:cs typeface="Lato"/>
                <a:sym typeface="Lato"/>
              </a:rPr>
              <a:t>Check </a:t>
            </a:r>
            <a:r>
              <a:rPr lang="en-US" sz="2800" strike="noStrike" u="none">
                <a:solidFill>
                  <a:srgbClr val="737373"/>
                </a:solidFill>
                <a:latin typeface="Lato"/>
                <a:ea typeface="Lato"/>
                <a:cs typeface="Lato"/>
                <a:sym typeface="Lato"/>
              </a:rPr>
              <a:t>Command</a:t>
            </a:r>
          </a:p>
        </p:txBody>
      </p:sp>
      <p:sp>
        <p:nvSpPr>
          <p:cNvPr name="Freeform 19" id="19"/>
          <p:cNvSpPr/>
          <p:nvPr/>
        </p:nvSpPr>
        <p:spPr>
          <a:xfrm flipH="false" flipV="false" rot="0">
            <a:off x="427277" y="9148356"/>
            <a:ext cx="1998336" cy="810241"/>
          </a:xfrm>
          <a:custGeom>
            <a:avLst/>
            <a:gdLst/>
            <a:ahLst/>
            <a:cxnLst/>
            <a:rect r="r" b="b" t="t" l="l"/>
            <a:pathLst>
              <a:path h="810241" w="1998336">
                <a:moveTo>
                  <a:pt x="0" y="0"/>
                </a:moveTo>
                <a:lnTo>
                  <a:pt x="1998336" y="0"/>
                </a:lnTo>
                <a:lnTo>
                  <a:pt x="1998336" y="810241"/>
                </a:lnTo>
                <a:lnTo>
                  <a:pt x="0" y="810241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TextBox 20" id="20"/>
          <p:cNvSpPr txBox="true"/>
          <p:nvPr/>
        </p:nvSpPr>
        <p:spPr>
          <a:xfrm rot="0">
            <a:off x="1028700" y="3994363"/>
            <a:ext cx="8503464" cy="4257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700" indent="-323850" lvl="1">
              <a:lnSpc>
                <a:spcPts val="4200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3000">
                <a:solidFill>
                  <a:srgbClr val="FFFFFF"/>
                </a:solidFill>
                <a:latin typeface="Lato Bold"/>
                <a:ea typeface="Lato Bold"/>
                <a:cs typeface="Lato Bold"/>
                <a:sym typeface="Lato Bold"/>
              </a:rPr>
              <a:t>De</a:t>
            </a:r>
            <a:r>
              <a:rPr lang="en-US" b="true" sz="3000" strike="noStrike" u="none">
                <a:solidFill>
                  <a:srgbClr val="FFFFFF"/>
                </a:solidFill>
                <a:latin typeface="Lato Bold"/>
                <a:ea typeface="Lato Bold"/>
                <a:cs typeface="Lato Bold"/>
                <a:sym typeface="Lato Bold"/>
              </a:rPr>
              <a:t>cryption:</a:t>
            </a:r>
            <a:r>
              <a:rPr lang="en-US" sz="3000" strike="noStrike" u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Secret key to decrypt content, asymmetric key to decrypt secret key.</a:t>
            </a:r>
          </a:p>
          <a:p>
            <a:pPr algn="l" marL="647700" indent="-323850" lvl="1">
              <a:lnSpc>
                <a:spcPts val="4200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3000" strike="noStrike" u="none">
                <a:solidFill>
                  <a:srgbClr val="FFFFFF"/>
                </a:solidFill>
                <a:latin typeface="Lato Bold"/>
                <a:ea typeface="Lato Bold"/>
                <a:cs typeface="Lato Bold"/>
                <a:sym typeface="Lato Bold"/>
              </a:rPr>
              <a:t>CLI &amp; Integration: </a:t>
            </a:r>
            <a:r>
              <a:rPr lang="en-US" sz="3000" strike="noStrike" u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Results saved to a path or returned.</a:t>
            </a:r>
          </a:p>
          <a:p>
            <a:pPr algn="l" marL="647700" indent="-323850" lvl="1">
              <a:lnSpc>
                <a:spcPts val="4200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3000" strike="noStrike" u="none">
                <a:solidFill>
                  <a:srgbClr val="FFFFFF"/>
                </a:solidFill>
                <a:latin typeface="Lato Bold"/>
                <a:ea typeface="Lato Bold"/>
                <a:cs typeface="Lato Bold"/>
                <a:sym typeface="Lato Bold"/>
              </a:rPr>
              <a:t>2 modes:</a:t>
            </a:r>
          </a:p>
          <a:p>
            <a:pPr algn="l" marL="1295400" indent="-431800" lvl="2">
              <a:lnSpc>
                <a:spcPts val="4200"/>
              </a:lnSpc>
              <a:spcBef>
                <a:spcPct val="0"/>
              </a:spcBef>
              <a:buFont typeface="Arial"/>
              <a:buChar char="⚬"/>
            </a:pPr>
            <a:r>
              <a:rPr lang="en-US" sz="3000" strike="noStrike" u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Unprotect with only </a:t>
            </a:r>
            <a:r>
              <a:rPr lang="en-US" sz="3000" strike="noStrike" u="sng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asymmetric</a:t>
            </a:r>
            <a:r>
              <a:rPr lang="en-US" sz="3000" strike="noStrike" u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(RSA)</a:t>
            </a:r>
          </a:p>
          <a:p>
            <a:pPr algn="l" marL="1295400" indent="-431800" lvl="2">
              <a:lnSpc>
                <a:spcPts val="4200"/>
              </a:lnSpc>
              <a:spcBef>
                <a:spcPct val="0"/>
              </a:spcBef>
              <a:buFont typeface="Arial"/>
              <a:buChar char="⚬"/>
            </a:pPr>
            <a:r>
              <a:rPr lang="en-US" sz="3000" strike="noStrike" u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Unprotect with </a:t>
            </a:r>
            <a:r>
              <a:rPr lang="en-US" sz="3000" strike="noStrike" u="sng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asymmetric</a:t>
            </a:r>
            <a:r>
              <a:rPr lang="en-US" sz="3000" strike="noStrike" u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(RSA) and </a:t>
            </a:r>
            <a:r>
              <a:rPr lang="en-US" sz="3000" strike="noStrike" u="sng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symmetric</a:t>
            </a:r>
            <a:r>
              <a:rPr lang="en-US" sz="3000" strike="noStrike" u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(AES)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7410396" y="9378207"/>
            <a:ext cx="250478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7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62B3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022198" y="3174831"/>
            <a:ext cx="7234841" cy="1059521"/>
            <a:chOff x="0" y="0"/>
            <a:chExt cx="37775553" cy="553212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7775555" cy="5532120"/>
            </a:xfrm>
            <a:custGeom>
              <a:avLst/>
              <a:gdLst/>
              <a:ahLst/>
              <a:cxnLst/>
              <a:rect r="r" b="b" t="t" l="l"/>
              <a:pathLst>
                <a:path h="5532120" w="37775555">
                  <a:moveTo>
                    <a:pt x="36188055" y="0"/>
                  </a:moveTo>
                  <a:lnTo>
                    <a:pt x="1587500" y="0"/>
                  </a:lnTo>
                  <a:lnTo>
                    <a:pt x="0" y="2766060"/>
                  </a:lnTo>
                  <a:lnTo>
                    <a:pt x="1587500" y="5532120"/>
                  </a:lnTo>
                  <a:lnTo>
                    <a:pt x="36188055" y="5532120"/>
                  </a:lnTo>
                  <a:lnTo>
                    <a:pt x="37775555" y="2766060"/>
                  </a:lnTo>
                  <a:lnTo>
                    <a:pt x="36188055" y="0"/>
                  </a:lnTo>
                  <a:close/>
                  <a:moveTo>
                    <a:pt x="36101694" y="5382260"/>
                  </a:moveTo>
                  <a:lnTo>
                    <a:pt x="1673860" y="5382260"/>
                  </a:lnTo>
                  <a:lnTo>
                    <a:pt x="172720" y="2766060"/>
                  </a:lnTo>
                  <a:lnTo>
                    <a:pt x="1673860" y="149860"/>
                  </a:lnTo>
                  <a:lnTo>
                    <a:pt x="36101694" y="149860"/>
                  </a:lnTo>
                  <a:lnTo>
                    <a:pt x="37602833" y="2766060"/>
                  </a:lnTo>
                  <a:lnTo>
                    <a:pt x="36101694" y="5382260"/>
                  </a:lnTo>
                  <a:close/>
                </a:path>
              </a:pathLst>
            </a:custGeom>
            <a:solidFill>
              <a:srgbClr val="737373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0022198" y="6808223"/>
            <a:ext cx="7237102" cy="1059521"/>
            <a:chOff x="0" y="0"/>
            <a:chExt cx="37787363" cy="553212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7787362" cy="5532120"/>
            </a:xfrm>
            <a:custGeom>
              <a:avLst/>
              <a:gdLst/>
              <a:ahLst/>
              <a:cxnLst/>
              <a:rect r="r" b="b" t="t" l="l"/>
              <a:pathLst>
                <a:path h="5532120" w="37787362">
                  <a:moveTo>
                    <a:pt x="36199862" y="0"/>
                  </a:moveTo>
                  <a:lnTo>
                    <a:pt x="1587500" y="0"/>
                  </a:lnTo>
                  <a:lnTo>
                    <a:pt x="0" y="2766060"/>
                  </a:lnTo>
                  <a:lnTo>
                    <a:pt x="1587500" y="5532120"/>
                  </a:lnTo>
                  <a:lnTo>
                    <a:pt x="36199862" y="5532120"/>
                  </a:lnTo>
                  <a:lnTo>
                    <a:pt x="37787362" y="2766060"/>
                  </a:lnTo>
                  <a:lnTo>
                    <a:pt x="36199862" y="0"/>
                  </a:lnTo>
                  <a:close/>
                  <a:moveTo>
                    <a:pt x="36113504" y="5382260"/>
                  </a:moveTo>
                  <a:lnTo>
                    <a:pt x="1673860" y="5382260"/>
                  </a:lnTo>
                  <a:lnTo>
                    <a:pt x="172720" y="2766060"/>
                  </a:lnTo>
                  <a:lnTo>
                    <a:pt x="1673860" y="149860"/>
                  </a:lnTo>
                  <a:lnTo>
                    <a:pt x="36113504" y="149860"/>
                  </a:lnTo>
                  <a:lnTo>
                    <a:pt x="37614644" y="2766060"/>
                  </a:lnTo>
                  <a:lnTo>
                    <a:pt x="36113504" y="5382260"/>
                  </a:lnTo>
                  <a:close/>
                </a:path>
              </a:pathLst>
            </a:custGeom>
            <a:solidFill>
              <a:srgbClr val="019FE3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0022198" y="4387607"/>
            <a:ext cx="7232579" cy="1059521"/>
            <a:chOff x="0" y="0"/>
            <a:chExt cx="37763743" cy="553212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7763745" cy="5532120"/>
            </a:xfrm>
            <a:custGeom>
              <a:avLst/>
              <a:gdLst/>
              <a:ahLst/>
              <a:cxnLst/>
              <a:rect r="r" b="b" t="t" l="l"/>
              <a:pathLst>
                <a:path h="5532120" w="37763745">
                  <a:moveTo>
                    <a:pt x="36176245" y="0"/>
                  </a:moveTo>
                  <a:lnTo>
                    <a:pt x="1587500" y="0"/>
                  </a:lnTo>
                  <a:lnTo>
                    <a:pt x="0" y="2766060"/>
                  </a:lnTo>
                  <a:lnTo>
                    <a:pt x="1587500" y="5532120"/>
                  </a:lnTo>
                  <a:lnTo>
                    <a:pt x="36176245" y="5532120"/>
                  </a:lnTo>
                  <a:lnTo>
                    <a:pt x="37763745" y="2766060"/>
                  </a:lnTo>
                  <a:lnTo>
                    <a:pt x="36176245" y="0"/>
                  </a:lnTo>
                  <a:close/>
                  <a:moveTo>
                    <a:pt x="36089884" y="5382260"/>
                  </a:moveTo>
                  <a:lnTo>
                    <a:pt x="1673860" y="5382260"/>
                  </a:lnTo>
                  <a:lnTo>
                    <a:pt x="172720" y="2766060"/>
                  </a:lnTo>
                  <a:lnTo>
                    <a:pt x="1673860" y="149860"/>
                  </a:lnTo>
                  <a:lnTo>
                    <a:pt x="36089884" y="149860"/>
                  </a:lnTo>
                  <a:lnTo>
                    <a:pt x="37591023" y="2766060"/>
                  </a:lnTo>
                  <a:lnTo>
                    <a:pt x="36089884" y="5382260"/>
                  </a:lnTo>
                  <a:close/>
                </a:path>
              </a:pathLst>
            </a:custGeom>
            <a:solidFill>
              <a:srgbClr val="737373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0022198" y="5596302"/>
            <a:ext cx="7232579" cy="1059521"/>
            <a:chOff x="0" y="0"/>
            <a:chExt cx="37763743" cy="553212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37763745" cy="5532120"/>
            </a:xfrm>
            <a:custGeom>
              <a:avLst/>
              <a:gdLst/>
              <a:ahLst/>
              <a:cxnLst/>
              <a:rect r="r" b="b" t="t" l="l"/>
              <a:pathLst>
                <a:path h="5532120" w="37763745">
                  <a:moveTo>
                    <a:pt x="36176245" y="0"/>
                  </a:moveTo>
                  <a:lnTo>
                    <a:pt x="1587500" y="0"/>
                  </a:lnTo>
                  <a:lnTo>
                    <a:pt x="0" y="2766060"/>
                  </a:lnTo>
                  <a:lnTo>
                    <a:pt x="1587500" y="5532120"/>
                  </a:lnTo>
                  <a:lnTo>
                    <a:pt x="36176245" y="5532120"/>
                  </a:lnTo>
                  <a:lnTo>
                    <a:pt x="37763745" y="2766060"/>
                  </a:lnTo>
                  <a:lnTo>
                    <a:pt x="36176245" y="0"/>
                  </a:lnTo>
                  <a:close/>
                  <a:moveTo>
                    <a:pt x="36089884" y="5382260"/>
                  </a:moveTo>
                  <a:lnTo>
                    <a:pt x="1673860" y="5382260"/>
                  </a:lnTo>
                  <a:lnTo>
                    <a:pt x="172720" y="2766060"/>
                  </a:lnTo>
                  <a:lnTo>
                    <a:pt x="1673860" y="149860"/>
                  </a:lnTo>
                  <a:lnTo>
                    <a:pt x="36089884" y="149860"/>
                  </a:lnTo>
                  <a:lnTo>
                    <a:pt x="37591023" y="2766060"/>
                  </a:lnTo>
                  <a:lnTo>
                    <a:pt x="36089884" y="5382260"/>
                  </a:lnTo>
                  <a:close/>
                </a:path>
              </a:pathLst>
            </a:custGeom>
            <a:solidFill>
              <a:srgbClr val="019FE3"/>
            </a:solidFill>
          </p:spPr>
        </p:sp>
      </p:grpSp>
      <p:sp>
        <p:nvSpPr>
          <p:cNvPr name="Freeform 10" id="10"/>
          <p:cNvSpPr/>
          <p:nvPr/>
        </p:nvSpPr>
        <p:spPr>
          <a:xfrm flipH="false" flipV="false" rot="0">
            <a:off x="11034848" y="3268239"/>
            <a:ext cx="640348" cy="872706"/>
          </a:xfrm>
          <a:custGeom>
            <a:avLst/>
            <a:gdLst/>
            <a:ahLst/>
            <a:cxnLst/>
            <a:rect r="r" b="b" t="t" l="l"/>
            <a:pathLst>
              <a:path h="872706" w="640348">
                <a:moveTo>
                  <a:pt x="0" y="0"/>
                </a:moveTo>
                <a:lnTo>
                  <a:pt x="640349" y="0"/>
                </a:lnTo>
                <a:lnTo>
                  <a:pt x="640349" y="872706"/>
                </a:lnTo>
                <a:lnTo>
                  <a:pt x="0" y="87270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11108787" y="4502663"/>
            <a:ext cx="566410" cy="806278"/>
          </a:xfrm>
          <a:custGeom>
            <a:avLst/>
            <a:gdLst/>
            <a:ahLst/>
            <a:cxnLst/>
            <a:rect r="r" b="b" t="t" l="l"/>
            <a:pathLst>
              <a:path h="806278" w="566410">
                <a:moveTo>
                  <a:pt x="0" y="0"/>
                </a:moveTo>
                <a:lnTo>
                  <a:pt x="566410" y="0"/>
                </a:lnTo>
                <a:lnTo>
                  <a:pt x="566410" y="806278"/>
                </a:lnTo>
                <a:lnTo>
                  <a:pt x="0" y="80627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1108787" y="5737151"/>
            <a:ext cx="713132" cy="750665"/>
          </a:xfrm>
          <a:custGeom>
            <a:avLst/>
            <a:gdLst/>
            <a:ahLst/>
            <a:cxnLst/>
            <a:rect r="r" b="b" t="t" l="l"/>
            <a:pathLst>
              <a:path h="750665" w="713132">
                <a:moveTo>
                  <a:pt x="0" y="0"/>
                </a:moveTo>
                <a:lnTo>
                  <a:pt x="713131" y="0"/>
                </a:lnTo>
                <a:lnTo>
                  <a:pt x="713131" y="750665"/>
                </a:lnTo>
                <a:lnTo>
                  <a:pt x="0" y="75066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11002358" y="6960521"/>
            <a:ext cx="779268" cy="774830"/>
          </a:xfrm>
          <a:custGeom>
            <a:avLst/>
            <a:gdLst/>
            <a:ahLst/>
            <a:cxnLst/>
            <a:rect r="r" b="b" t="t" l="l"/>
            <a:pathLst>
              <a:path h="774830" w="779268">
                <a:moveTo>
                  <a:pt x="0" y="0"/>
                </a:moveTo>
                <a:lnTo>
                  <a:pt x="779267" y="0"/>
                </a:lnTo>
                <a:lnTo>
                  <a:pt x="779267" y="774830"/>
                </a:lnTo>
                <a:lnTo>
                  <a:pt x="0" y="77483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4" id="14"/>
          <p:cNvSpPr txBox="true"/>
          <p:nvPr/>
        </p:nvSpPr>
        <p:spPr>
          <a:xfrm rot="0">
            <a:off x="1028700" y="1101901"/>
            <a:ext cx="13556288" cy="19084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660"/>
              </a:lnSpc>
              <a:spcBef>
                <a:spcPct val="0"/>
              </a:spcBef>
            </a:pPr>
            <a:r>
              <a:rPr lang="en-US" sz="8400" strike="noStrike" u="none">
                <a:solidFill>
                  <a:srgbClr val="FFFFFF"/>
                </a:solidFill>
                <a:latin typeface="Chau Philomene"/>
                <a:ea typeface="Chau Philomene"/>
                <a:cs typeface="Chau Philomene"/>
                <a:sym typeface="Chau Philomene"/>
              </a:rPr>
              <a:t>SECURE DOCUMENT FORMAT</a:t>
            </a:r>
          </a:p>
          <a:p>
            <a:pPr algn="l" marL="0" indent="0" lvl="0">
              <a:lnSpc>
                <a:spcPts val="5405"/>
              </a:lnSpc>
              <a:spcBef>
                <a:spcPct val="0"/>
              </a:spcBef>
            </a:pPr>
            <a:r>
              <a:rPr lang="en-US" sz="4700" strike="noStrike" u="none">
                <a:solidFill>
                  <a:srgbClr val="62C3ED"/>
                </a:solidFill>
                <a:latin typeface="Chau Philomene"/>
                <a:ea typeface="Chau Philomene"/>
                <a:cs typeface="Chau Philomene"/>
                <a:sym typeface="Chau Philomene"/>
              </a:rPr>
              <a:t>SIGN AND CHECK COMMANDS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2651705" y="3425827"/>
            <a:ext cx="3108611" cy="490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920"/>
              </a:lnSpc>
              <a:spcBef>
                <a:spcPct val="0"/>
              </a:spcBef>
            </a:pPr>
            <a:r>
              <a:rPr lang="en-US" sz="2800" strike="noStrike" u="none">
                <a:solidFill>
                  <a:srgbClr val="737373"/>
                </a:solidFill>
                <a:latin typeface="Lato"/>
                <a:ea typeface="Lato"/>
                <a:cs typeface="Lato"/>
                <a:sym typeface="Lato"/>
              </a:rPr>
              <a:t>Protect Command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2651705" y="4638603"/>
            <a:ext cx="3661856" cy="490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920"/>
              </a:lnSpc>
              <a:spcBef>
                <a:spcPct val="0"/>
              </a:spcBef>
            </a:pPr>
            <a:r>
              <a:rPr lang="en-US" sz="2800">
                <a:solidFill>
                  <a:srgbClr val="737373"/>
                </a:solidFill>
                <a:latin typeface="Lato"/>
                <a:ea typeface="Lato"/>
                <a:cs typeface="Lato"/>
                <a:sym typeface="Lato"/>
              </a:rPr>
              <a:t>Unp</a:t>
            </a:r>
            <a:r>
              <a:rPr lang="en-US" sz="2800" strike="noStrike" u="none">
                <a:solidFill>
                  <a:srgbClr val="737373"/>
                </a:solidFill>
                <a:latin typeface="Lato"/>
                <a:ea typeface="Lato"/>
                <a:cs typeface="Lato"/>
                <a:sym typeface="Lato"/>
              </a:rPr>
              <a:t>rotect Command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2651705" y="5833719"/>
            <a:ext cx="3661856" cy="490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920"/>
              </a:lnSpc>
              <a:spcBef>
                <a:spcPct val="0"/>
              </a:spcBef>
            </a:pPr>
            <a:r>
              <a:rPr lang="en-US" sz="2800" strike="noStrike" u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Sign Command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2651705" y="7059219"/>
            <a:ext cx="3661856" cy="490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920"/>
              </a:lnSpc>
              <a:spcBef>
                <a:spcPct val="0"/>
              </a:spcBef>
            </a:pPr>
            <a:r>
              <a:rPr lang="en-US" sz="2800" strike="noStrike" u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Check Command</a:t>
            </a:r>
          </a:p>
        </p:txBody>
      </p:sp>
      <p:sp>
        <p:nvSpPr>
          <p:cNvPr name="Freeform 19" id="19"/>
          <p:cNvSpPr/>
          <p:nvPr/>
        </p:nvSpPr>
        <p:spPr>
          <a:xfrm flipH="false" flipV="false" rot="0">
            <a:off x="427277" y="9148356"/>
            <a:ext cx="1998336" cy="810241"/>
          </a:xfrm>
          <a:custGeom>
            <a:avLst/>
            <a:gdLst/>
            <a:ahLst/>
            <a:cxnLst/>
            <a:rect r="r" b="b" t="t" l="l"/>
            <a:pathLst>
              <a:path h="810241" w="1998336">
                <a:moveTo>
                  <a:pt x="0" y="0"/>
                </a:moveTo>
                <a:lnTo>
                  <a:pt x="1998336" y="0"/>
                </a:lnTo>
                <a:lnTo>
                  <a:pt x="1998336" y="810241"/>
                </a:lnTo>
                <a:lnTo>
                  <a:pt x="0" y="810241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TextBox 20" id="20"/>
          <p:cNvSpPr txBox="true"/>
          <p:nvPr/>
        </p:nvSpPr>
        <p:spPr>
          <a:xfrm rot="0">
            <a:off x="1028700" y="4234227"/>
            <a:ext cx="8503464" cy="2657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700" indent="-323850" lvl="1">
              <a:lnSpc>
                <a:spcPts val="4200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3000">
                <a:solidFill>
                  <a:srgbClr val="FFFFFF"/>
                </a:solidFill>
                <a:latin typeface="Lato Bold"/>
                <a:ea typeface="Lato Bold"/>
                <a:cs typeface="Lato Bold"/>
                <a:sym typeface="Lato Bold"/>
              </a:rPr>
              <a:t>Sign</a:t>
            </a:r>
            <a:r>
              <a:rPr lang="en-US" b="true" sz="3000" strike="noStrike" u="none">
                <a:solidFill>
                  <a:srgbClr val="FFFFFF"/>
                </a:solidFill>
                <a:latin typeface="Lato Bold"/>
                <a:ea typeface="Lato Bold"/>
                <a:cs typeface="Lato Bold"/>
                <a:sym typeface="Lato Bold"/>
              </a:rPr>
              <a:t>:</a:t>
            </a:r>
            <a:r>
              <a:rPr lang="en-US" sz="3000" strike="noStrike" u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Private Key and JSON object, also uses “SHA256withRSA” algorithm.</a:t>
            </a:r>
          </a:p>
          <a:p>
            <a:pPr algn="l" marL="647700" indent="-323850" lvl="1">
              <a:lnSpc>
                <a:spcPts val="4200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3000" strike="noStrike" u="none">
                <a:solidFill>
                  <a:srgbClr val="FFFFFF"/>
                </a:solidFill>
                <a:latin typeface="Lato Bold"/>
                <a:ea typeface="Lato Bold"/>
                <a:cs typeface="Lato Bold"/>
                <a:sym typeface="Lato Bold"/>
              </a:rPr>
              <a:t>Check: </a:t>
            </a:r>
            <a:r>
              <a:rPr lang="en-US" sz="3000" strike="noStrike" u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Public Key and JSON object.</a:t>
            </a:r>
          </a:p>
          <a:p>
            <a:pPr algn="l" marL="647700" indent="-323850" lvl="1">
              <a:lnSpc>
                <a:spcPts val="4200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3000" strike="noStrike" u="none">
                <a:solidFill>
                  <a:srgbClr val="FFFFFF"/>
                </a:solidFill>
                <a:latin typeface="Lato Bold"/>
                <a:ea typeface="Lato Bold"/>
                <a:cs typeface="Lato Bold"/>
                <a:sym typeface="Lato Bold"/>
              </a:rPr>
              <a:t>CLI &amp; Integration: </a:t>
            </a:r>
            <a:r>
              <a:rPr lang="en-US" sz="3000" strike="noStrike" u="non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Results saved to a path or returned.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7410396" y="9378207"/>
            <a:ext cx="250478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8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62B3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85477" y="4769751"/>
            <a:ext cx="6933429" cy="3420186"/>
            <a:chOff x="0" y="0"/>
            <a:chExt cx="1826088" cy="90079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826088" cy="900790"/>
            </a:xfrm>
            <a:custGeom>
              <a:avLst/>
              <a:gdLst/>
              <a:ahLst/>
              <a:cxnLst/>
              <a:rect r="r" b="b" t="t" l="l"/>
              <a:pathLst>
                <a:path h="900790" w="1826088">
                  <a:moveTo>
                    <a:pt x="56947" y="0"/>
                  </a:moveTo>
                  <a:lnTo>
                    <a:pt x="1769141" y="0"/>
                  </a:lnTo>
                  <a:cubicBezTo>
                    <a:pt x="1800592" y="0"/>
                    <a:pt x="1826088" y="25496"/>
                    <a:pt x="1826088" y="56947"/>
                  </a:cubicBezTo>
                  <a:lnTo>
                    <a:pt x="1826088" y="843843"/>
                  </a:lnTo>
                  <a:cubicBezTo>
                    <a:pt x="1826088" y="858946"/>
                    <a:pt x="1820089" y="873431"/>
                    <a:pt x="1809409" y="884110"/>
                  </a:cubicBezTo>
                  <a:cubicBezTo>
                    <a:pt x="1798729" y="894790"/>
                    <a:pt x="1784245" y="900790"/>
                    <a:pt x="1769141" y="900790"/>
                  </a:cubicBezTo>
                  <a:lnTo>
                    <a:pt x="56947" y="900790"/>
                  </a:lnTo>
                  <a:cubicBezTo>
                    <a:pt x="41844" y="900790"/>
                    <a:pt x="27359" y="894790"/>
                    <a:pt x="16679" y="884110"/>
                  </a:cubicBezTo>
                  <a:cubicBezTo>
                    <a:pt x="6000" y="873431"/>
                    <a:pt x="0" y="858946"/>
                    <a:pt x="0" y="843843"/>
                  </a:cubicBezTo>
                  <a:lnTo>
                    <a:pt x="0" y="56947"/>
                  </a:lnTo>
                  <a:cubicBezTo>
                    <a:pt x="0" y="41844"/>
                    <a:pt x="6000" y="27359"/>
                    <a:pt x="16679" y="16679"/>
                  </a:cubicBezTo>
                  <a:cubicBezTo>
                    <a:pt x="27359" y="6000"/>
                    <a:pt x="41844" y="0"/>
                    <a:pt x="56947" y="0"/>
                  </a:cubicBezTo>
                  <a:close/>
                </a:path>
              </a:pathLst>
            </a:custGeom>
            <a:solidFill>
              <a:srgbClr val="262B3B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826088" cy="9388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9877302" y="8422732"/>
            <a:ext cx="2705231" cy="598532"/>
          </a:xfrm>
          <a:custGeom>
            <a:avLst/>
            <a:gdLst/>
            <a:ahLst/>
            <a:cxnLst/>
            <a:rect r="r" b="b" t="t" l="l"/>
            <a:pathLst>
              <a:path h="598532" w="2705231">
                <a:moveTo>
                  <a:pt x="0" y="0"/>
                </a:moveTo>
                <a:lnTo>
                  <a:pt x="2705231" y="0"/>
                </a:lnTo>
                <a:lnTo>
                  <a:pt x="2705231" y="598533"/>
                </a:lnTo>
                <a:lnTo>
                  <a:pt x="0" y="59853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10800000">
            <a:off x="14767894" y="2786332"/>
            <a:ext cx="2705231" cy="598532"/>
          </a:xfrm>
          <a:custGeom>
            <a:avLst/>
            <a:gdLst/>
            <a:ahLst/>
            <a:cxnLst/>
            <a:rect r="r" b="b" t="t" l="l"/>
            <a:pathLst>
              <a:path h="598532" w="2705231">
                <a:moveTo>
                  <a:pt x="0" y="0"/>
                </a:moveTo>
                <a:lnTo>
                  <a:pt x="2705231" y="0"/>
                </a:lnTo>
                <a:lnTo>
                  <a:pt x="2705231" y="598533"/>
                </a:lnTo>
                <a:lnTo>
                  <a:pt x="0" y="59853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427277" y="9148356"/>
            <a:ext cx="1998336" cy="810241"/>
          </a:xfrm>
          <a:custGeom>
            <a:avLst/>
            <a:gdLst/>
            <a:ahLst/>
            <a:cxnLst/>
            <a:rect r="r" b="b" t="t" l="l"/>
            <a:pathLst>
              <a:path h="810241" w="1998336">
                <a:moveTo>
                  <a:pt x="0" y="0"/>
                </a:moveTo>
                <a:lnTo>
                  <a:pt x="1998336" y="0"/>
                </a:lnTo>
                <a:lnTo>
                  <a:pt x="1998336" y="810241"/>
                </a:lnTo>
                <a:lnTo>
                  <a:pt x="0" y="81024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1426445" y="4538635"/>
            <a:ext cx="7361080" cy="2533409"/>
            <a:chOff x="0" y="0"/>
            <a:chExt cx="9814773" cy="337787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2579835"/>
              <a:ext cx="3606975" cy="798043"/>
            </a:xfrm>
            <a:custGeom>
              <a:avLst/>
              <a:gdLst/>
              <a:ahLst/>
              <a:cxnLst/>
              <a:rect r="r" b="b" t="t" l="l"/>
              <a:pathLst>
                <a:path h="798043" w="3606975">
                  <a:moveTo>
                    <a:pt x="0" y="0"/>
                  </a:moveTo>
                  <a:lnTo>
                    <a:pt x="3606975" y="0"/>
                  </a:lnTo>
                  <a:lnTo>
                    <a:pt x="3606975" y="798043"/>
                  </a:lnTo>
                  <a:lnTo>
                    <a:pt x="0" y="7980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0" id="10"/>
            <p:cNvSpPr/>
            <p:nvPr/>
          </p:nvSpPr>
          <p:spPr>
            <a:xfrm flipH="false" flipV="false" rot="-10800000">
              <a:off x="6207798" y="0"/>
              <a:ext cx="3606975" cy="798043"/>
            </a:xfrm>
            <a:custGeom>
              <a:avLst/>
              <a:gdLst/>
              <a:ahLst/>
              <a:cxnLst/>
              <a:rect r="r" b="b" t="t" l="l"/>
              <a:pathLst>
                <a:path h="798043" w="3606975">
                  <a:moveTo>
                    <a:pt x="0" y="0"/>
                  </a:moveTo>
                  <a:lnTo>
                    <a:pt x="3606975" y="0"/>
                  </a:lnTo>
                  <a:lnTo>
                    <a:pt x="3606975" y="798043"/>
                  </a:lnTo>
                  <a:lnTo>
                    <a:pt x="0" y="7980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11" id="11"/>
            <p:cNvSpPr txBox="true"/>
            <p:nvPr/>
          </p:nvSpPr>
          <p:spPr>
            <a:xfrm rot="0">
              <a:off x="1803488" y="1297124"/>
              <a:ext cx="6207798" cy="84285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4945"/>
                </a:lnSpc>
                <a:spcBef>
                  <a:spcPct val="0"/>
                </a:spcBef>
              </a:pPr>
              <a:r>
                <a:rPr lang="en-US" sz="4300">
                  <a:solidFill>
                    <a:srgbClr val="A6A6A6"/>
                  </a:solidFill>
                  <a:latin typeface="Chau Philomene"/>
                  <a:ea typeface="Chau Philomene"/>
                  <a:cs typeface="Chau Philomene"/>
                  <a:sym typeface="Chau Philomene"/>
                </a:rPr>
                <a:t>SECURE CHANNELS</a:t>
              </a: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11418784" y="3636710"/>
            <a:ext cx="4655849" cy="6273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945"/>
              </a:lnSpc>
              <a:spcBef>
                <a:spcPct val="0"/>
              </a:spcBef>
            </a:pPr>
            <a:r>
              <a:rPr lang="en-US" sz="4300">
                <a:solidFill>
                  <a:srgbClr val="62C3ED"/>
                </a:solidFill>
                <a:latin typeface="Chau Philomene"/>
                <a:ea typeface="Chau Philomene"/>
                <a:cs typeface="Chau Philomene"/>
                <a:sym typeface="Chau Philomene"/>
              </a:rPr>
              <a:t>KEY DISTRIBUTION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885477" y="610824"/>
            <a:ext cx="9583617" cy="8362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555"/>
              </a:lnSpc>
              <a:spcBef>
                <a:spcPct val="0"/>
              </a:spcBef>
            </a:pPr>
            <a:r>
              <a:rPr lang="en-US" sz="5700">
                <a:solidFill>
                  <a:srgbClr val="FFFFFF"/>
                </a:solidFill>
                <a:latin typeface="Chau Philomene"/>
                <a:ea typeface="Chau Philomene"/>
                <a:cs typeface="Chau Philomene"/>
                <a:sym typeface="Chau Philomene"/>
              </a:rPr>
              <a:t>SECURE CHANNELS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885477" y="1452832"/>
            <a:ext cx="9959464" cy="1333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0349"/>
              </a:lnSpc>
              <a:spcBef>
                <a:spcPct val="0"/>
              </a:spcBef>
            </a:pPr>
            <a:r>
              <a:rPr lang="en-US" sz="9000">
                <a:solidFill>
                  <a:srgbClr val="62C3ED"/>
                </a:solidFill>
                <a:latin typeface="Chau Philomene"/>
                <a:ea typeface="Chau Philomene"/>
                <a:cs typeface="Chau Philomene"/>
                <a:sym typeface="Chau Philomene"/>
              </a:rPr>
              <a:t>KEY DISTRIBUTION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0234117" y="4576749"/>
            <a:ext cx="7025183" cy="37585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8163" indent="-259082" lvl="1">
              <a:lnSpc>
                <a:spcPts val="3360"/>
              </a:lnSpc>
              <a:buFont typeface="Arial"/>
              <a:buChar char="•"/>
            </a:pPr>
            <a:r>
              <a:rPr lang="en-US" b="true" sz="2400">
                <a:solidFill>
                  <a:srgbClr val="FFFFFF"/>
                </a:solidFill>
                <a:latin typeface="Lato Bold"/>
                <a:ea typeface="Lato Bold"/>
                <a:cs typeface="Lato Bold"/>
                <a:sym typeface="Lato Bold"/>
              </a:rPr>
              <a:t>Car Key Analogy:</a:t>
            </a:r>
            <a:r>
              <a:rPr lang="en-US" sz="2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</a:t>
            </a:r>
          </a:p>
          <a:p>
            <a:pPr algn="l" marL="1036326" indent="-345442" lvl="2">
              <a:lnSpc>
                <a:spcPts val="3360"/>
              </a:lnSpc>
              <a:buFont typeface="Arial"/>
              <a:buChar char="⚬"/>
            </a:pPr>
            <a:r>
              <a:rPr lang="en-US" sz="2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Symmetric key (car.key) mimics a real car key;</a:t>
            </a:r>
          </a:p>
          <a:p>
            <a:pPr algn="l" marL="1036326" indent="-345442" lvl="2">
              <a:lnSpc>
                <a:spcPts val="3360"/>
              </a:lnSpc>
              <a:buFont typeface="Arial"/>
              <a:buChar char="⚬"/>
            </a:pPr>
            <a:r>
              <a:rPr lang="en-US" sz="2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sharing is physical or assumes possession.</a:t>
            </a:r>
          </a:p>
          <a:p>
            <a:pPr algn="l" marL="518163" indent="-259082" lvl="1">
              <a:lnSpc>
                <a:spcPts val="3360"/>
              </a:lnSpc>
              <a:buFont typeface="Arial"/>
              <a:buChar char="•"/>
            </a:pPr>
            <a:r>
              <a:rPr lang="en-US" b="true" sz="2400">
                <a:solidFill>
                  <a:srgbClr val="FFFFFF"/>
                </a:solidFill>
                <a:latin typeface="Lato Bold"/>
                <a:ea typeface="Lato Bold"/>
                <a:cs typeface="Lato Bold"/>
                <a:sym typeface="Lato Bold"/>
              </a:rPr>
              <a:t>Key Distribution:</a:t>
            </a:r>
          </a:p>
          <a:p>
            <a:pPr algn="l" marL="1036326" indent="-345442" lvl="2">
              <a:lnSpc>
                <a:spcPts val="3360"/>
              </a:lnSpc>
              <a:buFont typeface="Arial"/>
              <a:buChar char="⚬"/>
            </a:pPr>
            <a:r>
              <a:rPr lang="en-US" sz="2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Private keys for users; server holds public keys for verification.</a:t>
            </a:r>
          </a:p>
          <a:p>
            <a:pPr algn="l" marL="1036326" indent="-345442" lvl="2">
              <a:lnSpc>
                <a:spcPts val="3360"/>
              </a:lnSpc>
              <a:buFont typeface="Arial"/>
              <a:buChar char="⚬"/>
            </a:pPr>
            <a:r>
              <a:rPr lang="en-US" sz="2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Symmetric key only shared physically, ensuring security.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7410396" y="9378207"/>
            <a:ext cx="250478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9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DAGbW3H5Y8c</dc:identifier>
  <dcterms:modified xsi:type="dcterms:W3CDTF">2011-08-01T06:04:30Z</dcterms:modified>
  <cp:revision>1</cp:revision>
  <dc:title>T27 - MotorIST</dc:title>
</cp:coreProperties>
</file>