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3DB796-EDDE-490E-B9D9-53B3C6498E94}">
  <a:tblStyle styleId="{043DB796-EDDE-490E-B9D9-53B3C6498E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Tempo de Execução para Submissões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Sequencial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Folha1!$A$2:$A$5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45</c:v>
                </c:pt>
              </c:numCache>
            </c:numRef>
          </c:cat>
          <c:val>
            <c:numRef>
              <c:f>Folha1!$B$2:$B$5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68</c:v>
                </c:pt>
                <c:pt idx="3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E8-4AD1-A671-ECAF974EBFAF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Paralelo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Folha1!$A$2:$A$5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45</c:v>
                </c:pt>
              </c:numCache>
            </c:numRef>
          </c:cat>
          <c:val>
            <c:numRef>
              <c:f>Folha1!$C$2:$C$5</c:f>
              <c:numCache>
                <c:formatCode>General</c:formatCode>
                <c:ptCount val="4"/>
                <c:pt idx="0">
                  <c:v>15</c:v>
                </c:pt>
                <c:pt idx="1">
                  <c:v>32</c:v>
                </c:pt>
                <c:pt idx="2">
                  <c:v>45</c:v>
                </c:pt>
                <c:pt idx="3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E8-4AD1-A671-ECAF974EB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7948760"/>
        <c:axId val="457946464"/>
      </c:barChart>
      <c:catAx>
        <c:axId val="457948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Nº</a:t>
                </a:r>
                <a:r>
                  <a:rPr lang="pt-PT" baseline="0"/>
                  <a:t> Submissões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57946464"/>
        <c:crosses val="autoZero"/>
        <c:auto val="1"/>
        <c:lblAlgn val="ctr"/>
        <c:lblOffset val="100"/>
        <c:noMultiLvlLbl val="0"/>
      </c:catAx>
      <c:valAx>
        <c:axId val="45794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Tempo em segundos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57948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00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9451"/>
            <a:ext cx="8661398" cy="6867280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454283"/>
            <a:ext cx="8847502" cy="3949517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5704310"/>
            <a:ext cx="5480829" cy="577314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454333"/>
            <a:ext cx="53679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54"/>
            <a:ext cx="7072430" cy="1769708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5963481"/>
            <a:ext cx="2202830" cy="894371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2050650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2050650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54"/>
            <a:ext cx="7072430" cy="1769708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5963481"/>
            <a:ext cx="2202830" cy="894371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76564" y="1780309"/>
            <a:ext cx="5367900" cy="32973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Codeflex </a:t>
            </a:r>
            <a:br>
              <a:rPr lang="pt-PT" dirty="0"/>
            </a:br>
            <a:r>
              <a:rPr lang="en" dirty="0"/>
              <a:t>Aplicação </a:t>
            </a:r>
            <a:r>
              <a:rPr lang="en" i="1" dirty="0"/>
              <a:t>web </a:t>
            </a:r>
            <a:r>
              <a:rPr lang="en" dirty="0"/>
              <a:t>de programação competitiva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Apresentação </a:t>
            </a:r>
            <a:r>
              <a:rPr lang="pt-PT" sz="1800" dirty="0"/>
              <a:t>Final</a:t>
            </a:r>
            <a:endParaRPr sz="1800" dirty="0"/>
          </a:p>
        </p:txBody>
      </p:sp>
      <p:sp>
        <p:nvSpPr>
          <p:cNvPr id="185" name="Shape 185"/>
          <p:cNvSpPr txBox="1"/>
          <p:nvPr/>
        </p:nvSpPr>
        <p:spPr>
          <a:xfrm>
            <a:off x="4910600" y="6097633"/>
            <a:ext cx="4113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Elaborado por: Miguel Brito nº 1011695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Orientador: Prof. Celestino Gonçalves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7658300" y="5712233"/>
            <a:ext cx="136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18 </a:t>
            </a:r>
            <a:r>
              <a:rPr lang="pt-PT" dirty="0">
                <a:solidFill>
                  <a:srgbClr val="FFFFFF"/>
                </a:solidFill>
              </a:rPr>
              <a:t>Julho </a:t>
            </a:r>
            <a:r>
              <a:rPr lang="en" dirty="0">
                <a:solidFill>
                  <a:srgbClr val="FFFFFF"/>
                </a:solidFill>
              </a:rPr>
              <a:t>2018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637FF-AE4F-49FB-9CB5-8D3C5A62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AVALIAÇÃO DE SUBMISSÕES: MELHORIAS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990B55B-39CE-4078-8D2E-36B17BAAB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2568247"/>
            <a:ext cx="3378300" cy="3632400"/>
          </a:xfrm>
        </p:spPr>
        <p:txBody>
          <a:bodyPr/>
          <a:lstStyle/>
          <a:p>
            <a:r>
              <a:rPr lang="pt-PT" dirty="0"/>
              <a:t>Segurança</a:t>
            </a:r>
          </a:p>
          <a:p>
            <a:pPr lvl="1"/>
            <a:r>
              <a:rPr lang="pt-PT" dirty="0"/>
              <a:t>Execução em </a:t>
            </a:r>
            <a:r>
              <a:rPr lang="pt-PT" i="1" dirty="0" err="1"/>
              <a:t>sandbox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4FF721C-71F2-4F59-9123-9F7B5ABF7A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09633" y="2568247"/>
            <a:ext cx="4307893" cy="3632400"/>
          </a:xfrm>
        </p:spPr>
        <p:txBody>
          <a:bodyPr/>
          <a:lstStyle/>
          <a:p>
            <a:r>
              <a:rPr lang="pt-PT" dirty="0"/>
              <a:t>Performance</a:t>
            </a:r>
          </a:p>
          <a:p>
            <a:pPr lvl="1"/>
            <a:r>
              <a:rPr lang="pt-PT" dirty="0"/>
              <a:t>Implementação assíncrona</a:t>
            </a:r>
          </a:p>
          <a:p>
            <a:pPr lvl="1"/>
            <a:r>
              <a:rPr lang="pt-PT" dirty="0"/>
              <a:t>Execução em paralelo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BD5F9BC-76EC-446A-ADA4-199BC0E9ED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10</a:t>
            </a:fld>
            <a:endParaRPr lang="pt-PT"/>
          </a:p>
        </p:txBody>
      </p:sp>
      <p:grpSp>
        <p:nvGrpSpPr>
          <p:cNvPr id="6" name="Google Shape;744;p37">
            <a:extLst>
              <a:ext uri="{FF2B5EF4-FFF2-40B4-BE49-F238E27FC236}">
                <a16:creationId xmlns:a16="http://schemas.microsoft.com/office/drawing/2014/main" id="{3F5BE56D-EE1A-4D1F-9A66-A27F11D12B1C}"/>
              </a:ext>
            </a:extLst>
          </p:cNvPr>
          <p:cNvGrpSpPr/>
          <p:nvPr/>
        </p:nvGrpSpPr>
        <p:grpSpPr>
          <a:xfrm>
            <a:off x="247621" y="797607"/>
            <a:ext cx="422553" cy="375409"/>
            <a:chOff x="5292575" y="3681900"/>
            <a:chExt cx="420150" cy="373275"/>
          </a:xfrm>
        </p:grpSpPr>
        <p:sp>
          <p:nvSpPr>
            <p:cNvPr id="7" name="Google Shape;745;p37">
              <a:extLst>
                <a:ext uri="{FF2B5EF4-FFF2-40B4-BE49-F238E27FC236}">
                  <a16:creationId xmlns:a16="http://schemas.microsoft.com/office/drawing/2014/main" id="{6788E366-BCEF-47F0-ADE6-D5372DEE38C1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6;p37">
              <a:extLst>
                <a:ext uri="{FF2B5EF4-FFF2-40B4-BE49-F238E27FC236}">
                  <a16:creationId xmlns:a16="http://schemas.microsoft.com/office/drawing/2014/main" id="{C0CCF7B8-A32D-4407-ABDA-4AF307AC7CBA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7;p37">
              <a:extLst>
                <a:ext uri="{FF2B5EF4-FFF2-40B4-BE49-F238E27FC236}">
                  <a16:creationId xmlns:a16="http://schemas.microsoft.com/office/drawing/2014/main" id="{90679D24-C027-43C6-BC6F-BBFCA36784E5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8;p37">
              <a:extLst>
                <a:ext uri="{FF2B5EF4-FFF2-40B4-BE49-F238E27FC236}">
                  <a16:creationId xmlns:a16="http://schemas.microsoft.com/office/drawing/2014/main" id="{7D3DC5D3-95BA-44FB-A441-2A2DC4808401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9;p37">
              <a:extLst>
                <a:ext uri="{FF2B5EF4-FFF2-40B4-BE49-F238E27FC236}">
                  <a16:creationId xmlns:a16="http://schemas.microsoft.com/office/drawing/2014/main" id="{947E6572-0C47-4E3A-8FE5-31DC1E5515C0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0;p37">
              <a:extLst>
                <a:ext uri="{FF2B5EF4-FFF2-40B4-BE49-F238E27FC236}">
                  <a16:creationId xmlns:a16="http://schemas.microsoft.com/office/drawing/2014/main" id="{1BC484CF-69ED-46FB-ABFC-1653DCEA9556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51;p37">
              <a:extLst>
                <a:ext uri="{FF2B5EF4-FFF2-40B4-BE49-F238E27FC236}">
                  <a16:creationId xmlns:a16="http://schemas.microsoft.com/office/drawing/2014/main" id="{7CC461FB-19EE-42B6-B417-C59151157AE7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355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A6E16-F7CB-4AE4-B96E-725EE5FE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DE PERFORMANCE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13C6EE6-2177-40E2-A341-44CA0F23BD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11</a:t>
            </a:fld>
            <a:endParaRPr lang="pt-PT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EF47A00-7A46-4655-835E-EF5BCF04F9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854868"/>
              </p:ext>
            </p:extLst>
          </p:nvPr>
        </p:nvGraphicFramePr>
        <p:xfrm>
          <a:off x="395060" y="1915044"/>
          <a:ext cx="7250648" cy="4230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oogle Shape;735;p37">
            <a:extLst>
              <a:ext uri="{FF2B5EF4-FFF2-40B4-BE49-F238E27FC236}">
                <a16:creationId xmlns:a16="http://schemas.microsoft.com/office/drawing/2014/main" id="{2F236FF1-4280-4E7A-987D-C32EA10F84B2}"/>
              </a:ext>
            </a:extLst>
          </p:cNvPr>
          <p:cNvGrpSpPr/>
          <p:nvPr/>
        </p:nvGrpSpPr>
        <p:grpSpPr>
          <a:xfrm>
            <a:off x="265488" y="829428"/>
            <a:ext cx="427240" cy="310069"/>
            <a:chOff x="3932350" y="3714775"/>
            <a:chExt cx="439650" cy="319075"/>
          </a:xfrm>
        </p:grpSpPr>
        <p:sp>
          <p:nvSpPr>
            <p:cNvPr id="9" name="Google Shape;736;p37">
              <a:extLst>
                <a:ext uri="{FF2B5EF4-FFF2-40B4-BE49-F238E27FC236}">
                  <a16:creationId xmlns:a16="http://schemas.microsoft.com/office/drawing/2014/main" id="{8B6DFC93-896E-4CDC-9687-86ECF78082C0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7;p37">
              <a:extLst>
                <a:ext uri="{FF2B5EF4-FFF2-40B4-BE49-F238E27FC236}">
                  <a16:creationId xmlns:a16="http://schemas.microsoft.com/office/drawing/2014/main" id="{88BA9681-24BC-4A6E-BA15-8985A53CF026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8;p37">
              <a:extLst>
                <a:ext uri="{FF2B5EF4-FFF2-40B4-BE49-F238E27FC236}">
                  <a16:creationId xmlns:a16="http://schemas.microsoft.com/office/drawing/2014/main" id="{C36E8F5D-62FA-41B2-8544-8E30AD1E6C1C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9;p37">
              <a:extLst>
                <a:ext uri="{FF2B5EF4-FFF2-40B4-BE49-F238E27FC236}">
                  <a16:creationId xmlns:a16="http://schemas.microsoft.com/office/drawing/2014/main" id="{17A1FFCB-43CA-456E-A5CC-1F1FE9478D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0;p37">
              <a:extLst>
                <a:ext uri="{FF2B5EF4-FFF2-40B4-BE49-F238E27FC236}">
                  <a16:creationId xmlns:a16="http://schemas.microsoft.com/office/drawing/2014/main" id="{F9607329-52BF-4E36-9DB5-35EDF0FCD1DF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50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4275" y="523425"/>
            <a:ext cx="52584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PROGRAMAÇÃO COMPETITIVA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80998" y="1921058"/>
            <a:ext cx="6934202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Resolução de problemas recorrendo a programação</a:t>
            </a:r>
            <a:endParaRPr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400" dirty="0"/>
          </a:p>
        </p:txBody>
      </p:sp>
      <p:grpSp>
        <p:nvGrpSpPr>
          <p:cNvPr id="194" name="Shape 194"/>
          <p:cNvGrpSpPr/>
          <p:nvPr/>
        </p:nvGrpSpPr>
        <p:grpSpPr>
          <a:xfrm>
            <a:off x="342547" y="881943"/>
            <a:ext cx="388098" cy="331881"/>
            <a:chOff x="1934025" y="1001650"/>
            <a:chExt cx="415300" cy="355600"/>
          </a:xfrm>
        </p:grpSpPr>
        <p:sp>
          <p:nvSpPr>
            <p:cNvPr id="195" name="Shape 19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r="31679"/>
          <a:stretch/>
        </p:blipFill>
        <p:spPr>
          <a:xfrm>
            <a:off x="439571" y="2678390"/>
            <a:ext cx="4132429" cy="377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QUAIS OS PROBLEMAS?</a:t>
            </a: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2"/>
          </p:nvPr>
        </p:nvSpPr>
        <p:spPr>
          <a:xfrm>
            <a:off x="684300" y="2033929"/>
            <a:ext cx="3654900" cy="2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DIFICULDADE DE ORGANIZAÇÃO E GESTÃO DO TORNEIO</a:t>
            </a:r>
            <a:endParaRPr sz="1800" dirty="0"/>
          </a:p>
          <a:p>
            <a:pPr marL="1143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None/>
            </a:pPr>
            <a:endParaRPr sz="1200" b="1" dirty="0"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804802" y="2033929"/>
            <a:ext cx="3084300" cy="2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AVALIAÇÃO MANUAL DAS SUBMISSÕES</a:t>
            </a:r>
            <a:endParaRPr sz="1800" b="1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Trabalhoso, demorado e propenso a erros</a:t>
            </a:r>
            <a:endParaRPr sz="1800" dirty="0"/>
          </a:p>
          <a:p>
            <a:pPr marL="1143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10" name="Shape 210"/>
          <p:cNvSpPr txBox="1">
            <a:spLocks noGrp="1"/>
          </p:cNvSpPr>
          <p:nvPr>
            <p:ph type="body" idx="2"/>
          </p:nvPr>
        </p:nvSpPr>
        <p:spPr>
          <a:xfrm>
            <a:off x="684300" y="4066703"/>
            <a:ext cx="3904800" cy="1539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PLATAFORMA DE GESTÃO DE TORNEIOS E SUBMISSÕES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buSzPts val="1800"/>
              <a:buFont typeface="Roboto Condensed Light"/>
              <a:buChar char="-"/>
            </a:pPr>
            <a:r>
              <a:rPr lang="en" sz="1800" dirty="0"/>
              <a:t>Facilidade de organização e gestão</a:t>
            </a:r>
            <a:endParaRPr sz="1800" dirty="0"/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sz="1200" b="1" dirty="0"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804802" y="4044717"/>
            <a:ext cx="3084300" cy="2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SISTEMA AUTOMATIZADO DE AVALIAÇÃO DE SUBMISSÕES</a:t>
            </a:r>
            <a:endParaRPr sz="1800" b="1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>
              <a:lnSpc>
                <a:spcPct val="150000"/>
              </a:lnSpc>
              <a:spcBef>
                <a:spcPts val="0"/>
              </a:spcBef>
              <a:buSzPts val="1800"/>
              <a:buFont typeface="Roboto Condensed Light"/>
              <a:buChar char="-"/>
            </a:pPr>
            <a:r>
              <a:rPr lang="pt-PT" sz="1800" dirty="0"/>
              <a:t>Muito mais rápido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Consistente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i="1" dirty="0"/>
              <a:t>Feedback</a:t>
            </a:r>
            <a:r>
              <a:rPr lang="en" sz="1800" dirty="0"/>
              <a:t> na hora</a:t>
            </a:r>
            <a:endParaRPr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212" name="Shape 212"/>
          <p:cNvSpPr/>
          <p:nvPr/>
        </p:nvSpPr>
        <p:spPr>
          <a:xfrm>
            <a:off x="317849" y="831825"/>
            <a:ext cx="368220" cy="404682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Shape 213"/>
          <p:cNvCxnSpPr/>
          <p:nvPr/>
        </p:nvCxnSpPr>
        <p:spPr>
          <a:xfrm>
            <a:off x="464129" y="3974343"/>
            <a:ext cx="78066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reflection endPos="30000" dist="38100" dir="5400000" fadeDir="5400012" sy="-100000" algn="bl" rotWithShape="0"/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  <p:bldP spid="209" grpId="0" uiExpand="1" build="p"/>
      <p:bldP spid="210" grpId="0" uiExpand="1" build="p"/>
      <p:bldP spid="2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PLATAFORMAS EXISTENTES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t="28351" b="28390"/>
          <a:stretch/>
        </p:blipFill>
        <p:spPr>
          <a:xfrm>
            <a:off x="971511" y="2514025"/>
            <a:ext cx="2623150" cy="113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014" y="2820319"/>
            <a:ext cx="2457098" cy="9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7772" y="4362798"/>
            <a:ext cx="2623150" cy="524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4635" y="4294918"/>
            <a:ext cx="2576889" cy="592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Shape 225"/>
          <p:cNvGrpSpPr/>
          <p:nvPr/>
        </p:nvGrpSpPr>
        <p:grpSpPr>
          <a:xfrm>
            <a:off x="318916" y="821625"/>
            <a:ext cx="353040" cy="425090"/>
            <a:chOff x="2583100" y="2973775"/>
            <a:chExt cx="461550" cy="437200"/>
          </a:xfrm>
        </p:grpSpPr>
        <p:sp>
          <p:nvSpPr>
            <p:cNvPr id="226" name="Shape 22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69156" y="1865587"/>
            <a:ext cx="7258307" cy="3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pt-PT" dirty="0"/>
              <a:t>Sistema de autenticação de utilizadores. </a:t>
            </a:r>
          </a:p>
          <a:p>
            <a:pPr lvl="0">
              <a:lnSpc>
                <a:spcPct val="150000"/>
              </a:lnSpc>
            </a:pPr>
            <a:r>
              <a:rPr lang="pt-PT" dirty="0"/>
              <a:t>Desafios para prática sem limitações de tempo, organizados por categorias.</a:t>
            </a:r>
          </a:p>
          <a:p>
            <a:pPr lvl="0">
              <a:lnSpc>
                <a:spcPct val="150000"/>
              </a:lnSpc>
            </a:pPr>
            <a:r>
              <a:rPr lang="pt-PT" dirty="0"/>
              <a:t>Torneios limitados por tempo. </a:t>
            </a:r>
          </a:p>
          <a:p>
            <a:pPr lvl="0">
              <a:lnSpc>
                <a:spcPct val="150000"/>
              </a:lnSpc>
            </a:pPr>
            <a:r>
              <a:rPr lang="pt-PT" dirty="0"/>
              <a:t>Classificação de utilizadores utilizando o </a:t>
            </a:r>
            <a:r>
              <a:rPr lang="pt-PT" i="1" dirty="0"/>
              <a:t>rating </a:t>
            </a:r>
            <a:r>
              <a:rPr lang="pt-PT" dirty="0"/>
              <a:t>Elo.</a:t>
            </a:r>
          </a:p>
          <a:p>
            <a:pPr lvl="0">
              <a:lnSpc>
                <a:spcPct val="150000"/>
              </a:lnSpc>
            </a:pPr>
            <a:r>
              <a:rPr lang="pt-PT" dirty="0"/>
              <a:t>Editor de texto embutido.</a:t>
            </a:r>
          </a:p>
          <a:p>
            <a:pPr lvl="0">
              <a:lnSpc>
                <a:spcPct val="150000"/>
              </a:lnSpc>
            </a:pPr>
            <a:r>
              <a:rPr lang="pt-PT" dirty="0"/>
              <a:t>Compilação e avaliação das soluções submetidas.</a:t>
            </a:r>
          </a:p>
          <a:p>
            <a:pPr lvl="0">
              <a:lnSpc>
                <a:spcPct val="150000"/>
              </a:lnSpc>
            </a:pPr>
            <a:r>
              <a:rPr lang="pt-PT" dirty="0"/>
              <a:t>Criação de torneios privados por parte do utilizador final.</a:t>
            </a:r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sz="1800" dirty="0"/>
          </a:p>
        </p:txBody>
      </p:sp>
      <p:grpSp>
        <p:nvGrpSpPr>
          <p:cNvPr id="235" name="Shape 235"/>
          <p:cNvGrpSpPr/>
          <p:nvPr/>
        </p:nvGrpSpPr>
        <p:grpSpPr>
          <a:xfrm>
            <a:off x="305160" y="807902"/>
            <a:ext cx="412788" cy="452657"/>
            <a:chOff x="5961125" y="1623900"/>
            <a:chExt cx="427450" cy="448175"/>
          </a:xfrm>
        </p:grpSpPr>
        <p:sp>
          <p:nvSpPr>
            <p:cNvPr id="236" name="Shape 23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METODOLOGIA</a:t>
            </a:r>
            <a:endParaRPr dirty="0"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5" name="Imagem 14" descr="Resultado de imagem para scrum">
            <a:extLst>
              <a:ext uri="{FF2B5EF4-FFF2-40B4-BE49-F238E27FC236}">
                <a16:creationId xmlns:a16="http://schemas.microsoft.com/office/drawing/2014/main" id="{20FA0D3A-FEC0-4192-A08B-2EE4B3F404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78" y="2101792"/>
            <a:ext cx="7936640" cy="34769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697;p37">
            <a:extLst>
              <a:ext uri="{FF2B5EF4-FFF2-40B4-BE49-F238E27FC236}">
                <a16:creationId xmlns:a16="http://schemas.microsoft.com/office/drawing/2014/main" id="{DE5D766C-F480-4A93-8D48-0A57A33C5853}"/>
              </a:ext>
            </a:extLst>
          </p:cNvPr>
          <p:cNvGrpSpPr/>
          <p:nvPr/>
        </p:nvGrpSpPr>
        <p:grpSpPr>
          <a:xfrm>
            <a:off x="213497" y="814078"/>
            <a:ext cx="507606" cy="377413"/>
            <a:chOff x="5247525" y="3007275"/>
            <a:chExt cx="517575" cy="384825"/>
          </a:xfrm>
        </p:grpSpPr>
        <p:sp>
          <p:nvSpPr>
            <p:cNvPr id="17" name="Google Shape;698;p37">
              <a:extLst>
                <a:ext uri="{FF2B5EF4-FFF2-40B4-BE49-F238E27FC236}">
                  <a16:creationId xmlns:a16="http://schemas.microsoft.com/office/drawing/2014/main" id="{B4229049-89A5-454A-8899-20570390D9BA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99;p37">
              <a:extLst>
                <a:ext uri="{FF2B5EF4-FFF2-40B4-BE49-F238E27FC236}">
                  <a16:creationId xmlns:a16="http://schemas.microsoft.com/office/drawing/2014/main" id="{62C9D915-6EF8-4533-9B52-26DCEB8C50A9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592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A6E16-F7CB-4AE4-B96E-725EE5FE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13C6EE6-2177-40E2-A341-44CA0F23BD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CC3197-B25F-40A6-865A-94E92C972E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3" y="2036732"/>
            <a:ext cx="7632918" cy="3514321"/>
          </a:xfrm>
          <a:prstGeom prst="rect">
            <a:avLst/>
          </a:prstGeom>
        </p:spPr>
      </p:pic>
      <p:grpSp>
        <p:nvGrpSpPr>
          <p:cNvPr id="9" name="Google Shape;945;p37">
            <a:extLst>
              <a:ext uri="{FF2B5EF4-FFF2-40B4-BE49-F238E27FC236}">
                <a16:creationId xmlns:a16="http://schemas.microsoft.com/office/drawing/2014/main" id="{EA0D6E0F-F447-4150-9621-68A530345855}"/>
              </a:ext>
            </a:extLst>
          </p:cNvPr>
          <p:cNvGrpSpPr/>
          <p:nvPr/>
        </p:nvGrpSpPr>
        <p:grpSpPr>
          <a:xfrm>
            <a:off x="267547" y="838615"/>
            <a:ext cx="407743" cy="391135"/>
            <a:chOff x="5233525" y="4954450"/>
            <a:chExt cx="538275" cy="516350"/>
          </a:xfrm>
        </p:grpSpPr>
        <p:sp>
          <p:nvSpPr>
            <p:cNvPr id="10" name="Google Shape;946;p37">
              <a:extLst>
                <a:ext uri="{FF2B5EF4-FFF2-40B4-BE49-F238E27FC236}">
                  <a16:creationId xmlns:a16="http://schemas.microsoft.com/office/drawing/2014/main" id="{59931A04-81E1-45F8-A6D0-60541345F9E3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7;p37">
              <a:extLst>
                <a:ext uri="{FF2B5EF4-FFF2-40B4-BE49-F238E27FC236}">
                  <a16:creationId xmlns:a16="http://schemas.microsoft.com/office/drawing/2014/main" id="{1EBD0266-8975-45AE-8AC6-6030587A5B4B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8;p37">
              <a:extLst>
                <a:ext uri="{FF2B5EF4-FFF2-40B4-BE49-F238E27FC236}">
                  <a16:creationId xmlns:a16="http://schemas.microsoft.com/office/drawing/2014/main" id="{639737E3-7DAF-4096-91E2-E8A817B4EB43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9;p37">
              <a:extLst>
                <a:ext uri="{FF2B5EF4-FFF2-40B4-BE49-F238E27FC236}">
                  <a16:creationId xmlns:a16="http://schemas.microsoft.com/office/drawing/2014/main" id="{7806BAA5-7453-4F7E-B31D-7165B9C72697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50;p37">
              <a:extLst>
                <a:ext uri="{FF2B5EF4-FFF2-40B4-BE49-F238E27FC236}">
                  <a16:creationId xmlns:a16="http://schemas.microsoft.com/office/drawing/2014/main" id="{5EEAF4A4-5162-439A-A98D-AF59594D3315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51;p37">
              <a:extLst>
                <a:ext uri="{FF2B5EF4-FFF2-40B4-BE49-F238E27FC236}">
                  <a16:creationId xmlns:a16="http://schemas.microsoft.com/office/drawing/2014/main" id="{BCCABB27-BB9B-49A4-AB5E-346BAEA118B0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52;p37">
              <a:extLst>
                <a:ext uri="{FF2B5EF4-FFF2-40B4-BE49-F238E27FC236}">
                  <a16:creationId xmlns:a16="http://schemas.microsoft.com/office/drawing/2014/main" id="{DA94BA0C-78A5-41B1-8EF3-4AD4CDF3364B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3;p37">
              <a:extLst>
                <a:ext uri="{FF2B5EF4-FFF2-40B4-BE49-F238E27FC236}">
                  <a16:creationId xmlns:a16="http://schemas.microsoft.com/office/drawing/2014/main" id="{4B27D4FC-0823-461C-ADDC-246AFF9951D2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54;p37">
              <a:extLst>
                <a:ext uri="{FF2B5EF4-FFF2-40B4-BE49-F238E27FC236}">
                  <a16:creationId xmlns:a16="http://schemas.microsoft.com/office/drawing/2014/main" id="{ABC6B2C6-86A0-4EDF-B0FF-4A48806048D9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5;p37">
              <a:extLst>
                <a:ext uri="{FF2B5EF4-FFF2-40B4-BE49-F238E27FC236}">
                  <a16:creationId xmlns:a16="http://schemas.microsoft.com/office/drawing/2014/main" id="{6E971321-C9E5-4AFF-9E85-80058F7BBC88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56;p37">
              <a:extLst>
                <a:ext uri="{FF2B5EF4-FFF2-40B4-BE49-F238E27FC236}">
                  <a16:creationId xmlns:a16="http://schemas.microsoft.com/office/drawing/2014/main" id="{2B745ACF-1C2D-47B7-8069-2B3F851B7C7E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72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A6E16-F7CB-4AE4-B96E-725EE5FE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AVALIAÇÃO DE SUBMISSÕES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13C6EE6-2177-40E2-A341-44CA0F23BD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/>
          </a:p>
        </p:txBody>
      </p:sp>
      <p:sp>
        <p:nvSpPr>
          <p:cNvPr id="6" name="Shape 234">
            <a:extLst>
              <a:ext uri="{FF2B5EF4-FFF2-40B4-BE49-F238E27FC236}">
                <a16:creationId xmlns:a16="http://schemas.microsoft.com/office/drawing/2014/main" id="{67290DB0-A888-439A-B10F-0A1AFE07EA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4275" y="2283500"/>
            <a:ext cx="7258307" cy="3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pt-PT" dirty="0"/>
              <a:t>Compilação de submissões</a:t>
            </a:r>
          </a:p>
          <a:p>
            <a:pPr lvl="0">
              <a:lnSpc>
                <a:spcPct val="150000"/>
              </a:lnSpc>
            </a:pPr>
            <a:r>
              <a:rPr lang="pt-PT" dirty="0"/>
              <a:t>Execução de casos de teste relativos a uma submissão</a:t>
            </a:r>
          </a:p>
          <a:p>
            <a:pPr lvl="0">
              <a:lnSpc>
                <a:spcPct val="150000"/>
              </a:lnSpc>
            </a:pPr>
            <a:r>
              <a:rPr lang="pt-PT" dirty="0"/>
              <a:t>Avaliação parcial das submissões</a:t>
            </a:r>
          </a:p>
          <a:p>
            <a:pPr lvl="0">
              <a:lnSpc>
                <a:spcPct val="150000"/>
              </a:lnSpc>
            </a:pPr>
            <a:r>
              <a:rPr lang="pt-PT" dirty="0"/>
              <a:t>Limitações de execução para tempo de CPU e memória</a:t>
            </a:r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sz="1800" dirty="0"/>
          </a:p>
        </p:txBody>
      </p:sp>
      <p:grpSp>
        <p:nvGrpSpPr>
          <p:cNvPr id="7" name="Google Shape;700;p37">
            <a:extLst>
              <a:ext uri="{FF2B5EF4-FFF2-40B4-BE49-F238E27FC236}">
                <a16:creationId xmlns:a16="http://schemas.microsoft.com/office/drawing/2014/main" id="{9DD25328-BC97-42B6-BAB5-949B32ED92B6}"/>
              </a:ext>
            </a:extLst>
          </p:cNvPr>
          <p:cNvGrpSpPr/>
          <p:nvPr/>
        </p:nvGrpSpPr>
        <p:grpSpPr>
          <a:xfrm>
            <a:off x="358861" y="797470"/>
            <a:ext cx="404026" cy="412494"/>
            <a:chOff x="3951850" y="2985350"/>
            <a:chExt cx="407950" cy="416500"/>
          </a:xfrm>
        </p:grpSpPr>
        <p:sp>
          <p:nvSpPr>
            <p:cNvPr id="9" name="Google Shape;701;p37">
              <a:extLst>
                <a:ext uri="{FF2B5EF4-FFF2-40B4-BE49-F238E27FC236}">
                  <a16:creationId xmlns:a16="http://schemas.microsoft.com/office/drawing/2014/main" id="{58205DAE-E54C-47B9-A845-A71C61A15035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2;p37">
              <a:extLst>
                <a:ext uri="{FF2B5EF4-FFF2-40B4-BE49-F238E27FC236}">
                  <a16:creationId xmlns:a16="http://schemas.microsoft.com/office/drawing/2014/main" id="{35B1E9E5-1055-4240-A76C-C2FBB683294E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3;p37">
              <a:extLst>
                <a:ext uri="{FF2B5EF4-FFF2-40B4-BE49-F238E27FC236}">
                  <a16:creationId xmlns:a16="http://schemas.microsoft.com/office/drawing/2014/main" id="{7B6B3B6E-1791-4ED2-AE4E-C4B2FEA2DFF9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4;p37">
              <a:extLst>
                <a:ext uri="{FF2B5EF4-FFF2-40B4-BE49-F238E27FC236}">
                  <a16:creationId xmlns:a16="http://schemas.microsoft.com/office/drawing/2014/main" id="{0E9B215A-3550-4A5D-8E3D-8537457B7FEA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48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93A70-CD18-4CE5-9C6B-BF822C56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AVALIAÇÃO DE SUBMISSÕES: ALGORITMO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4A2D026-014F-469C-BFCB-EC63812DD62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14275" y="2050650"/>
            <a:ext cx="6960148" cy="3632400"/>
          </a:xfrm>
        </p:spPr>
        <p:txBody>
          <a:bodyPr/>
          <a:lstStyle/>
          <a:p>
            <a:pPr lvl="0"/>
            <a:r>
              <a:rPr lang="pt-PT" dirty="0"/>
              <a:t>A submissão do utilizador é adicionada a uma fila de submissões.</a:t>
            </a:r>
          </a:p>
          <a:p>
            <a:pPr lvl="0"/>
            <a:r>
              <a:rPr lang="pt-PT" dirty="0"/>
              <a:t>Enquanto a fila não estiver vazia</a:t>
            </a:r>
          </a:p>
          <a:p>
            <a:pPr lvl="1"/>
            <a:r>
              <a:rPr lang="pt-PT" dirty="0"/>
              <a:t>Retira-se o primeiro elemento da fila para compilação</a:t>
            </a:r>
          </a:p>
          <a:p>
            <a:pPr lvl="1"/>
            <a:r>
              <a:rPr lang="pt-PT" dirty="0"/>
              <a:t>Após a compilação a submissão é executada relativamente a todos os casos de teste associados ao problema</a:t>
            </a:r>
          </a:p>
          <a:p>
            <a:pPr lvl="2"/>
            <a:r>
              <a:rPr lang="pt-PT" dirty="0"/>
              <a:t>É guardado um resultado para cada execução de acordo com o seu </a:t>
            </a:r>
            <a:r>
              <a:rPr lang="pt-PT" i="1" dirty="0"/>
              <a:t>output</a:t>
            </a:r>
            <a:r>
              <a:rPr lang="pt-PT" dirty="0"/>
              <a:t> relativamente ao predefinido.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6D5C2A3-609D-4FF4-9E3E-533E324294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9</a:t>
            </a:fld>
            <a:endParaRPr lang="pt-PT"/>
          </a:p>
        </p:txBody>
      </p:sp>
      <p:grpSp>
        <p:nvGrpSpPr>
          <p:cNvPr id="6" name="Google Shape;700;p37">
            <a:extLst>
              <a:ext uri="{FF2B5EF4-FFF2-40B4-BE49-F238E27FC236}">
                <a16:creationId xmlns:a16="http://schemas.microsoft.com/office/drawing/2014/main" id="{E6AF6D01-7175-43FE-8B21-AD823CC9D1F1}"/>
              </a:ext>
            </a:extLst>
          </p:cNvPr>
          <p:cNvGrpSpPr/>
          <p:nvPr/>
        </p:nvGrpSpPr>
        <p:grpSpPr>
          <a:xfrm>
            <a:off x="358861" y="797470"/>
            <a:ext cx="404026" cy="412494"/>
            <a:chOff x="3951850" y="2985350"/>
            <a:chExt cx="407950" cy="416500"/>
          </a:xfrm>
        </p:grpSpPr>
        <p:sp>
          <p:nvSpPr>
            <p:cNvPr id="7" name="Google Shape;701;p37">
              <a:extLst>
                <a:ext uri="{FF2B5EF4-FFF2-40B4-BE49-F238E27FC236}">
                  <a16:creationId xmlns:a16="http://schemas.microsoft.com/office/drawing/2014/main" id="{40066BCD-CF4A-420B-A50E-CB7A4C5D72D4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2;p37">
              <a:extLst>
                <a:ext uri="{FF2B5EF4-FFF2-40B4-BE49-F238E27FC236}">
                  <a16:creationId xmlns:a16="http://schemas.microsoft.com/office/drawing/2014/main" id="{C5AC7AF4-DC11-4D51-AA64-BD313395F7A8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3;p37">
              <a:extLst>
                <a:ext uri="{FF2B5EF4-FFF2-40B4-BE49-F238E27FC236}">
                  <a16:creationId xmlns:a16="http://schemas.microsoft.com/office/drawing/2014/main" id="{8C65896B-427E-4C52-8D44-E2766E9117EF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4;p37">
              <a:extLst>
                <a:ext uri="{FF2B5EF4-FFF2-40B4-BE49-F238E27FC236}">
                  <a16:creationId xmlns:a16="http://schemas.microsoft.com/office/drawing/2014/main" id="{C2643FB9-24C7-41A5-BB05-681A975D3A4C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87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/>
      </p:transition>
    </mc:Choice>
    <mc:Fallback xmlns="">
      <p:transition spd="med">
        <p:push/>
      </p:transition>
    </mc:Fallback>
  </mc:AlternateContent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261</Words>
  <Application>Microsoft Office PowerPoint</Application>
  <PresentationFormat>Apresentação no Ecrã (4:3)</PresentationFormat>
  <Paragraphs>61</Paragraphs>
  <Slides>11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Roboto Condensed Light</vt:lpstr>
      <vt:lpstr>Arvo</vt:lpstr>
      <vt:lpstr>Arial</vt:lpstr>
      <vt:lpstr>Roboto Condensed</vt:lpstr>
      <vt:lpstr>Salerio template</vt:lpstr>
      <vt:lpstr>Codeflex  Aplicação web de programação competitiva Apresentação Final</vt:lpstr>
      <vt:lpstr>PROGRAMAÇÃO COMPETITIVA</vt:lpstr>
      <vt:lpstr>QUAIS OS PROBLEMAS?</vt:lpstr>
      <vt:lpstr>PLATAFORMAS EXISTENTES</vt:lpstr>
      <vt:lpstr>OBJETIVOS</vt:lpstr>
      <vt:lpstr>METODOLOGIA</vt:lpstr>
      <vt:lpstr>ARQUITETURA</vt:lpstr>
      <vt:lpstr>AVALIAÇÃO DE SUBMISSÕES</vt:lpstr>
      <vt:lpstr>AVALIAÇÃO DE SUBMISSÕES: ALGORITMO</vt:lpstr>
      <vt:lpstr>AVALIAÇÃO DE SUBMISSÕES: MELHORIAS</vt:lpstr>
      <vt:lpstr>TESTES DE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web de programação competitiva  Apresentação Intermédia</dc:title>
  <dc:creator>mbrito</dc:creator>
  <cp:lastModifiedBy> </cp:lastModifiedBy>
  <cp:revision>27</cp:revision>
  <dcterms:modified xsi:type="dcterms:W3CDTF">2018-07-18T23:29:49Z</dcterms:modified>
</cp:coreProperties>
</file>