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cripter" panose="020B0604020202020204" charset="0"/>
      <p:regular r:id="rId21"/>
    </p:embeddedFont>
    <p:embeddedFont>
      <p:font typeface="Sniglet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9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r.freepik.com/vetores-premium/modelo-de-design-de-logotipo-de-laranja-e-frutas_28180901.htm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167249" y="-674979"/>
            <a:ext cx="13314136" cy="15101100"/>
          </a:xfrm>
          <a:custGeom>
            <a:avLst/>
            <a:gdLst/>
            <a:ahLst/>
            <a:cxnLst/>
            <a:rect l="l" t="t" r="r" b="b"/>
            <a:pathLst>
              <a:path w="13314136" h="15101100">
                <a:moveTo>
                  <a:pt x="0" y="0"/>
                </a:moveTo>
                <a:lnTo>
                  <a:pt x="13314136" y="0"/>
                </a:lnTo>
                <a:lnTo>
                  <a:pt x="13314136" y="15101099"/>
                </a:lnTo>
                <a:lnTo>
                  <a:pt x="0" y="15101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45554">
            <a:off x="11772681" y="-4172374"/>
            <a:ext cx="6423201" cy="10114367"/>
          </a:xfrm>
          <a:custGeom>
            <a:avLst/>
            <a:gdLst/>
            <a:ahLst/>
            <a:cxnLst/>
            <a:rect l="l" t="t" r="r" b="b"/>
            <a:pathLst>
              <a:path w="6423201" h="10114367">
                <a:moveTo>
                  <a:pt x="0" y="0"/>
                </a:moveTo>
                <a:lnTo>
                  <a:pt x="6423201" y="0"/>
                </a:lnTo>
                <a:lnTo>
                  <a:pt x="6423201" y="10114367"/>
                </a:lnTo>
                <a:lnTo>
                  <a:pt x="0" y="1011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1368" t="-902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8411" y="8028924"/>
            <a:ext cx="5532193" cy="1229376"/>
          </a:xfrm>
          <a:custGeom>
            <a:avLst/>
            <a:gdLst/>
            <a:ahLst/>
            <a:cxnLst/>
            <a:rect l="l" t="t" r="r" b="b"/>
            <a:pathLst>
              <a:path w="5532193" h="1229376">
                <a:moveTo>
                  <a:pt x="0" y="0"/>
                </a:moveTo>
                <a:lnTo>
                  <a:pt x="5532193" y="0"/>
                </a:lnTo>
                <a:lnTo>
                  <a:pt x="5532193" y="1229376"/>
                </a:lnTo>
                <a:lnTo>
                  <a:pt x="0" y="12293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45554">
            <a:off x="12179624" y="-4594507"/>
            <a:ext cx="6423201" cy="10114367"/>
          </a:xfrm>
          <a:custGeom>
            <a:avLst/>
            <a:gdLst/>
            <a:ahLst/>
            <a:cxnLst/>
            <a:rect l="l" t="t" r="r" b="b"/>
            <a:pathLst>
              <a:path w="6423201" h="10114367">
                <a:moveTo>
                  <a:pt x="0" y="0"/>
                </a:moveTo>
                <a:lnTo>
                  <a:pt x="6423201" y="0"/>
                </a:lnTo>
                <a:lnTo>
                  <a:pt x="6423201" y="10114367"/>
                </a:lnTo>
                <a:lnTo>
                  <a:pt x="0" y="10114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1368" t="-9029"/>
            </a:stretch>
          </a:blipFill>
        </p:spPr>
      </p:sp>
      <p:sp>
        <p:nvSpPr>
          <p:cNvPr id="6" name="Freeform 6"/>
          <p:cNvSpPr/>
          <p:nvPr/>
        </p:nvSpPr>
        <p:spPr>
          <a:xfrm rot="8845554">
            <a:off x="13432847" y="-2225905"/>
            <a:ext cx="6423201" cy="7041393"/>
          </a:xfrm>
          <a:custGeom>
            <a:avLst/>
            <a:gdLst/>
            <a:ahLst/>
            <a:cxnLst/>
            <a:rect l="l" t="t" r="r" b="b"/>
            <a:pathLst>
              <a:path w="6423201" h="7041393">
                <a:moveTo>
                  <a:pt x="0" y="0"/>
                </a:moveTo>
                <a:lnTo>
                  <a:pt x="6423201" y="0"/>
                </a:lnTo>
                <a:lnTo>
                  <a:pt x="6423201" y="7041393"/>
                </a:lnTo>
                <a:lnTo>
                  <a:pt x="0" y="70413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51368" t="-12969" b="-4364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55536" y="1933713"/>
            <a:ext cx="10868567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79"/>
              </a:lnSpc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Projeto Integrador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8411" y="3114813"/>
            <a:ext cx="5603994" cy="3962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260"/>
              </a:lnSpc>
              <a:spcBef>
                <a:spcPct val="0"/>
              </a:spcBef>
            </a:pPr>
            <a:r>
              <a:rPr lang="en-US" sz="3507" u="none">
                <a:solidFill>
                  <a:srgbClr val="241205"/>
                </a:solidFill>
                <a:latin typeface="Sniglet"/>
              </a:rPr>
              <a:t>Beatriz Machado de Oliveira</a:t>
            </a:r>
          </a:p>
          <a:p>
            <a:pPr marL="0" lvl="0" indent="0" algn="just">
              <a:lnSpc>
                <a:spcPts val="5260"/>
              </a:lnSpc>
              <a:spcBef>
                <a:spcPct val="0"/>
              </a:spcBef>
            </a:pPr>
            <a:r>
              <a:rPr lang="en-US" sz="3507" u="none">
                <a:solidFill>
                  <a:srgbClr val="241205"/>
                </a:solidFill>
                <a:latin typeface="Sniglet"/>
              </a:rPr>
              <a:t>Elisângela C. B. Belatini</a:t>
            </a:r>
          </a:p>
          <a:p>
            <a:pPr marL="0" lvl="0" indent="0" algn="just">
              <a:lnSpc>
                <a:spcPts val="5260"/>
              </a:lnSpc>
              <a:spcBef>
                <a:spcPct val="0"/>
              </a:spcBef>
            </a:pPr>
            <a:r>
              <a:rPr lang="en-US" sz="3507" u="none">
                <a:solidFill>
                  <a:srgbClr val="241205"/>
                </a:solidFill>
                <a:latin typeface="Sniglet"/>
              </a:rPr>
              <a:t>Fernando Cláudiano da Silva </a:t>
            </a:r>
          </a:p>
          <a:p>
            <a:pPr marL="0" lvl="0" indent="0" algn="just">
              <a:lnSpc>
                <a:spcPts val="5260"/>
              </a:lnSpc>
              <a:spcBef>
                <a:spcPct val="0"/>
              </a:spcBef>
            </a:pPr>
            <a:r>
              <a:rPr lang="en-US" sz="3507" u="none">
                <a:solidFill>
                  <a:srgbClr val="241205"/>
                </a:solidFill>
                <a:latin typeface="Sniglet"/>
              </a:rPr>
              <a:t>João A. S. Pacolla</a:t>
            </a:r>
          </a:p>
          <a:p>
            <a:pPr marL="0" lvl="0" indent="0" algn="just">
              <a:lnSpc>
                <a:spcPts val="5260"/>
              </a:lnSpc>
              <a:spcBef>
                <a:spcPct val="0"/>
              </a:spcBef>
            </a:pPr>
            <a:r>
              <a:rPr lang="en-US" sz="3507" u="none">
                <a:solidFill>
                  <a:srgbClr val="241205"/>
                </a:solidFill>
                <a:latin typeface="Sniglet"/>
              </a:rPr>
              <a:t>Maria Vitoria Suzarth</a:t>
            </a:r>
          </a:p>
          <a:p>
            <a:pPr marL="0" lvl="0" indent="0" algn="just">
              <a:lnSpc>
                <a:spcPts val="5260"/>
              </a:lnSpc>
              <a:spcBef>
                <a:spcPct val="0"/>
              </a:spcBef>
            </a:pPr>
            <a:r>
              <a:rPr lang="en-US" sz="3507" u="none">
                <a:solidFill>
                  <a:srgbClr val="241205"/>
                </a:solidFill>
                <a:latin typeface="Sniglet"/>
              </a:rPr>
              <a:t>Miguel  F. do Espírito Santo</a:t>
            </a:r>
          </a:p>
        </p:txBody>
      </p:sp>
      <p:sp>
        <p:nvSpPr>
          <p:cNvPr id="9" name="Freeform 9"/>
          <p:cNvSpPr/>
          <p:nvPr/>
        </p:nvSpPr>
        <p:spPr>
          <a:xfrm>
            <a:off x="11717942" y="3636200"/>
            <a:ext cx="4099276" cy="6478741"/>
          </a:xfrm>
          <a:custGeom>
            <a:avLst/>
            <a:gdLst/>
            <a:ahLst/>
            <a:cxnLst/>
            <a:rect l="l" t="t" r="r" b="b"/>
            <a:pathLst>
              <a:path w="4099276" h="6478741">
                <a:moveTo>
                  <a:pt x="0" y="0"/>
                </a:moveTo>
                <a:lnTo>
                  <a:pt x="4099276" y="0"/>
                </a:lnTo>
                <a:lnTo>
                  <a:pt x="4099276" y="6478741"/>
                </a:lnTo>
                <a:lnTo>
                  <a:pt x="0" y="64787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35713" y="2103666"/>
            <a:ext cx="9441744" cy="7687605"/>
          </a:xfrm>
          <a:custGeom>
            <a:avLst/>
            <a:gdLst/>
            <a:ahLst/>
            <a:cxnLst/>
            <a:rect l="l" t="t" r="r" b="b"/>
            <a:pathLst>
              <a:path w="9441744" h="7687605">
                <a:moveTo>
                  <a:pt x="0" y="0"/>
                </a:moveTo>
                <a:lnTo>
                  <a:pt x="9441744" y="0"/>
                </a:lnTo>
                <a:lnTo>
                  <a:pt x="9441744" y="7687604"/>
                </a:lnTo>
                <a:lnTo>
                  <a:pt x="0" y="76876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52500"/>
            <a:ext cx="13564045" cy="127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DIAGRAMA CASO DE USO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37625"/>
            <a:ext cx="4459973" cy="3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64313" y="3584826"/>
            <a:ext cx="1959374" cy="3117348"/>
          </a:xfrm>
          <a:custGeom>
            <a:avLst/>
            <a:gdLst/>
            <a:ahLst/>
            <a:cxnLst/>
            <a:rect l="l" t="t" r="r" b="b"/>
            <a:pathLst>
              <a:path w="3156747" h="4863096">
                <a:moveTo>
                  <a:pt x="0" y="0"/>
                </a:moveTo>
                <a:lnTo>
                  <a:pt x="3156746" y="0"/>
                </a:lnTo>
                <a:lnTo>
                  <a:pt x="3156746" y="4863096"/>
                </a:lnTo>
                <a:lnTo>
                  <a:pt x="0" y="4863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208" y="952500"/>
            <a:ext cx="12657981" cy="127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DIAGRAMA DE CONTEXTO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37625"/>
            <a:ext cx="4459973" cy="3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700704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124016">
            <a:off x="69839" y="-614618"/>
            <a:ext cx="14012319" cy="15892990"/>
          </a:xfrm>
          <a:custGeom>
            <a:avLst/>
            <a:gdLst/>
            <a:ahLst/>
            <a:cxnLst/>
            <a:rect l="l" t="t" r="r" b="b"/>
            <a:pathLst>
              <a:path w="14012319" h="15892990">
                <a:moveTo>
                  <a:pt x="0" y="0"/>
                </a:moveTo>
                <a:lnTo>
                  <a:pt x="14012319" y="0"/>
                </a:lnTo>
                <a:lnTo>
                  <a:pt x="14012319" y="15892989"/>
                </a:lnTo>
                <a:lnTo>
                  <a:pt x="0" y="15892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52500"/>
            <a:ext cx="14825825" cy="127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DIAGRAMA DE ATIVIDADE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937625"/>
            <a:ext cx="4459973" cy="3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10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44529D-D1CA-633F-201D-850A1CA3B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03" y="4417742"/>
            <a:ext cx="15475394" cy="14515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700705" y="-3757741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124016">
            <a:off x="69839" y="-614618"/>
            <a:ext cx="14012319" cy="15892990"/>
          </a:xfrm>
          <a:custGeom>
            <a:avLst/>
            <a:gdLst/>
            <a:ahLst/>
            <a:cxnLst/>
            <a:rect l="l" t="t" r="r" b="b"/>
            <a:pathLst>
              <a:path w="14012319" h="15892990">
                <a:moveTo>
                  <a:pt x="0" y="0"/>
                </a:moveTo>
                <a:lnTo>
                  <a:pt x="14012319" y="0"/>
                </a:lnTo>
                <a:lnTo>
                  <a:pt x="14012319" y="15892989"/>
                </a:lnTo>
                <a:lnTo>
                  <a:pt x="0" y="15892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52500"/>
            <a:ext cx="12281408" cy="127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dIAGRAMA DE aTIVIDADE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937625"/>
            <a:ext cx="4459973" cy="3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11</a:t>
            </a:r>
          </a:p>
        </p:txBody>
      </p:sp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1987563-CF35-EA7E-135D-ED6B2598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38" y="2921745"/>
            <a:ext cx="15719850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6804" y="3553250"/>
            <a:ext cx="16142496" cy="3180500"/>
          </a:xfrm>
          <a:custGeom>
            <a:avLst/>
            <a:gdLst/>
            <a:ahLst/>
            <a:cxnLst/>
            <a:rect l="l" t="t" r="r" b="b"/>
            <a:pathLst>
              <a:path w="17349792" h="3465399">
                <a:moveTo>
                  <a:pt x="0" y="0"/>
                </a:moveTo>
                <a:lnTo>
                  <a:pt x="17349792" y="0"/>
                </a:lnTo>
                <a:lnTo>
                  <a:pt x="17349792" y="3465398"/>
                </a:lnTo>
                <a:lnTo>
                  <a:pt x="0" y="3465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52500"/>
            <a:ext cx="12171971" cy="127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DIAGRAMA DE ATIVIDADE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37625"/>
            <a:ext cx="4459973" cy="3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6958911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u="none" spc="1058">
                <a:solidFill>
                  <a:srgbClr val="F2731D"/>
                </a:solidFill>
                <a:latin typeface="Scripter"/>
              </a:rPr>
              <a:t>Referências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065724"/>
            <a:ext cx="16230600" cy="6617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241205"/>
                </a:solidFill>
                <a:latin typeface="Sniglet"/>
              </a:rPr>
              <a:t>OBESIDADE e sobrepeso: Dados e números. In: Obesidade e sobrepeso: Dados e números. [S. l.], 9 jun. 2021. Disponível em: https://www.who.int/es/news-room/fact-sheets/detail/obesity-and-overweight. Acesso em: 24 maio 2023.</a:t>
            </a:r>
          </a:p>
          <a:p>
            <a:pPr algn="just">
              <a:lnSpc>
                <a:spcPts val="4500"/>
              </a:lnSpc>
            </a:pPr>
            <a:endParaRPr lang="en-US" sz="3000">
              <a:solidFill>
                <a:srgbClr val="241205"/>
              </a:solidFill>
              <a:latin typeface="Sniglet"/>
            </a:endParaRPr>
          </a:p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241205"/>
                </a:solidFill>
                <a:latin typeface="Sniglet"/>
              </a:rPr>
              <a:t>OBESIDADE INFANTIL: Saúde lança guia alimentar de bolso para crianças menores de 2 anos. [S. l.]: Karina Borges, 3 mar. 2021. Disponível em: https://www.gov.br/saude/pt-br/assuntos/noticias/2021-1/marco/saude-lanca-guia-alimentar-de-bolso-para-criancas-</a:t>
            </a:r>
          </a:p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241205"/>
                </a:solidFill>
                <a:latin typeface="Sniglet"/>
              </a:rPr>
              <a:t>menores-de-2-anos. Acesso em: 18 maio 2023.</a:t>
            </a:r>
          </a:p>
          <a:p>
            <a:pPr algn="just">
              <a:lnSpc>
                <a:spcPts val="4500"/>
              </a:lnSpc>
            </a:pPr>
            <a:endParaRPr lang="en-US" sz="3000">
              <a:solidFill>
                <a:srgbClr val="241205"/>
              </a:solidFill>
              <a:latin typeface="Sniglet"/>
            </a:endParaRPr>
          </a:p>
          <a:p>
            <a:pPr marL="0" lvl="0" indent="0" algn="just">
              <a:lnSpc>
                <a:spcPts val="3910"/>
              </a:lnSpc>
              <a:spcBef>
                <a:spcPct val="0"/>
              </a:spcBef>
            </a:pPr>
            <a:r>
              <a:rPr lang="en-US" sz="2607">
                <a:solidFill>
                  <a:srgbClr val="241205"/>
                </a:solidFill>
                <a:latin typeface="Sniglet"/>
              </a:rPr>
              <a:t>MÁ alimentação causa obesidade infantil. [S. l.]: Christiana Suppa, 1 nov. 2022. Disponível em: https://www.gov.br/saude/pt-br/assuntos/noticias/2019/novembro/ma-alimentacao-causa-obesidade-infantil. Acesso em: 18 maio 2023.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37625"/>
            <a:ext cx="4459973" cy="3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133897" y="-528038"/>
            <a:ext cx="11151474" cy="12648174"/>
          </a:xfrm>
          <a:custGeom>
            <a:avLst/>
            <a:gdLst/>
            <a:ahLst/>
            <a:cxnLst/>
            <a:rect l="l" t="t" r="r" b="b"/>
            <a:pathLst>
              <a:path w="11151474" h="12648174">
                <a:moveTo>
                  <a:pt x="0" y="0"/>
                </a:moveTo>
                <a:lnTo>
                  <a:pt x="11151474" y="0"/>
                </a:lnTo>
                <a:lnTo>
                  <a:pt x="11151474" y="12648175"/>
                </a:lnTo>
                <a:lnTo>
                  <a:pt x="0" y="12648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45554">
            <a:off x="11772681" y="-4172374"/>
            <a:ext cx="6423201" cy="10114367"/>
          </a:xfrm>
          <a:custGeom>
            <a:avLst/>
            <a:gdLst/>
            <a:ahLst/>
            <a:cxnLst/>
            <a:rect l="l" t="t" r="r" b="b"/>
            <a:pathLst>
              <a:path w="6423201" h="10114367">
                <a:moveTo>
                  <a:pt x="0" y="0"/>
                </a:moveTo>
                <a:lnTo>
                  <a:pt x="6423201" y="0"/>
                </a:lnTo>
                <a:lnTo>
                  <a:pt x="6423201" y="10114367"/>
                </a:lnTo>
                <a:lnTo>
                  <a:pt x="0" y="1011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1368" t="-9029"/>
            </a:stretch>
          </a:blipFill>
        </p:spPr>
      </p:sp>
      <p:sp>
        <p:nvSpPr>
          <p:cNvPr id="4" name="Freeform 4"/>
          <p:cNvSpPr/>
          <p:nvPr/>
        </p:nvSpPr>
        <p:spPr>
          <a:xfrm rot="8845554">
            <a:off x="12179624" y="-4594507"/>
            <a:ext cx="6423201" cy="10114367"/>
          </a:xfrm>
          <a:custGeom>
            <a:avLst/>
            <a:gdLst/>
            <a:ahLst/>
            <a:cxnLst/>
            <a:rect l="l" t="t" r="r" b="b"/>
            <a:pathLst>
              <a:path w="6423201" h="10114367">
                <a:moveTo>
                  <a:pt x="0" y="0"/>
                </a:moveTo>
                <a:lnTo>
                  <a:pt x="6423201" y="0"/>
                </a:lnTo>
                <a:lnTo>
                  <a:pt x="6423201" y="10114367"/>
                </a:lnTo>
                <a:lnTo>
                  <a:pt x="0" y="10114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1368" t="-9029"/>
            </a:stretch>
          </a:blipFill>
        </p:spPr>
      </p:sp>
      <p:sp>
        <p:nvSpPr>
          <p:cNvPr id="5" name="Freeform 5"/>
          <p:cNvSpPr/>
          <p:nvPr/>
        </p:nvSpPr>
        <p:spPr>
          <a:xfrm rot="8845554">
            <a:off x="13570903" y="-1892317"/>
            <a:ext cx="5607376" cy="7044756"/>
          </a:xfrm>
          <a:custGeom>
            <a:avLst/>
            <a:gdLst/>
            <a:ahLst/>
            <a:cxnLst/>
            <a:rect l="l" t="t" r="r" b="b"/>
            <a:pathLst>
              <a:path w="5607376" h="7044756">
                <a:moveTo>
                  <a:pt x="0" y="0"/>
                </a:moveTo>
                <a:lnTo>
                  <a:pt x="5607376" y="0"/>
                </a:lnTo>
                <a:lnTo>
                  <a:pt x="5607376" y="7044756"/>
                </a:lnTo>
                <a:lnTo>
                  <a:pt x="0" y="70447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3391" t="-10991" b="-45545"/>
            </a:stretch>
          </a:blipFill>
        </p:spPr>
      </p:sp>
      <p:sp>
        <p:nvSpPr>
          <p:cNvPr id="6" name="Freeform 6"/>
          <p:cNvSpPr/>
          <p:nvPr/>
        </p:nvSpPr>
        <p:spPr>
          <a:xfrm rot="3151927">
            <a:off x="-7527496" y="429517"/>
            <a:ext cx="5987297" cy="9427965"/>
          </a:xfrm>
          <a:custGeom>
            <a:avLst/>
            <a:gdLst/>
            <a:ahLst/>
            <a:cxnLst/>
            <a:rect l="l" t="t" r="r" b="b"/>
            <a:pathLst>
              <a:path w="5987297" h="9427965">
                <a:moveTo>
                  <a:pt x="0" y="0"/>
                </a:moveTo>
                <a:lnTo>
                  <a:pt x="5987296" y="0"/>
                </a:lnTo>
                <a:lnTo>
                  <a:pt x="5987296" y="9427966"/>
                </a:lnTo>
                <a:lnTo>
                  <a:pt x="0" y="9427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1368" t="-902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70744" y="1837546"/>
            <a:ext cx="5551014" cy="127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ÍNDICE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70744" y="3085222"/>
            <a:ext cx="9810509" cy="484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93"/>
              </a:lnSpc>
            </a:pPr>
            <a:r>
              <a:rPr lang="en-US" sz="5034" spc="332">
                <a:solidFill>
                  <a:srgbClr val="241205"/>
                </a:solidFill>
                <a:latin typeface="Sniglet"/>
              </a:rPr>
              <a:t>Introdução</a:t>
            </a:r>
          </a:p>
          <a:p>
            <a:pPr algn="just">
              <a:lnSpc>
                <a:spcPts val="6393"/>
              </a:lnSpc>
            </a:pPr>
            <a:r>
              <a:rPr lang="en-US" sz="5034" spc="332">
                <a:solidFill>
                  <a:srgbClr val="241205"/>
                </a:solidFill>
                <a:latin typeface="Sniglet"/>
              </a:rPr>
              <a:t>Objetivo</a:t>
            </a:r>
          </a:p>
          <a:p>
            <a:pPr algn="just">
              <a:lnSpc>
                <a:spcPts val="6393"/>
              </a:lnSpc>
            </a:pPr>
            <a:r>
              <a:rPr lang="en-US" sz="5034" spc="332">
                <a:solidFill>
                  <a:srgbClr val="241205"/>
                </a:solidFill>
                <a:latin typeface="Sniglet"/>
              </a:rPr>
              <a:t>Projeto</a:t>
            </a:r>
          </a:p>
          <a:p>
            <a:pPr algn="just">
              <a:lnSpc>
                <a:spcPts val="6393"/>
              </a:lnSpc>
            </a:pPr>
            <a:r>
              <a:rPr lang="en-US" sz="5034" spc="332">
                <a:solidFill>
                  <a:srgbClr val="241205"/>
                </a:solidFill>
                <a:latin typeface="Sniglet"/>
              </a:rPr>
              <a:t>Requisitos</a:t>
            </a:r>
          </a:p>
          <a:p>
            <a:pPr algn="just">
              <a:lnSpc>
                <a:spcPts val="6393"/>
              </a:lnSpc>
            </a:pPr>
            <a:r>
              <a:rPr lang="en-US" sz="5034" spc="332">
                <a:solidFill>
                  <a:srgbClr val="241205"/>
                </a:solidFill>
                <a:latin typeface="Sniglet"/>
              </a:rPr>
              <a:t>Diagramas</a:t>
            </a:r>
          </a:p>
          <a:p>
            <a:pPr algn="just">
              <a:lnSpc>
                <a:spcPts val="6393"/>
              </a:lnSpc>
            </a:pPr>
            <a:r>
              <a:rPr lang="en-US" sz="5034" spc="332">
                <a:solidFill>
                  <a:srgbClr val="241205"/>
                </a:solidFill>
                <a:latin typeface="Sniglet"/>
              </a:rPr>
              <a:t>Referências</a:t>
            </a:r>
          </a:p>
        </p:txBody>
      </p:sp>
      <p:sp>
        <p:nvSpPr>
          <p:cNvPr id="9" name="Freeform 9"/>
          <p:cNvSpPr/>
          <p:nvPr/>
        </p:nvSpPr>
        <p:spPr>
          <a:xfrm>
            <a:off x="8597715" y="3695239"/>
            <a:ext cx="6386567" cy="5516397"/>
          </a:xfrm>
          <a:custGeom>
            <a:avLst/>
            <a:gdLst/>
            <a:ahLst/>
            <a:cxnLst/>
            <a:rect l="l" t="t" r="r" b="b"/>
            <a:pathLst>
              <a:path w="6386567" h="5516397">
                <a:moveTo>
                  <a:pt x="0" y="0"/>
                </a:moveTo>
                <a:lnTo>
                  <a:pt x="6386567" y="0"/>
                </a:lnTo>
                <a:lnTo>
                  <a:pt x="6386567" y="5516397"/>
                </a:lnTo>
                <a:lnTo>
                  <a:pt x="0" y="5516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091670"/>
            <a:ext cx="16230600" cy="6678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r>
              <a:rPr lang="en-US" sz="3207" u="none">
                <a:solidFill>
                  <a:srgbClr val="241205"/>
                </a:solidFill>
                <a:latin typeface="Sniglet"/>
              </a:rPr>
              <a:t>A obesidade infantil é uma epidemia global, com sérias consequências para a saúde física e emocional das crianças.</a:t>
            </a: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endParaRPr lang="en-US" sz="3207" u="none">
              <a:solidFill>
                <a:srgbClr val="241205"/>
              </a:solidFill>
              <a:latin typeface="Sniglet"/>
            </a:endParaRP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r>
              <a:rPr lang="en-US" sz="3207" u="none">
                <a:solidFill>
                  <a:srgbClr val="241205"/>
                </a:solidFill>
                <a:latin typeface="Sniglet"/>
              </a:rPr>
              <a:t>A introdução alimentar é o momento em que o bebê começa a receber alimentos sólidos além do leite materno ou fórmula, sendo crucial para estabelecer hábitos alimentares saudáveis. </a:t>
            </a: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endParaRPr lang="en-US" sz="3207" u="none">
              <a:solidFill>
                <a:srgbClr val="241205"/>
              </a:solidFill>
              <a:latin typeface="Sniglet"/>
            </a:endParaRP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r>
              <a:rPr lang="en-US" sz="3207" u="none">
                <a:solidFill>
                  <a:srgbClr val="241205"/>
                </a:solidFill>
                <a:latin typeface="Sniglet"/>
              </a:rPr>
              <a:t>Investir em ações educativas, políticas públicas e suporte profissional adequado são estratégias-chave para combater a obesidade infantil e garantir um futuro mais saudável para as crianças. </a:t>
            </a: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endParaRPr lang="en-US" sz="3207" u="none">
              <a:solidFill>
                <a:srgbClr val="241205"/>
              </a:solidFill>
              <a:latin typeface="Snigle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10570"/>
            <a:ext cx="6379189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u="none" spc="1058">
                <a:solidFill>
                  <a:srgbClr val="F2731D"/>
                </a:solidFill>
                <a:latin typeface="Scripter"/>
              </a:rPr>
              <a:t>INTRODUÇÃO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37625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5551014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u="none" spc="1058">
                <a:solidFill>
                  <a:srgbClr val="F2731D"/>
                </a:solidFill>
                <a:latin typeface="Scripter"/>
              </a:rPr>
              <a:t>ObjetIvo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70948"/>
            <a:ext cx="16230600" cy="4849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r>
              <a:rPr lang="en-US" sz="3207" u="none">
                <a:solidFill>
                  <a:srgbClr val="241205"/>
                </a:solidFill>
                <a:latin typeface="Sniglet"/>
              </a:rPr>
              <a:t>O principal objetivo é fornecer uma plataforma de educação alimentar que facilite e agilize o acesso a informações sobre como promover uma alimentação adequada para as crianças.</a:t>
            </a: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endParaRPr lang="en-US" sz="3207" u="none">
              <a:solidFill>
                <a:srgbClr val="241205"/>
              </a:solidFill>
              <a:latin typeface="Sniglet"/>
            </a:endParaRP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r>
              <a:rPr lang="en-US" sz="3207" u="none">
                <a:solidFill>
                  <a:srgbClr val="241205"/>
                </a:solidFill>
                <a:latin typeface="Sniglet"/>
              </a:rPr>
              <a:t>Nossa plataforma oferece um amplo leque de recursos, como artigos, guias, receitas  saudáveis e dicas práticas para ajudar a criar uma rotina alimentar equilibrada e atrativa para as crianças.</a:t>
            </a: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endParaRPr lang="en-US" sz="3207" u="none">
              <a:solidFill>
                <a:srgbClr val="241205"/>
              </a:solidFill>
              <a:latin typeface="Snigle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8937625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65893" y="2866019"/>
            <a:ext cx="5051867" cy="4554962"/>
          </a:xfrm>
          <a:custGeom>
            <a:avLst/>
            <a:gdLst/>
            <a:ahLst/>
            <a:cxnLst/>
            <a:rect l="l" t="t" r="r" b="b"/>
            <a:pathLst>
              <a:path w="5051867" h="4554962">
                <a:moveTo>
                  <a:pt x="0" y="0"/>
                </a:moveTo>
                <a:lnTo>
                  <a:pt x="5051867" y="0"/>
                </a:lnTo>
                <a:lnTo>
                  <a:pt x="5051867" y="4554962"/>
                </a:lnTo>
                <a:lnTo>
                  <a:pt x="0" y="4554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28" t="-9399" r="-5387" b="-1261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66123" y="2628107"/>
            <a:ext cx="4005517" cy="4792874"/>
          </a:xfrm>
          <a:custGeom>
            <a:avLst/>
            <a:gdLst/>
            <a:ahLst/>
            <a:cxnLst/>
            <a:rect l="l" t="t" r="r" b="b"/>
            <a:pathLst>
              <a:path w="4005517" h="4792874">
                <a:moveTo>
                  <a:pt x="0" y="0"/>
                </a:moveTo>
                <a:lnTo>
                  <a:pt x="4005518" y="0"/>
                </a:lnTo>
                <a:lnTo>
                  <a:pt x="4005518" y="4792874"/>
                </a:lnTo>
                <a:lnTo>
                  <a:pt x="0" y="47928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8984" t="-8125" r="-42726" b="-1506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52500"/>
            <a:ext cx="9526254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ANALISE LOGOS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937625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54633" y="7373356"/>
            <a:ext cx="4763127" cy="1007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00"/>
              </a:lnSpc>
              <a:spcBef>
                <a:spcPct val="0"/>
              </a:spcBef>
            </a:pPr>
            <a:r>
              <a:rPr lang="en-US" sz="1800">
                <a:solidFill>
                  <a:srgbClr val="241205"/>
                </a:solidFill>
                <a:latin typeface="Sniglet"/>
              </a:rPr>
              <a:t>Fonte: https://br.freepik.com/vetores-premium/conceito-de-colecao-de-logotipo-de-familia_8510537.htm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87319" y="7373356"/>
            <a:ext cx="4763127" cy="1007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00"/>
              </a:lnSpc>
              <a:spcBef>
                <a:spcPct val="0"/>
              </a:spcBef>
            </a:pPr>
            <a:r>
              <a:rPr lang="en-US" sz="1800" dirty="0">
                <a:solidFill>
                  <a:srgbClr val="241205"/>
                </a:solidFill>
                <a:latin typeface="Sniglet"/>
              </a:rPr>
              <a:t>Fonte: https://br.freepik.com/vetores-premium/conceito-de-colecao-de-logotipo-de-familia_8510537.htm</a:t>
            </a:r>
            <a:endParaRPr lang="en-US" sz="1800" dirty="0">
              <a:solidFill>
                <a:srgbClr val="241205"/>
              </a:solidFill>
              <a:latin typeface="Sniglet"/>
              <a:hlinkClick r:id="rId6" tooltip="https://br.freepik.com/vetores-premium/modelo-de-design-de-logotipo-de-laranja-e-frutas_28180901.ht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05603" y="2552690"/>
            <a:ext cx="3972448" cy="3919583"/>
          </a:xfrm>
          <a:custGeom>
            <a:avLst/>
            <a:gdLst/>
            <a:ahLst/>
            <a:cxnLst/>
            <a:rect l="l" t="t" r="r" b="b"/>
            <a:pathLst>
              <a:path w="3972448" h="3919583">
                <a:moveTo>
                  <a:pt x="0" y="0"/>
                </a:moveTo>
                <a:lnTo>
                  <a:pt x="3972448" y="0"/>
                </a:lnTo>
                <a:lnTo>
                  <a:pt x="3972448" y="3919584"/>
                </a:lnTo>
                <a:lnTo>
                  <a:pt x="0" y="3919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379" t="-11288" r="-1036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681749" y="3191218"/>
            <a:ext cx="8235157" cy="2642527"/>
          </a:xfrm>
          <a:custGeom>
            <a:avLst/>
            <a:gdLst/>
            <a:ahLst/>
            <a:cxnLst/>
            <a:rect l="l" t="t" r="r" b="b"/>
            <a:pathLst>
              <a:path w="8235157" h="2642527">
                <a:moveTo>
                  <a:pt x="0" y="0"/>
                </a:moveTo>
                <a:lnTo>
                  <a:pt x="8235157" y="0"/>
                </a:lnTo>
                <a:lnTo>
                  <a:pt x="8235157" y="2642527"/>
                </a:lnTo>
                <a:lnTo>
                  <a:pt x="0" y="2642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344" r="-1105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52500"/>
            <a:ext cx="9526254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LOGO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937625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51823" y="6751459"/>
            <a:ext cx="9384354" cy="1192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Elementos em laranja representa a família.</a:t>
            </a: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r>
              <a:rPr lang="en-US" sz="3207">
                <a:solidFill>
                  <a:srgbClr val="241205"/>
                </a:solidFill>
                <a:latin typeface="Sniglet"/>
              </a:rPr>
              <a:t>Elemento em verde representa folha de uma laranja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43649" y="2701213"/>
            <a:ext cx="2848178" cy="2251195"/>
          </a:xfrm>
          <a:custGeom>
            <a:avLst/>
            <a:gdLst/>
            <a:ahLst/>
            <a:cxnLst/>
            <a:rect l="l" t="t" r="r" b="b"/>
            <a:pathLst>
              <a:path w="2848178" h="2251195">
                <a:moveTo>
                  <a:pt x="0" y="0"/>
                </a:moveTo>
                <a:lnTo>
                  <a:pt x="2848178" y="0"/>
                </a:lnTo>
                <a:lnTo>
                  <a:pt x="2848178" y="2251195"/>
                </a:lnTo>
                <a:lnTo>
                  <a:pt x="0" y="22511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2297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43649" y="5304833"/>
            <a:ext cx="2848178" cy="2280954"/>
          </a:xfrm>
          <a:custGeom>
            <a:avLst/>
            <a:gdLst/>
            <a:ahLst/>
            <a:cxnLst/>
            <a:rect l="l" t="t" r="r" b="b"/>
            <a:pathLst>
              <a:path w="2848178" h="2280954">
                <a:moveTo>
                  <a:pt x="0" y="0"/>
                </a:moveTo>
                <a:lnTo>
                  <a:pt x="2848178" y="0"/>
                </a:lnTo>
                <a:lnTo>
                  <a:pt x="2848178" y="2280954"/>
                </a:lnTo>
                <a:lnTo>
                  <a:pt x="0" y="22809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006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52500"/>
            <a:ext cx="9526254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pALETA DE COR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937625"/>
            <a:ext cx="4459973" cy="3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74946" y="4661081"/>
            <a:ext cx="9384354" cy="1192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#D86211 - Paixão, criatividade e entusiasmo.</a:t>
            </a: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r>
              <a:rPr lang="en-US" sz="3207">
                <a:solidFill>
                  <a:srgbClr val="241205"/>
                </a:solidFill>
                <a:latin typeface="Sniglet"/>
              </a:rPr>
              <a:t>#66911B  - Tranquilidade, calma e segurança.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770627" cy="127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RequIsItos FUNCIONAIS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133600"/>
            <a:ext cx="16230600" cy="6678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01 - Realiza cadastro de usuário master</a:t>
            </a:r>
          </a:p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02 - Login portal do nutricionista</a:t>
            </a:r>
          </a:p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03 - Logout portal do nutricionista</a:t>
            </a:r>
          </a:p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04 - Realiza cálculo IMC</a:t>
            </a:r>
          </a:p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05 - Insere e-mail para encaminhar perguntas/depoimentos para o nutricionista</a:t>
            </a:r>
          </a:p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06 - Visualiza perguntas frequentes dos usuários</a:t>
            </a:r>
          </a:p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07 - Responde perguntas via e-mail</a:t>
            </a:r>
          </a:p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08 - Recebe perguntas/depoimentos via e-mail</a:t>
            </a:r>
          </a:p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09 - Fixa perguntas frequentes dos usuários na página inicial</a:t>
            </a:r>
          </a:p>
          <a:p>
            <a:pPr algn="just">
              <a:lnSpc>
                <a:spcPts val="4810"/>
              </a:lnSpc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10 - Recebe resposta do nutricionista via e-mail</a:t>
            </a:r>
          </a:p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RF 11 - Fixa depoimento dos usuários na página inicial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37625"/>
            <a:ext cx="4459973" cy="3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24016">
            <a:off x="-570076" y="-3757740"/>
            <a:ext cx="18091890" cy="20520102"/>
          </a:xfrm>
          <a:custGeom>
            <a:avLst/>
            <a:gdLst/>
            <a:ahLst/>
            <a:cxnLst/>
            <a:rect l="l" t="t" r="r" b="b"/>
            <a:pathLst>
              <a:path w="18091890" h="20520102">
                <a:moveTo>
                  <a:pt x="0" y="0"/>
                </a:moveTo>
                <a:lnTo>
                  <a:pt x="18091890" y="0"/>
                </a:lnTo>
                <a:lnTo>
                  <a:pt x="18091890" y="20520102"/>
                </a:lnTo>
                <a:lnTo>
                  <a:pt x="0" y="205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99327" y="9088437"/>
            <a:ext cx="4459973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Projeto Integrador - Grupo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4325772" cy="127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79"/>
              </a:lnSpc>
              <a:spcBef>
                <a:spcPct val="0"/>
              </a:spcBef>
            </a:pPr>
            <a:r>
              <a:rPr lang="en-US" sz="7899" spc="1058">
                <a:solidFill>
                  <a:srgbClr val="F2731D"/>
                </a:solidFill>
                <a:latin typeface="Scripter"/>
              </a:rPr>
              <a:t>RequIsItos NÃO FUNCIONAIS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01324"/>
            <a:ext cx="16230600" cy="58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10"/>
              </a:lnSpc>
              <a:spcBef>
                <a:spcPct val="0"/>
              </a:spcBef>
            </a:pPr>
            <a:r>
              <a:rPr lang="en-US" sz="3207">
                <a:solidFill>
                  <a:srgbClr val="241205"/>
                </a:solidFill>
                <a:latin typeface="Sniglet"/>
              </a:rPr>
              <a:t>RNF 01 - Aplicação Web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37625"/>
            <a:ext cx="4459973" cy="3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00"/>
              </a:lnSpc>
            </a:pPr>
            <a:r>
              <a:rPr lang="en-US" sz="2000" spc="268">
                <a:solidFill>
                  <a:srgbClr val="EB8813"/>
                </a:solidFill>
                <a:latin typeface="Scripter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621</Words>
  <Application>Microsoft Office PowerPoint</Application>
  <PresentationFormat>Personalizar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Scripter</vt:lpstr>
      <vt:lpstr>Calibri</vt:lpstr>
      <vt:lpstr>Sniglet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- NutriKids</dc:title>
  <cp:lastModifiedBy>Beatriz Manzoli</cp:lastModifiedBy>
  <cp:revision>3</cp:revision>
  <dcterms:created xsi:type="dcterms:W3CDTF">2006-08-16T00:00:00Z</dcterms:created>
  <dcterms:modified xsi:type="dcterms:W3CDTF">2023-06-10T18:28:10Z</dcterms:modified>
  <dc:identifier>DAFlDe5JlOM</dc:identifier>
</cp:coreProperties>
</file>