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20" name="19 Marcador de pie de página"/>
          <p:cNvSpPr>
            <a:spLocks noGrp="1"/>
          </p:cNvSpPr>
          <p:nvPr>
            <p:ph type="ftr" sz="quarter" idx="11"/>
          </p:nvPr>
        </p:nvSpPr>
        <p:spPr/>
        <p:txBody>
          <a:bodyPr/>
          <a:lstStyle>
            <a:extLst/>
          </a:lstStyle>
          <a:p>
            <a:endParaRPr lang="es-ES"/>
          </a:p>
        </p:txBody>
      </p:sp>
      <p:sp>
        <p:nvSpPr>
          <p:cNvPr id="10" name="9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DC19E82F-0345-42D5-BF48-8405FA29275E}" type="datetimeFigureOut">
              <a:rPr lang="es-ES" smtClean="0"/>
              <a:t>03/12/2019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05239CCF-3105-45F3-8032-D96E7715933C}" type="slidenum">
              <a:rPr lang="es-ES" smtClean="0"/>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C19E82F-0345-42D5-BF48-8405FA29275E}" type="datetimeFigureOut">
              <a:rPr lang="es-ES" smtClean="0"/>
              <a:t>03/12/2019</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5239CCF-3105-45F3-8032-D96E7715933C}" type="slidenum">
              <a:rPr lang="es-ES" smtClean="0"/>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es/url?sa=i&amp;rct=j&amp;q=&amp;esrc=s&amp;source=images&amp;cd=&amp;cad=rja&amp;uact=8&amp;ved=0ahUKEwi59922h77KAhWKXRQKHXIZBQcQjRwIBw&amp;url=http%3A%2F%2Fsusociodenegocios.com%2Fel-gobierno-le-ayuda-a-abrir-su-negocio%2F&amp;psig=AFQjCNEBUTIWCfzjVkjXlS_Vu1Go-UUzew&amp;ust=1453573975301501"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ipyme.org/es-ES/Paginas/Home.aspx" TargetMode="External"/><Relationship Id="rId2" Type="http://schemas.openxmlformats.org/officeDocument/2006/relationships/hyperlink" Target="http://www.andaluciaemprende.es/" TargetMode="Externa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www.freepik.es/foto-gratis/hombre-de-negocios_571046.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E3BD95B8-BC36-4528-A27B-69E9EEC5838F}" type="slidenum">
              <a:rPr lang="es-ES" smtClean="0"/>
              <a:pPr>
                <a:defRPr/>
              </a:pPr>
              <a:t>1</a:t>
            </a:fld>
            <a:endParaRPr lang="es-ES"/>
          </a:p>
        </p:txBody>
      </p:sp>
      <p:sp>
        <p:nvSpPr>
          <p:cNvPr id="4" name="3 CuadroTexto"/>
          <p:cNvSpPr txBox="1"/>
          <p:nvPr/>
        </p:nvSpPr>
        <p:spPr>
          <a:xfrm>
            <a:off x="971550" y="908050"/>
            <a:ext cx="7488238" cy="4524375"/>
          </a:xfrm>
          <a:prstGeom prst="rect">
            <a:avLst/>
          </a:prstGeom>
          <a:noFill/>
        </p:spPr>
        <p:txBody>
          <a:bodyPr>
            <a:spAutoFit/>
          </a:bodyPr>
          <a:lstStyle/>
          <a:p>
            <a:pPr>
              <a:defRPr/>
            </a:pPr>
            <a:r>
              <a:rPr lang="es-ES" sz="2400" b="1" dirty="0">
                <a:latin typeface="+mj-lt"/>
              </a:rPr>
              <a:t>¿QUÉ ES UN PLAN DE EMPRESA?</a:t>
            </a:r>
          </a:p>
          <a:p>
            <a:pPr>
              <a:defRPr/>
            </a:pPr>
            <a:endParaRPr lang="es-ES" sz="2400" b="1" dirty="0">
              <a:latin typeface="+mj-lt"/>
            </a:endParaRPr>
          </a:p>
          <a:p>
            <a:pPr algn="just">
              <a:defRPr/>
            </a:pPr>
            <a:r>
              <a:rPr lang="es-ES" sz="2000" dirty="0"/>
              <a:t>T</a:t>
            </a:r>
            <a:r>
              <a:rPr lang="es-ES" sz="2000" dirty="0">
                <a:latin typeface="+mj-lt"/>
              </a:rPr>
              <a:t>ambién llamado plan de negocio, se trata de un informe que procura </a:t>
            </a:r>
            <a:r>
              <a:rPr lang="es-ES" sz="2000" b="1" dirty="0">
                <a:latin typeface="+mj-lt"/>
              </a:rPr>
              <a:t>sintetizar toda la información relevante</a:t>
            </a:r>
            <a:r>
              <a:rPr lang="es-ES" sz="2000" dirty="0">
                <a:latin typeface="+mj-lt"/>
              </a:rPr>
              <a:t> de un proyecto empresarial para determinar su viabilidad. </a:t>
            </a:r>
          </a:p>
          <a:p>
            <a:pPr algn="just">
              <a:defRPr/>
            </a:pPr>
            <a:endParaRPr lang="es-ES" sz="2000" dirty="0">
              <a:latin typeface="+mj-lt"/>
            </a:endParaRPr>
          </a:p>
          <a:p>
            <a:pPr algn="just">
              <a:defRPr/>
            </a:pPr>
            <a:r>
              <a:rPr lang="es-ES" sz="2000" dirty="0">
                <a:latin typeface="+mj-lt"/>
              </a:rPr>
              <a:t>El objetivo es que sea lo bastante sencillo y resumido para que cualquier lector pueda entender como se pasa de la idea de negocio a los beneficios futuros, a la vez que contenga datos contrastados y argumentados que puedan convencer un inversor profesional de participar en el proyecto.</a:t>
            </a:r>
          </a:p>
          <a:p>
            <a:pPr algn="just">
              <a:defRPr/>
            </a:pPr>
            <a:endParaRPr lang="es-ES" sz="2000" dirty="0">
              <a:latin typeface="+mj-lt"/>
            </a:endParaRPr>
          </a:p>
          <a:p>
            <a:pPr algn="just">
              <a:defRPr/>
            </a:pPr>
            <a:r>
              <a:rPr lang="es-ES" sz="2000" dirty="0">
                <a:latin typeface="+mj-lt"/>
              </a:rPr>
              <a:t>En este sentido, es tanto la tarjeta de visita de la futura empresa como una herramienta de venta frente a los organismos de financiación</a:t>
            </a:r>
          </a:p>
        </p:txBody>
      </p:sp>
    </p:spTree>
    <p:extLst>
      <p:ext uri="{BB962C8B-B14F-4D97-AF65-F5344CB8AC3E}">
        <p14:creationId xmlns:p14="http://schemas.microsoft.com/office/powerpoint/2010/main" val="2668086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F8104059-B065-4719-9FA5-028088B97172}" type="slidenum">
              <a:rPr lang="es-ES" smtClean="0"/>
              <a:pPr>
                <a:defRPr/>
              </a:pPr>
              <a:t>10</a:t>
            </a:fld>
            <a:endParaRPr lang="es-ES"/>
          </a:p>
        </p:txBody>
      </p:sp>
      <p:sp>
        <p:nvSpPr>
          <p:cNvPr id="4" name="3 CuadroTexto"/>
          <p:cNvSpPr txBox="1"/>
          <p:nvPr/>
        </p:nvSpPr>
        <p:spPr>
          <a:xfrm>
            <a:off x="755650" y="1125538"/>
            <a:ext cx="7993063" cy="2862262"/>
          </a:xfrm>
          <a:prstGeom prst="rect">
            <a:avLst/>
          </a:prstGeom>
          <a:noFill/>
        </p:spPr>
        <p:txBody>
          <a:bodyPr>
            <a:spAutoFit/>
          </a:bodyPr>
          <a:lstStyle/>
          <a:p>
            <a:pPr algn="just">
              <a:defRPr/>
            </a:pPr>
            <a:r>
              <a:rPr lang="es-ES" b="1" dirty="0">
                <a:latin typeface="+mj-lt"/>
              </a:rPr>
              <a:t>Recomendaciones para su presentación</a:t>
            </a:r>
          </a:p>
          <a:p>
            <a:pPr algn="just">
              <a:defRPr/>
            </a:pPr>
            <a:endParaRPr lang="es-ES" b="1" dirty="0">
              <a:latin typeface="+mj-lt"/>
            </a:endParaRPr>
          </a:p>
          <a:p>
            <a:pPr algn="just">
              <a:defRPr/>
            </a:pPr>
            <a:r>
              <a:rPr lang="es-ES" dirty="0">
                <a:latin typeface="+mj-lt"/>
              </a:rPr>
              <a:t>El contenido del plan de empresa es muy importante, pero no lo es menos la presentación. Difícilmente podremos obtener credibilidad y atraer socios o inversionistas, si nuestro plan está mal escrito, desorganizado y mal confeccionado.</a:t>
            </a:r>
          </a:p>
          <a:p>
            <a:pPr algn="just">
              <a:defRPr/>
            </a:pPr>
            <a:endParaRPr lang="es-ES" dirty="0">
              <a:latin typeface="+mj-lt"/>
            </a:endParaRPr>
          </a:p>
          <a:p>
            <a:pPr algn="just">
              <a:defRPr/>
            </a:pPr>
            <a:r>
              <a:rPr lang="es-ES" dirty="0">
                <a:latin typeface="+mj-lt"/>
              </a:rPr>
              <a:t>La impresión que tendrá el lector sobre nuestro proyecto es que no se ha meditado mucho o no estamos capacitados para llevarlo a cabo.</a:t>
            </a:r>
          </a:p>
          <a:p>
            <a:pPr algn="just">
              <a:defRPr/>
            </a:pPr>
            <a:endParaRPr lang="es-ES" dirty="0">
              <a:latin typeface="+mj-lt"/>
            </a:endParaRPr>
          </a:p>
          <a:p>
            <a:pPr algn="just">
              <a:defRPr/>
            </a:pPr>
            <a:r>
              <a:rPr lang="es-ES" dirty="0">
                <a:latin typeface="+mj-lt"/>
              </a:rPr>
              <a:t>Para que el plan de empresa tenga buen aspecto debemos:</a:t>
            </a:r>
          </a:p>
        </p:txBody>
      </p:sp>
    </p:spTree>
    <p:extLst>
      <p:ext uri="{BB962C8B-B14F-4D97-AF65-F5344CB8AC3E}">
        <p14:creationId xmlns:p14="http://schemas.microsoft.com/office/powerpoint/2010/main" val="913766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739FE31D-F608-430C-8BEE-DA2C828817F3}" type="slidenum">
              <a:rPr lang="es-ES" smtClean="0"/>
              <a:pPr>
                <a:defRPr/>
              </a:pPr>
              <a:t>11</a:t>
            </a:fld>
            <a:endParaRPr lang="es-ES"/>
          </a:p>
        </p:txBody>
      </p:sp>
      <p:sp>
        <p:nvSpPr>
          <p:cNvPr id="4" name="3 CuadroTexto"/>
          <p:cNvSpPr txBox="1"/>
          <p:nvPr/>
        </p:nvSpPr>
        <p:spPr>
          <a:xfrm>
            <a:off x="611188" y="333375"/>
            <a:ext cx="7921625" cy="6324600"/>
          </a:xfrm>
          <a:prstGeom prst="rect">
            <a:avLst/>
          </a:prstGeom>
          <a:noFill/>
        </p:spPr>
        <p:txBody>
          <a:bodyPr>
            <a:spAutoFit/>
          </a:bodyPr>
          <a:lstStyle/>
          <a:p>
            <a:pPr algn="just">
              <a:lnSpc>
                <a:spcPct val="150000"/>
              </a:lnSpc>
              <a:buFont typeface="Wingdings" pitchFamily="2" charset="2"/>
              <a:buChar char="§"/>
              <a:defRPr/>
            </a:pPr>
            <a:r>
              <a:rPr lang="es-ES" dirty="0">
                <a:latin typeface="+mj-lt"/>
              </a:rPr>
              <a:t>   No  presentar nunca nada escrito a mano.</a:t>
            </a:r>
          </a:p>
          <a:p>
            <a:pPr algn="just">
              <a:lnSpc>
                <a:spcPct val="150000"/>
              </a:lnSpc>
              <a:buFont typeface="Wingdings" pitchFamily="2" charset="2"/>
              <a:buChar char="§"/>
              <a:defRPr/>
            </a:pPr>
            <a:r>
              <a:rPr lang="es-ES" dirty="0">
                <a:latin typeface="+mj-lt"/>
              </a:rPr>
              <a:t>   Usar un tipo de letra legible y separar los párrafos con líneas en blanco</a:t>
            </a:r>
          </a:p>
          <a:p>
            <a:pPr algn="just">
              <a:lnSpc>
                <a:spcPct val="150000"/>
              </a:lnSpc>
              <a:buFont typeface="Wingdings" pitchFamily="2" charset="2"/>
              <a:buChar char="§"/>
              <a:defRPr/>
            </a:pPr>
            <a:r>
              <a:rPr lang="es-ES" dirty="0">
                <a:latin typeface="+mj-lt"/>
              </a:rPr>
              <a:t>   Usar papel de calidad aceptable.</a:t>
            </a:r>
          </a:p>
          <a:p>
            <a:pPr algn="just">
              <a:lnSpc>
                <a:spcPct val="150000"/>
              </a:lnSpc>
              <a:buFont typeface="Wingdings" pitchFamily="2" charset="2"/>
              <a:buChar char="§"/>
              <a:defRPr/>
            </a:pPr>
            <a:r>
              <a:rPr lang="es-ES" dirty="0">
                <a:latin typeface="+mj-lt"/>
              </a:rPr>
              <a:t>   Incluir una página de cubierta con título.</a:t>
            </a:r>
          </a:p>
          <a:p>
            <a:pPr algn="just">
              <a:lnSpc>
                <a:spcPct val="150000"/>
              </a:lnSpc>
              <a:buFont typeface="Wingdings" pitchFamily="2" charset="2"/>
              <a:buChar char="§"/>
              <a:defRPr/>
            </a:pPr>
            <a:r>
              <a:rPr lang="es-ES" dirty="0">
                <a:latin typeface="+mj-lt"/>
              </a:rPr>
              <a:t>   Numerar las páginas y quizá también los puntos de la exposición.</a:t>
            </a:r>
          </a:p>
          <a:p>
            <a:pPr algn="just">
              <a:lnSpc>
                <a:spcPct val="150000"/>
              </a:lnSpc>
              <a:buFont typeface="Wingdings" pitchFamily="2" charset="2"/>
              <a:buChar char="§"/>
              <a:defRPr/>
            </a:pPr>
            <a:r>
              <a:rPr lang="es-ES" dirty="0">
                <a:latin typeface="+mj-lt"/>
              </a:rPr>
              <a:t>   Incluir una página de índice que remita correctamente a las páginas numeradas.</a:t>
            </a:r>
          </a:p>
          <a:p>
            <a:pPr algn="just">
              <a:lnSpc>
                <a:spcPct val="150000"/>
              </a:lnSpc>
              <a:buFont typeface="Wingdings" pitchFamily="2" charset="2"/>
              <a:buChar char="§"/>
              <a:defRPr/>
            </a:pPr>
            <a:r>
              <a:rPr lang="es-ES" dirty="0">
                <a:latin typeface="+mj-lt"/>
              </a:rPr>
              <a:t>   Articular el documento de forma que sea fácil de leer. Dividirlo en epígrafes.</a:t>
            </a:r>
          </a:p>
          <a:p>
            <a:pPr algn="just">
              <a:lnSpc>
                <a:spcPct val="150000"/>
              </a:lnSpc>
              <a:buFont typeface="Wingdings" pitchFamily="2" charset="2"/>
              <a:buChar char="§"/>
              <a:defRPr/>
            </a:pPr>
            <a:r>
              <a:rPr lang="es-ES" dirty="0">
                <a:latin typeface="+mj-lt"/>
              </a:rPr>
              <a:t>   Trasladar los detalles a los apéndices o anexos.</a:t>
            </a:r>
          </a:p>
          <a:p>
            <a:pPr algn="just">
              <a:lnSpc>
                <a:spcPct val="150000"/>
              </a:lnSpc>
              <a:buFont typeface="Wingdings" pitchFamily="2" charset="2"/>
              <a:buChar char="§"/>
              <a:defRPr/>
            </a:pPr>
            <a:r>
              <a:rPr lang="es-ES" dirty="0">
                <a:latin typeface="+mj-lt"/>
              </a:rPr>
              <a:t>   Uso de tablas, gráficos y figuras para facilitar su comprensión.</a:t>
            </a:r>
          </a:p>
          <a:p>
            <a:pPr algn="just">
              <a:lnSpc>
                <a:spcPct val="150000"/>
              </a:lnSpc>
              <a:buFont typeface="Wingdings" pitchFamily="2" charset="2"/>
              <a:buChar char="§"/>
              <a:defRPr/>
            </a:pPr>
            <a:r>
              <a:rPr lang="es-ES" dirty="0">
                <a:latin typeface="+mj-lt"/>
              </a:rPr>
              <a:t>   Incluir diagramas, imágenes o fotografías (por ejemplo, de los productos, instalaciones, procesos, logotipos, etc.).</a:t>
            </a:r>
          </a:p>
          <a:p>
            <a:pPr algn="just">
              <a:lnSpc>
                <a:spcPct val="150000"/>
              </a:lnSpc>
              <a:buFont typeface="Wingdings" pitchFamily="2" charset="2"/>
              <a:buChar char="§"/>
              <a:defRPr/>
            </a:pPr>
            <a:r>
              <a:rPr lang="es-ES" dirty="0">
                <a:latin typeface="+mj-lt"/>
              </a:rPr>
              <a:t>   Controlar que la gramática y la ortografía sean correctas.</a:t>
            </a:r>
          </a:p>
          <a:p>
            <a:pPr algn="just">
              <a:lnSpc>
                <a:spcPct val="150000"/>
              </a:lnSpc>
              <a:buFont typeface="Wingdings" pitchFamily="2" charset="2"/>
              <a:buChar char="§"/>
              <a:defRPr/>
            </a:pPr>
            <a:r>
              <a:rPr lang="es-ES" dirty="0">
                <a:latin typeface="+mj-lt"/>
              </a:rPr>
              <a:t>   Controlar la ausencia de errores en los cálculos.</a:t>
            </a:r>
          </a:p>
          <a:p>
            <a:pPr algn="just">
              <a:lnSpc>
                <a:spcPct val="150000"/>
              </a:lnSpc>
              <a:buFont typeface="Wingdings" pitchFamily="2" charset="2"/>
              <a:buChar char="§"/>
              <a:defRPr/>
            </a:pPr>
            <a:r>
              <a:rPr lang="es-ES" dirty="0">
                <a:latin typeface="+mj-lt"/>
              </a:rPr>
              <a:t>   Fechar el documento para evitar la confusión con versiones anteriores o posteriores.</a:t>
            </a:r>
          </a:p>
        </p:txBody>
      </p:sp>
    </p:spTree>
    <p:extLst>
      <p:ext uri="{BB962C8B-B14F-4D97-AF65-F5344CB8AC3E}">
        <p14:creationId xmlns:p14="http://schemas.microsoft.com/office/powerpoint/2010/main" val="910896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A6CA6482-6963-480C-92AF-CCBC7E842DC3}" type="slidenum">
              <a:rPr lang="es-ES" smtClean="0"/>
              <a:pPr>
                <a:defRPr/>
              </a:pPr>
              <a:t>12</a:t>
            </a:fld>
            <a:endParaRPr lang="es-ES"/>
          </a:p>
        </p:txBody>
      </p:sp>
      <p:sp>
        <p:nvSpPr>
          <p:cNvPr id="4" name="3 CuadroTexto"/>
          <p:cNvSpPr txBox="1"/>
          <p:nvPr/>
        </p:nvSpPr>
        <p:spPr>
          <a:xfrm>
            <a:off x="971550" y="1125538"/>
            <a:ext cx="7704138" cy="3970337"/>
          </a:xfrm>
          <a:prstGeom prst="rect">
            <a:avLst/>
          </a:prstGeom>
          <a:noFill/>
        </p:spPr>
        <p:txBody>
          <a:bodyPr>
            <a:spAutoFit/>
          </a:bodyPr>
          <a:lstStyle/>
          <a:p>
            <a:pPr algn="just">
              <a:defRPr/>
            </a:pPr>
            <a:r>
              <a:rPr lang="es-ES" b="1" dirty="0">
                <a:latin typeface="+mj-lt"/>
              </a:rPr>
              <a:t>Una imagen profesional</a:t>
            </a:r>
          </a:p>
          <a:p>
            <a:pPr algn="just">
              <a:defRPr/>
            </a:pPr>
            <a:r>
              <a:rPr lang="es-ES" dirty="0">
                <a:latin typeface="+mj-lt"/>
              </a:rPr>
              <a:t>No olvidemos una cosa muy importante: la imagen. Si fuéramos robots, probablemente bastaría con enviar un archivo con todos los datos (especialmente económicos) al banquero para que valorase de forma científica la probabilidad de riesgo y nos acordase o no el crédito. Pero por suerte somos humanos, y esto implica que la presentación influye mucho.</a:t>
            </a:r>
          </a:p>
          <a:p>
            <a:pPr algn="just">
              <a:defRPr/>
            </a:pPr>
            <a:endParaRPr lang="es-ES" dirty="0">
              <a:latin typeface="+mj-lt"/>
            </a:endParaRPr>
          </a:p>
          <a:p>
            <a:pPr algn="just">
              <a:defRPr/>
            </a:pPr>
            <a:r>
              <a:rPr lang="es-ES" dirty="0">
                <a:latin typeface="+mj-lt"/>
              </a:rPr>
              <a:t>Es importante también la capacidad del emprendedor a explicar su proyecto de forma segura y profesional. Recordemos nuevamente: nos tenemos que poner en el sitio del banquero. Él no está enamorado de nuestra idea de negocio, quiere que le tranquilicemos sobre una inversión. Quiere ver una persona (o un equipo de persona) que saben perfectamente lo que van a ser, que han pensado muy bien su proyecto y que tienen un plan de negocio fiable, estructurado y convincente.</a:t>
            </a:r>
          </a:p>
        </p:txBody>
      </p:sp>
    </p:spTree>
    <p:extLst>
      <p:ext uri="{BB962C8B-B14F-4D97-AF65-F5344CB8AC3E}">
        <p14:creationId xmlns:p14="http://schemas.microsoft.com/office/powerpoint/2010/main" val="4025870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365104"/>
            <a:ext cx="8305800" cy="1224136"/>
          </a:xfrm>
          <a:ln>
            <a:miter lim="800000"/>
            <a:headEnd/>
            <a:tailEnd/>
          </a:ln>
          <a:extLst/>
        </p:spPr>
        <p:txBody>
          <a:bodyPr>
            <a:normAutofit fontScale="90000"/>
          </a:bodyPr>
          <a:lstStyle/>
          <a:p>
            <a:pPr>
              <a:defRPr/>
            </a:pPr>
            <a:r>
              <a:rPr lang="es-ES" b="1" dirty="0" smtClean="0"/>
              <a:t>             PROYECTO DE EMPRESA</a:t>
            </a:r>
            <a:endParaRPr lang="es-ES" dirty="0"/>
          </a:p>
        </p:txBody>
      </p:sp>
      <p:sp>
        <p:nvSpPr>
          <p:cNvPr id="4" name="3 Marcador de número de diapositiva"/>
          <p:cNvSpPr>
            <a:spLocks noGrp="1"/>
          </p:cNvSpPr>
          <p:nvPr>
            <p:ph type="sldNum" sz="quarter" idx="12"/>
          </p:nvPr>
        </p:nvSpPr>
        <p:spPr/>
        <p:txBody>
          <a:bodyPr/>
          <a:lstStyle/>
          <a:p>
            <a:pPr>
              <a:defRPr/>
            </a:pPr>
            <a:fld id="{BE191050-A878-41A6-A53A-4755A43D78F7}" type="slidenum">
              <a:rPr lang="es-ES" smtClean="0"/>
              <a:pPr>
                <a:defRPr/>
              </a:pPr>
              <a:t>13</a:t>
            </a:fld>
            <a:endParaRPr lang="es-ES"/>
          </a:p>
        </p:txBody>
      </p:sp>
      <p:pic>
        <p:nvPicPr>
          <p:cNvPr id="48132" name="Picture 2" descr="http://susociodenegocios.com/wp-content/uploads/2015/08/mujer-abriendo-su-negocio.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92150"/>
            <a:ext cx="66865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059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a:xfrm>
            <a:off x="457200" y="333375"/>
            <a:ext cx="8229600" cy="647700"/>
          </a:xfrm>
          <a:solidFill>
            <a:schemeClr val="accent3">
              <a:lumMod val="40000"/>
              <a:lumOff val="60000"/>
            </a:schemeClr>
          </a:solidFill>
        </p:spPr>
        <p:txBody>
          <a:bodyPr/>
          <a:lstStyle/>
          <a:p>
            <a:pPr>
              <a:defRPr/>
            </a:pPr>
            <a:r>
              <a:rPr lang="es-ES_tradnl" sz="3600" dirty="0" smtClean="0"/>
              <a:t>Elementos del Proyecto de Empresa</a:t>
            </a:r>
          </a:p>
        </p:txBody>
      </p:sp>
      <p:sp>
        <p:nvSpPr>
          <p:cNvPr id="23556" name="Rectangle 5"/>
          <p:cNvSpPr>
            <a:spLocks noGrp="1" noChangeArrowheads="1"/>
          </p:cNvSpPr>
          <p:nvPr>
            <p:ph idx="1"/>
          </p:nvPr>
        </p:nvSpPr>
        <p:spPr>
          <a:xfrm>
            <a:off x="395288" y="1557338"/>
            <a:ext cx="8291512" cy="4248150"/>
          </a:xfrm>
          <a:solidFill>
            <a:schemeClr val="bg1">
              <a:lumMod val="95000"/>
            </a:schemeClr>
          </a:solidFill>
        </p:spPr>
        <p:txBody>
          <a:bodyPr>
            <a:normAutofit fontScale="92500" lnSpcReduction="10000"/>
          </a:bodyPr>
          <a:lstStyle/>
          <a:p>
            <a:pPr marL="514350" indent="-514350">
              <a:buFont typeface="+mj-lt"/>
              <a:buAutoNum type="arabicPeriod"/>
              <a:defRPr/>
            </a:pPr>
            <a:r>
              <a:rPr lang="es-ES_tradnl" dirty="0" smtClean="0">
                <a:latin typeface="+mj-lt"/>
              </a:rPr>
              <a:t>Presentación del proyecto</a:t>
            </a:r>
          </a:p>
          <a:p>
            <a:pPr marL="514350" indent="-514350">
              <a:buFont typeface="+mj-lt"/>
              <a:buAutoNum type="arabicPeriod"/>
              <a:defRPr/>
            </a:pPr>
            <a:r>
              <a:rPr lang="es-ES_tradnl" dirty="0" smtClean="0">
                <a:latin typeface="+mj-lt"/>
              </a:rPr>
              <a:t>Estudio de mercado. </a:t>
            </a:r>
          </a:p>
          <a:p>
            <a:pPr marL="514350" indent="-514350">
              <a:buFont typeface="+mj-lt"/>
              <a:buAutoNum type="arabicPeriod"/>
              <a:defRPr/>
            </a:pPr>
            <a:r>
              <a:rPr lang="es-ES_tradnl" dirty="0" smtClean="0">
                <a:latin typeface="+mj-lt"/>
              </a:rPr>
              <a:t>Plan de marketing</a:t>
            </a:r>
          </a:p>
          <a:p>
            <a:pPr marL="514350" indent="-514350">
              <a:buFont typeface="+mj-lt"/>
              <a:buAutoNum type="arabicPeriod"/>
              <a:defRPr/>
            </a:pPr>
            <a:r>
              <a:rPr lang="es-ES_tradnl" dirty="0" smtClean="0">
                <a:latin typeface="+mj-lt"/>
              </a:rPr>
              <a:t>Plan de recursos humanos.</a:t>
            </a:r>
          </a:p>
          <a:p>
            <a:pPr marL="514350" indent="-514350">
              <a:buFont typeface="+mj-lt"/>
              <a:buAutoNum type="arabicPeriod"/>
              <a:defRPr/>
            </a:pPr>
            <a:r>
              <a:rPr lang="es-ES_tradnl" dirty="0" smtClean="0">
                <a:latin typeface="+mj-lt"/>
              </a:rPr>
              <a:t>Plan de producción</a:t>
            </a:r>
          </a:p>
          <a:p>
            <a:pPr marL="514350" indent="-514350">
              <a:buFont typeface="+mj-lt"/>
              <a:buAutoNum type="arabicPeriod"/>
              <a:defRPr/>
            </a:pPr>
            <a:r>
              <a:rPr lang="es-ES_tradnl" dirty="0" smtClean="0">
                <a:latin typeface="+mj-lt"/>
              </a:rPr>
              <a:t>Plan económico y financiero</a:t>
            </a:r>
          </a:p>
          <a:p>
            <a:pPr marL="514350" indent="-514350">
              <a:buFont typeface="+mj-lt"/>
              <a:buAutoNum type="arabicPeriod"/>
              <a:defRPr/>
            </a:pPr>
            <a:r>
              <a:rPr lang="es-ES_tradnl" dirty="0" smtClean="0">
                <a:latin typeface="+mj-lt"/>
              </a:rPr>
              <a:t>Plan jurídico</a:t>
            </a:r>
          </a:p>
          <a:p>
            <a:pPr marL="514350" indent="-514350">
              <a:buFont typeface="+mj-lt"/>
              <a:buAutoNum type="arabicPeriod"/>
              <a:defRPr/>
            </a:pPr>
            <a:r>
              <a:rPr lang="es-ES_tradnl" dirty="0" smtClean="0">
                <a:latin typeface="+mj-lt"/>
              </a:rPr>
              <a:t>Trámites de constitución y de puesta en marcha</a:t>
            </a:r>
          </a:p>
          <a:p>
            <a:pPr>
              <a:buFont typeface="Wingdings" pitchFamily="2" charset="2"/>
              <a:buChar char="v"/>
              <a:defRPr/>
            </a:pPr>
            <a:endParaRPr lang="es-ES_tradnl" dirty="0" smtClean="0"/>
          </a:p>
        </p:txBody>
      </p:sp>
    </p:spTree>
    <p:extLst>
      <p:ext uri="{BB962C8B-B14F-4D97-AF65-F5344CB8AC3E}">
        <p14:creationId xmlns:p14="http://schemas.microsoft.com/office/powerpoint/2010/main" val="90337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FAA36CC0-01D8-4214-ABB4-973EDA123E01}" type="slidenum">
              <a:rPr lang="es-ES" smtClean="0"/>
              <a:pPr>
                <a:defRPr/>
              </a:pPr>
              <a:t>2</a:t>
            </a:fld>
            <a:endParaRPr lang="es-ES"/>
          </a:p>
        </p:txBody>
      </p:sp>
      <p:sp>
        <p:nvSpPr>
          <p:cNvPr id="4" name="3 CuadroTexto"/>
          <p:cNvSpPr txBox="1"/>
          <p:nvPr/>
        </p:nvSpPr>
        <p:spPr>
          <a:xfrm>
            <a:off x="1258888" y="1484313"/>
            <a:ext cx="7058025" cy="2554287"/>
          </a:xfrm>
          <a:prstGeom prst="rect">
            <a:avLst/>
          </a:prstGeom>
          <a:noFill/>
        </p:spPr>
        <p:txBody>
          <a:bodyPr>
            <a:spAutoFit/>
          </a:bodyPr>
          <a:lstStyle/>
          <a:p>
            <a:pPr algn="just">
              <a:defRPr/>
            </a:pPr>
            <a:r>
              <a:rPr lang="es-ES" sz="2000" dirty="0">
                <a:latin typeface="+mj-lt"/>
              </a:rPr>
              <a:t>El plan de empresa  permite a sus promotores </a:t>
            </a:r>
            <a:r>
              <a:rPr lang="es-ES" sz="2000" b="1" dirty="0">
                <a:latin typeface="+mj-lt"/>
              </a:rPr>
              <a:t>valorar el proyecto en su globalidad</a:t>
            </a:r>
            <a:r>
              <a:rPr lang="es-ES" sz="2000" dirty="0">
                <a:latin typeface="+mj-lt"/>
              </a:rPr>
              <a:t>, obligándoles a revisar cada aspecto del negocio, y a plantearse diversas problemáticas. </a:t>
            </a:r>
          </a:p>
          <a:p>
            <a:pPr algn="just">
              <a:defRPr/>
            </a:pPr>
            <a:endParaRPr lang="es-ES" sz="2000" dirty="0">
              <a:latin typeface="+mj-lt"/>
            </a:endParaRPr>
          </a:p>
          <a:p>
            <a:pPr algn="just">
              <a:defRPr/>
            </a:pPr>
            <a:r>
              <a:rPr lang="es-ES" sz="2000" dirty="0">
                <a:latin typeface="+mj-lt"/>
              </a:rPr>
              <a:t>De esta manera, permite </a:t>
            </a:r>
            <a:r>
              <a:rPr lang="es-ES" sz="2000" b="1" dirty="0">
                <a:latin typeface="+mj-lt"/>
              </a:rPr>
              <a:t>anticipar</a:t>
            </a:r>
            <a:r>
              <a:rPr lang="es-ES" sz="2000" dirty="0">
                <a:latin typeface="+mj-lt"/>
              </a:rPr>
              <a:t> inconvenientes que de otro modo, solo se hubiesen conocido al arrancar la actividad. Por supuesto, no se puede anticipar todo, pero es un ejercicio que aporta valor al proyecto.</a:t>
            </a:r>
          </a:p>
        </p:txBody>
      </p:sp>
    </p:spTree>
    <p:extLst>
      <p:ext uri="{BB962C8B-B14F-4D97-AF65-F5344CB8AC3E}">
        <p14:creationId xmlns:p14="http://schemas.microsoft.com/office/powerpoint/2010/main" val="2368400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96ADC10C-7399-48A0-A37F-BA9BB9A5FE47}" type="slidenum">
              <a:rPr lang="es-ES" smtClean="0"/>
              <a:pPr>
                <a:defRPr/>
              </a:pPr>
              <a:t>3</a:t>
            </a:fld>
            <a:endParaRPr lang="es-ES"/>
          </a:p>
        </p:txBody>
      </p:sp>
      <p:sp>
        <p:nvSpPr>
          <p:cNvPr id="4" name="3 CuadroTexto"/>
          <p:cNvSpPr txBox="1"/>
          <p:nvPr/>
        </p:nvSpPr>
        <p:spPr>
          <a:xfrm>
            <a:off x="971550" y="620713"/>
            <a:ext cx="7488238" cy="4954587"/>
          </a:xfrm>
          <a:prstGeom prst="rect">
            <a:avLst/>
          </a:prstGeom>
          <a:noFill/>
        </p:spPr>
        <p:txBody>
          <a:bodyPr>
            <a:spAutoFit/>
          </a:bodyPr>
          <a:lstStyle/>
          <a:p>
            <a:pPr>
              <a:defRPr/>
            </a:pPr>
            <a:r>
              <a:rPr lang="es-ES" sz="2400" b="1" dirty="0">
                <a:latin typeface="+mj-lt"/>
              </a:rPr>
              <a:t>OBJETIVOS DEL PLAN DE EMPRESA</a:t>
            </a:r>
          </a:p>
          <a:p>
            <a:pPr>
              <a:defRPr/>
            </a:pPr>
            <a:endParaRPr lang="es-ES" sz="2400" b="1" dirty="0">
              <a:latin typeface="+mj-lt"/>
            </a:endParaRPr>
          </a:p>
          <a:p>
            <a:pPr algn="just">
              <a:defRPr/>
            </a:pPr>
            <a:r>
              <a:rPr lang="es-ES" sz="2400" dirty="0">
                <a:latin typeface="+mj-lt"/>
              </a:rPr>
              <a:t>El plan de empresa es una herramienta de indudable utilidad que permite al emprendedor conseguir múltiples objetivos:</a:t>
            </a:r>
          </a:p>
          <a:p>
            <a:pPr algn="just">
              <a:defRPr/>
            </a:pPr>
            <a:endParaRPr lang="es-ES" sz="2400" b="1" dirty="0">
              <a:latin typeface="+mj-lt"/>
            </a:endParaRPr>
          </a:p>
          <a:p>
            <a:pPr algn="just">
              <a:defRPr/>
            </a:pPr>
            <a:r>
              <a:rPr lang="es-ES" sz="2400" b="1" u="sng" dirty="0">
                <a:latin typeface="+mj-lt"/>
              </a:rPr>
              <a:t>A nivel interno</a:t>
            </a:r>
          </a:p>
          <a:p>
            <a:pPr algn="just">
              <a:defRPr/>
            </a:pPr>
            <a:endParaRPr lang="es-ES" sz="2400" b="1" dirty="0">
              <a:latin typeface="+mj-lt"/>
            </a:endParaRPr>
          </a:p>
          <a:p>
            <a:pPr algn="just">
              <a:defRPr/>
            </a:pPr>
            <a:r>
              <a:rPr lang="es-ES" sz="2400" b="1" dirty="0">
                <a:latin typeface="+mj-lt"/>
              </a:rPr>
              <a:t>Comprobar la coherencia del proyecto: </a:t>
            </a:r>
          </a:p>
          <a:p>
            <a:pPr algn="just">
              <a:defRPr/>
            </a:pPr>
            <a:r>
              <a:rPr lang="es-ES" sz="2000" dirty="0">
                <a:latin typeface="+mj-lt"/>
              </a:rPr>
              <a:t>la realización del plan de empresa permite alcanzar un conocimiento amplio, profundo y objetivo de la empresa que se pretende poner en marcha y constituye para el emprendedor un valioso instrumento para evaluar la viabilidad de su proyecto y reducir considerablemente el riesgo en la puesta en marcha de un negocio.</a:t>
            </a:r>
          </a:p>
        </p:txBody>
      </p:sp>
    </p:spTree>
    <p:extLst>
      <p:ext uri="{BB962C8B-B14F-4D97-AF65-F5344CB8AC3E}">
        <p14:creationId xmlns:p14="http://schemas.microsoft.com/office/powerpoint/2010/main" val="1207288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DC76C33B-61FC-4420-9A54-E5DBF9A74D73}" type="slidenum">
              <a:rPr lang="es-ES" smtClean="0"/>
              <a:pPr>
                <a:defRPr/>
              </a:pPr>
              <a:t>4</a:t>
            </a:fld>
            <a:endParaRPr lang="es-ES"/>
          </a:p>
        </p:txBody>
      </p:sp>
      <p:sp>
        <p:nvSpPr>
          <p:cNvPr id="4" name="3 CuadroTexto"/>
          <p:cNvSpPr txBox="1"/>
          <p:nvPr/>
        </p:nvSpPr>
        <p:spPr>
          <a:xfrm>
            <a:off x="1187450" y="1052513"/>
            <a:ext cx="6840538" cy="4216400"/>
          </a:xfrm>
          <a:prstGeom prst="rect">
            <a:avLst/>
          </a:prstGeom>
          <a:noFill/>
        </p:spPr>
        <p:txBody>
          <a:bodyPr>
            <a:spAutoFit/>
          </a:bodyPr>
          <a:lstStyle/>
          <a:p>
            <a:pPr algn="just">
              <a:defRPr/>
            </a:pPr>
            <a:r>
              <a:rPr lang="es-ES" sz="2400" b="1" dirty="0">
                <a:latin typeface="+mj-lt"/>
              </a:rPr>
              <a:t>Establecer objetivos y planificar su consecución: </a:t>
            </a:r>
          </a:p>
          <a:p>
            <a:pPr algn="just">
              <a:defRPr/>
            </a:pPr>
            <a:r>
              <a:rPr lang="es-ES" sz="2000" dirty="0">
                <a:latin typeface="+mj-lt"/>
              </a:rPr>
              <a:t>en la preparación de este documento no sólo se describen todas las áreas del nuevo negocio, sino también se aprende a fijar objetivos y planificar la manera de alcanzarlos.</a:t>
            </a:r>
          </a:p>
          <a:p>
            <a:pPr algn="just">
              <a:defRPr/>
            </a:pPr>
            <a:endParaRPr lang="es-ES" sz="2000" dirty="0">
              <a:latin typeface="+mj-lt"/>
            </a:endParaRPr>
          </a:p>
          <a:p>
            <a:pPr algn="just">
              <a:defRPr/>
            </a:pPr>
            <a:r>
              <a:rPr lang="es-ES" sz="2000" dirty="0">
                <a:latin typeface="+mj-lt"/>
              </a:rPr>
              <a:t>Por ello, permite al emprendedor medir sus expectativas y sustentar las metas posibles de alcanzar.</a:t>
            </a:r>
          </a:p>
          <a:p>
            <a:pPr algn="just">
              <a:defRPr/>
            </a:pPr>
            <a:endParaRPr lang="es-ES" sz="2000" dirty="0">
              <a:latin typeface="+mj-lt"/>
            </a:endParaRPr>
          </a:p>
          <a:p>
            <a:pPr algn="just">
              <a:defRPr/>
            </a:pPr>
            <a:r>
              <a:rPr lang="es-ES" sz="2400" b="1" dirty="0">
                <a:latin typeface="+mj-lt"/>
              </a:rPr>
              <a:t>Evaluar el progreso del proyecto empresarial: </a:t>
            </a:r>
          </a:p>
          <a:p>
            <a:pPr algn="just">
              <a:defRPr/>
            </a:pPr>
            <a:r>
              <a:rPr lang="es-ES" sz="2000" dirty="0">
                <a:latin typeface="+mj-lt"/>
              </a:rPr>
              <a:t>cuando el nuevo negocio se encuentra en funcionamiento, el plan de empresa servirá como herramienta interna para valorar la marcha de la nueva empresa y sus desviaciones sobre el escenario previsto.</a:t>
            </a:r>
          </a:p>
        </p:txBody>
      </p:sp>
    </p:spTree>
    <p:extLst>
      <p:ext uri="{BB962C8B-B14F-4D97-AF65-F5344CB8AC3E}">
        <p14:creationId xmlns:p14="http://schemas.microsoft.com/office/powerpoint/2010/main" val="285030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C4CADF95-7D0C-4BD6-8EE1-5F5874D9518F}" type="slidenum">
              <a:rPr lang="es-ES" smtClean="0"/>
              <a:pPr>
                <a:defRPr/>
              </a:pPr>
              <a:t>5</a:t>
            </a:fld>
            <a:endParaRPr lang="es-ES"/>
          </a:p>
        </p:txBody>
      </p:sp>
      <p:sp>
        <p:nvSpPr>
          <p:cNvPr id="4" name="3 CuadroTexto"/>
          <p:cNvSpPr txBox="1"/>
          <p:nvPr/>
        </p:nvSpPr>
        <p:spPr>
          <a:xfrm>
            <a:off x="755650" y="908050"/>
            <a:ext cx="7129463" cy="4217988"/>
          </a:xfrm>
          <a:prstGeom prst="rect">
            <a:avLst/>
          </a:prstGeom>
          <a:noFill/>
        </p:spPr>
        <p:txBody>
          <a:bodyPr>
            <a:spAutoFit/>
          </a:bodyPr>
          <a:lstStyle/>
          <a:p>
            <a:pPr algn="just">
              <a:defRPr/>
            </a:pPr>
            <a:r>
              <a:rPr lang="es-ES" sz="2400" b="1" u="sng" dirty="0">
                <a:latin typeface="+mj-lt"/>
              </a:rPr>
              <a:t>A nivel externo</a:t>
            </a:r>
          </a:p>
          <a:p>
            <a:pPr algn="just">
              <a:defRPr/>
            </a:pPr>
            <a:endParaRPr lang="es-ES" sz="2400" b="1" u="sng" dirty="0">
              <a:latin typeface="+mj-lt"/>
            </a:endParaRPr>
          </a:p>
          <a:p>
            <a:pPr algn="just">
              <a:defRPr/>
            </a:pPr>
            <a:r>
              <a:rPr lang="es-ES" sz="2000" dirty="0">
                <a:latin typeface="+mj-lt"/>
              </a:rPr>
              <a:t>De cara al exterior el plan de empresa constituye nuestra mejor «tarjeta de presentación» y resulta útil a diversos niveles:</a:t>
            </a:r>
          </a:p>
          <a:p>
            <a:pPr algn="just">
              <a:defRPr/>
            </a:pPr>
            <a:endParaRPr lang="es-ES" sz="2000" dirty="0">
              <a:latin typeface="+mj-lt"/>
            </a:endParaRPr>
          </a:p>
          <a:p>
            <a:pPr algn="just">
              <a:buFont typeface="Wingdings" pitchFamily="2" charset="2"/>
              <a:buChar char="q"/>
              <a:defRPr/>
            </a:pPr>
            <a:r>
              <a:rPr lang="es-ES" sz="2000" dirty="0">
                <a:latin typeface="+mj-lt"/>
              </a:rPr>
              <a:t>Obtener la financiación necesaria para lanzar el negocio.</a:t>
            </a:r>
          </a:p>
          <a:p>
            <a:pPr algn="just">
              <a:buFont typeface="Wingdings" pitchFamily="2" charset="2"/>
              <a:buChar char="q"/>
              <a:defRPr/>
            </a:pPr>
            <a:r>
              <a:rPr lang="es-ES" sz="2000" dirty="0">
                <a:latin typeface="+mj-lt"/>
              </a:rPr>
              <a:t> Optar a posibles subvenciones de las administraciones públicas.</a:t>
            </a:r>
          </a:p>
          <a:p>
            <a:pPr algn="just">
              <a:buFont typeface="Wingdings" pitchFamily="2" charset="2"/>
              <a:buChar char="q"/>
              <a:defRPr/>
            </a:pPr>
            <a:r>
              <a:rPr lang="es-ES" sz="2000" dirty="0">
                <a:latin typeface="+mj-lt"/>
              </a:rPr>
              <a:t> Encontrar socios o convencer a estos del mérito del proyecto.</a:t>
            </a:r>
          </a:p>
          <a:p>
            <a:pPr algn="just">
              <a:defRPr/>
            </a:pPr>
            <a:endParaRPr lang="es-ES" sz="2000" dirty="0">
              <a:latin typeface="+mj-lt"/>
            </a:endParaRPr>
          </a:p>
          <a:p>
            <a:pPr algn="just">
              <a:defRPr/>
            </a:pPr>
            <a:r>
              <a:rPr lang="es-ES" sz="2000" dirty="0">
                <a:latin typeface="+mj-lt"/>
              </a:rPr>
              <a:t>El proyecto empresarial debe recoger principalmente un modelo de negocio que demuestre que el emprendedor o el equipo de emprendedores ha meditado en profundidad los impulsores clave del éxito o el fracaso para su nueva empresa</a:t>
            </a:r>
            <a:r>
              <a:rPr lang="es-ES" dirty="0"/>
              <a:t>.</a:t>
            </a:r>
          </a:p>
        </p:txBody>
      </p:sp>
    </p:spTree>
    <p:extLst>
      <p:ext uri="{BB962C8B-B14F-4D97-AF65-F5344CB8AC3E}">
        <p14:creationId xmlns:p14="http://schemas.microsoft.com/office/powerpoint/2010/main" val="4243296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4E53D17E-99C5-4818-87A8-2F70A60CD5EB}" type="slidenum">
              <a:rPr lang="es-ES" smtClean="0"/>
              <a:pPr>
                <a:defRPr/>
              </a:pPr>
              <a:t>6</a:t>
            </a:fld>
            <a:endParaRPr lang="es-ES"/>
          </a:p>
        </p:txBody>
      </p:sp>
      <p:sp>
        <p:nvSpPr>
          <p:cNvPr id="4" name="3 CuadroTexto"/>
          <p:cNvSpPr txBox="1"/>
          <p:nvPr/>
        </p:nvSpPr>
        <p:spPr>
          <a:xfrm>
            <a:off x="827088" y="981075"/>
            <a:ext cx="7489825" cy="4062413"/>
          </a:xfrm>
          <a:prstGeom prst="rect">
            <a:avLst/>
          </a:prstGeom>
          <a:noFill/>
        </p:spPr>
        <p:txBody>
          <a:bodyPr>
            <a:spAutoFit/>
          </a:bodyPr>
          <a:lstStyle/>
          <a:p>
            <a:pPr>
              <a:defRPr/>
            </a:pPr>
            <a:r>
              <a:rPr lang="es-ES" sz="3200" b="1" dirty="0">
                <a:latin typeface="+mj-lt"/>
              </a:rPr>
              <a:t>LA ELABORACIÓN DEL PLAN DE EMPRESA</a:t>
            </a:r>
          </a:p>
          <a:p>
            <a:pPr>
              <a:defRPr/>
            </a:pPr>
            <a:endParaRPr lang="es-ES_tradnl" b="1" dirty="0">
              <a:latin typeface="+mj-lt"/>
            </a:endParaRPr>
          </a:p>
          <a:p>
            <a:pPr>
              <a:defRPr/>
            </a:pPr>
            <a:endParaRPr lang="es-ES" b="1" dirty="0">
              <a:latin typeface="+mj-lt"/>
            </a:endParaRPr>
          </a:p>
          <a:p>
            <a:pPr algn="just">
              <a:defRPr/>
            </a:pPr>
            <a:r>
              <a:rPr lang="es-ES" sz="2000" dirty="0">
                <a:latin typeface="+mj-lt"/>
              </a:rPr>
              <a:t>Ciertos aspectos del documento final quedarán mejor si se cuenta con la colaboración de un experto en esa determinada área (contabilidad, marketing, recursos humanos, etc.), </a:t>
            </a:r>
            <a:r>
              <a:rPr lang="es-ES" sz="2000" b="1" dirty="0">
                <a:latin typeface="+mj-lt"/>
              </a:rPr>
              <a:t>pero los elementos principales del proyecto empresarial los tiene que escribir el propio emprendedor.</a:t>
            </a:r>
          </a:p>
          <a:p>
            <a:pPr algn="just">
              <a:lnSpc>
                <a:spcPct val="150000"/>
              </a:lnSpc>
              <a:defRPr/>
            </a:pPr>
            <a:r>
              <a:rPr lang="es-ES" sz="2000" b="1" dirty="0">
                <a:latin typeface="+mj-lt"/>
                <a:hlinkClick r:id="rId2"/>
              </a:rPr>
              <a:t>http://www.andaluciaemprende.es/</a:t>
            </a:r>
            <a:endParaRPr lang="es-ES" sz="2000" b="1" dirty="0">
              <a:latin typeface="+mj-lt"/>
            </a:endParaRPr>
          </a:p>
          <a:p>
            <a:pPr algn="just">
              <a:lnSpc>
                <a:spcPct val="150000"/>
              </a:lnSpc>
              <a:defRPr/>
            </a:pPr>
            <a:r>
              <a:rPr lang="es-ES" sz="2000" b="1" dirty="0">
                <a:latin typeface="+mj-lt"/>
                <a:hlinkClick r:id="rId3"/>
              </a:rPr>
              <a:t>http://www.ipyme.org/es-ES/Paginas/Home.aspx</a:t>
            </a:r>
            <a:endParaRPr lang="es-ES" sz="2000" b="1" dirty="0">
              <a:latin typeface="+mj-lt"/>
            </a:endParaRPr>
          </a:p>
          <a:p>
            <a:pPr algn="just">
              <a:lnSpc>
                <a:spcPct val="150000"/>
              </a:lnSpc>
              <a:defRPr/>
            </a:pPr>
            <a:endParaRPr lang="es-ES" sz="2000" b="1" dirty="0">
              <a:latin typeface="+mj-lt"/>
            </a:endParaRPr>
          </a:p>
        </p:txBody>
      </p:sp>
      <p:pic>
        <p:nvPicPr>
          <p:cNvPr id="40964" name="Picture 4" descr="https://image.freepik.com/foto-gratis/hombre-de-negocios_21338212.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724400"/>
            <a:ext cx="30257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171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BB30AF44-B5C6-4EB4-AAAE-F33D997AC8F4}" type="slidenum">
              <a:rPr lang="es-ES" smtClean="0"/>
              <a:pPr>
                <a:defRPr/>
              </a:pPr>
              <a:t>7</a:t>
            </a:fld>
            <a:endParaRPr lang="es-ES"/>
          </a:p>
        </p:txBody>
      </p:sp>
      <p:sp>
        <p:nvSpPr>
          <p:cNvPr id="4" name="3 CuadroTexto"/>
          <p:cNvSpPr txBox="1"/>
          <p:nvPr/>
        </p:nvSpPr>
        <p:spPr>
          <a:xfrm>
            <a:off x="971550" y="981075"/>
            <a:ext cx="7488238" cy="4678363"/>
          </a:xfrm>
          <a:prstGeom prst="rect">
            <a:avLst/>
          </a:prstGeom>
          <a:noFill/>
        </p:spPr>
        <p:txBody>
          <a:bodyPr>
            <a:spAutoFit/>
          </a:bodyPr>
          <a:lstStyle/>
          <a:p>
            <a:pPr algn="just">
              <a:defRPr/>
            </a:pPr>
            <a:r>
              <a:rPr lang="es-ES" sz="2800" b="1" dirty="0">
                <a:latin typeface="+mj-lt"/>
              </a:rPr>
              <a:t>Recomendaciones para su redacción</a:t>
            </a:r>
          </a:p>
          <a:p>
            <a:pPr algn="just">
              <a:defRPr/>
            </a:pPr>
            <a:endParaRPr lang="es-ES" b="1" dirty="0">
              <a:latin typeface="+mj-lt"/>
            </a:endParaRPr>
          </a:p>
          <a:p>
            <a:pPr algn="just">
              <a:defRPr/>
            </a:pPr>
            <a:r>
              <a:rPr lang="es-ES" b="1" dirty="0">
                <a:latin typeface="+mj-lt"/>
              </a:rPr>
              <a:t>Claridad: </a:t>
            </a:r>
            <a:r>
              <a:rPr lang="es-ES" dirty="0">
                <a:latin typeface="+mj-lt"/>
              </a:rPr>
              <a:t>la información y redacción ofrecida debe ser clara, concisa, veraz y comprobable.</a:t>
            </a:r>
          </a:p>
          <a:p>
            <a:pPr algn="just">
              <a:defRPr/>
            </a:pPr>
            <a:endParaRPr lang="es-ES_tradnl" dirty="0">
              <a:latin typeface="+mj-lt"/>
            </a:endParaRPr>
          </a:p>
          <a:p>
            <a:pPr algn="just">
              <a:defRPr/>
            </a:pPr>
            <a:r>
              <a:rPr lang="es-ES" b="1" dirty="0">
                <a:latin typeface="+mj-lt"/>
              </a:rPr>
              <a:t>Actualidad: </a:t>
            </a:r>
            <a:r>
              <a:rPr lang="es-ES" dirty="0">
                <a:latin typeface="+mj-lt"/>
              </a:rPr>
              <a:t>el plan deber ser un documento que recoja información y datos recientes.</a:t>
            </a:r>
          </a:p>
          <a:p>
            <a:pPr algn="just">
              <a:defRPr/>
            </a:pPr>
            <a:endParaRPr lang="es-ES" dirty="0">
              <a:latin typeface="+mj-lt"/>
            </a:endParaRPr>
          </a:p>
          <a:p>
            <a:pPr algn="just">
              <a:defRPr/>
            </a:pPr>
            <a:r>
              <a:rPr lang="es-ES" b="1" dirty="0">
                <a:latin typeface="+mj-lt"/>
              </a:rPr>
              <a:t>Globalidad: </a:t>
            </a:r>
            <a:r>
              <a:rPr lang="es-ES" dirty="0">
                <a:latin typeface="+mj-lt"/>
              </a:rPr>
              <a:t>el plan de empresa abarcará todas las áreas de la actividad empresarial, con el fin de que el mismo sea completo.</a:t>
            </a:r>
          </a:p>
          <a:p>
            <a:pPr algn="just">
              <a:defRPr/>
            </a:pPr>
            <a:endParaRPr lang="es-ES" dirty="0">
              <a:latin typeface="+mj-lt"/>
            </a:endParaRPr>
          </a:p>
          <a:p>
            <a:pPr algn="just">
              <a:defRPr/>
            </a:pPr>
            <a:r>
              <a:rPr lang="es-ES" b="1" dirty="0">
                <a:latin typeface="+mj-lt"/>
              </a:rPr>
              <a:t>Lenguaje comprensible: </a:t>
            </a:r>
            <a:r>
              <a:rPr lang="es-ES" dirty="0">
                <a:latin typeface="+mj-lt"/>
              </a:rPr>
              <a:t>se debe utilizar un leguaje que sea inteligible para diferentes tipos de lectores (inversores, bancos, proveedores, técnicos, etc.). Se debe realizar un especial esfuerzo para acercar la terminología a un lenguaje compresible para todos los colectivos interesados.</a:t>
            </a:r>
          </a:p>
          <a:p>
            <a:pPr>
              <a:defRPr/>
            </a:pPr>
            <a:endParaRPr lang="es-ES" dirty="0"/>
          </a:p>
        </p:txBody>
      </p:sp>
    </p:spTree>
    <p:extLst>
      <p:ext uri="{BB962C8B-B14F-4D97-AF65-F5344CB8AC3E}">
        <p14:creationId xmlns:p14="http://schemas.microsoft.com/office/powerpoint/2010/main" val="1550919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8BF1D18E-6665-4B82-881C-26EA49C7FFDE}" type="slidenum">
              <a:rPr lang="es-ES" smtClean="0"/>
              <a:pPr>
                <a:defRPr/>
              </a:pPr>
              <a:t>8</a:t>
            </a:fld>
            <a:endParaRPr lang="es-ES"/>
          </a:p>
        </p:txBody>
      </p:sp>
      <p:sp>
        <p:nvSpPr>
          <p:cNvPr id="4" name="3 CuadroTexto"/>
          <p:cNvSpPr txBox="1"/>
          <p:nvPr/>
        </p:nvSpPr>
        <p:spPr>
          <a:xfrm>
            <a:off x="611188" y="549275"/>
            <a:ext cx="7921625" cy="5632450"/>
          </a:xfrm>
          <a:prstGeom prst="rect">
            <a:avLst/>
          </a:prstGeom>
          <a:noFill/>
        </p:spPr>
        <p:txBody>
          <a:bodyPr>
            <a:spAutoFit/>
          </a:bodyPr>
          <a:lstStyle/>
          <a:p>
            <a:pPr algn="just">
              <a:defRPr/>
            </a:pPr>
            <a:r>
              <a:rPr lang="es-ES" b="1" dirty="0">
                <a:latin typeface="+mj-lt"/>
              </a:rPr>
              <a:t>Obtener financiación</a:t>
            </a:r>
          </a:p>
          <a:p>
            <a:pPr algn="just">
              <a:defRPr/>
            </a:pPr>
            <a:endParaRPr lang="es-ES" b="1" dirty="0">
              <a:latin typeface="+mj-lt"/>
            </a:endParaRPr>
          </a:p>
          <a:p>
            <a:pPr algn="just">
              <a:defRPr/>
            </a:pPr>
            <a:r>
              <a:rPr lang="es-ES" dirty="0">
                <a:latin typeface="+mj-lt"/>
              </a:rPr>
              <a:t>Si el propósito de nuestro plan es captar una inversión convendrá subrayar que se ofrece una rentabilidad excelente contra un riesgo muy escaso. Para ello será necesario recabar toda información económica de la que dispongamos y detallar el beneficio que podrá obtener el inversor sobre el capital que haya invertido.</a:t>
            </a:r>
          </a:p>
          <a:p>
            <a:pPr algn="just">
              <a:defRPr/>
            </a:pPr>
            <a:endParaRPr lang="es-ES" dirty="0">
              <a:latin typeface="+mj-lt"/>
            </a:endParaRPr>
          </a:p>
          <a:p>
            <a:pPr algn="just">
              <a:defRPr/>
            </a:pPr>
            <a:r>
              <a:rPr lang="es-ES" dirty="0">
                <a:latin typeface="+mj-lt"/>
              </a:rPr>
              <a:t>Los inversores que leen un plan de empresa quieren ver la demostración, buscan datos para convencerse de que es cierto lo que están leyendo. Por ello, necesitamos aportar datos y hechos que permitan apoyar nuestros supuestos.</a:t>
            </a:r>
          </a:p>
          <a:p>
            <a:pPr algn="just">
              <a:defRPr/>
            </a:pPr>
            <a:endParaRPr lang="es-ES" dirty="0">
              <a:latin typeface="+mj-lt"/>
            </a:endParaRPr>
          </a:p>
          <a:p>
            <a:pPr algn="just">
              <a:defRPr/>
            </a:pPr>
            <a:r>
              <a:rPr lang="es-ES" dirty="0">
                <a:latin typeface="+mj-lt"/>
              </a:rPr>
              <a:t>Todo lo que se diga debe sustentarse con datos.</a:t>
            </a:r>
          </a:p>
          <a:p>
            <a:pPr algn="just">
              <a:defRPr/>
            </a:pPr>
            <a:endParaRPr lang="es-ES" dirty="0">
              <a:latin typeface="+mj-lt"/>
            </a:endParaRPr>
          </a:p>
          <a:p>
            <a:pPr algn="just">
              <a:defRPr/>
            </a:pPr>
            <a:r>
              <a:rPr lang="es-ES" dirty="0">
                <a:latin typeface="+mj-lt"/>
              </a:rPr>
              <a:t>Por otra parte, debemos demostrar que el promotor o equipo de promotores está capacitado para lograr los objetivos que se plantean en el proyecto empresarial.</a:t>
            </a:r>
          </a:p>
          <a:p>
            <a:pPr algn="just">
              <a:defRPr/>
            </a:pPr>
            <a:endParaRPr lang="es-ES" dirty="0">
              <a:latin typeface="+mj-lt"/>
            </a:endParaRPr>
          </a:p>
          <a:p>
            <a:pPr algn="just">
              <a:defRPr/>
            </a:pPr>
            <a:r>
              <a:rPr lang="es-ES" dirty="0">
                <a:latin typeface="+mj-lt"/>
              </a:rPr>
              <a:t>Por ello, resulta especialmente recomendable incluir el currículum del emprendedor o los currículos de las personas implicadas en la puesta en marcha del nuevo negocio.</a:t>
            </a:r>
          </a:p>
          <a:p>
            <a:pPr>
              <a:defRPr/>
            </a:pPr>
            <a:endParaRPr lang="es-ES" dirty="0"/>
          </a:p>
        </p:txBody>
      </p:sp>
    </p:spTree>
    <p:extLst>
      <p:ext uri="{BB962C8B-B14F-4D97-AF65-F5344CB8AC3E}">
        <p14:creationId xmlns:p14="http://schemas.microsoft.com/office/powerpoint/2010/main" val="1531114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p:txBody>
          <a:bodyPr/>
          <a:lstStyle/>
          <a:p>
            <a:pPr>
              <a:defRPr/>
            </a:pPr>
            <a:fld id="{027B550C-6B69-48C8-964F-84C10DCBFBB6}" type="slidenum">
              <a:rPr lang="es-ES" smtClean="0"/>
              <a:pPr>
                <a:defRPr/>
              </a:pPr>
              <a:t>9</a:t>
            </a:fld>
            <a:endParaRPr lang="es-ES"/>
          </a:p>
        </p:txBody>
      </p:sp>
      <p:sp>
        <p:nvSpPr>
          <p:cNvPr id="4" name="3 CuadroTexto"/>
          <p:cNvSpPr txBox="1"/>
          <p:nvPr/>
        </p:nvSpPr>
        <p:spPr>
          <a:xfrm>
            <a:off x="971550" y="981075"/>
            <a:ext cx="7129463" cy="3138488"/>
          </a:xfrm>
          <a:prstGeom prst="rect">
            <a:avLst/>
          </a:prstGeom>
          <a:noFill/>
        </p:spPr>
        <p:txBody>
          <a:bodyPr>
            <a:spAutoFit/>
          </a:bodyPr>
          <a:lstStyle/>
          <a:p>
            <a:pPr algn="just">
              <a:defRPr/>
            </a:pPr>
            <a:r>
              <a:rPr lang="es-ES" b="1" dirty="0">
                <a:latin typeface="+mj-lt"/>
              </a:rPr>
              <a:t>Obtener subvenciones</a:t>
            </a:r>
          </a:p>
          <a:p>
            <a:pPr algn="just">
              <a:defRPr/>
            </a:pPr>
            <a:endParaRPr lang="es-ES" b="1" dirty="0">
              <a:latin typeface="+mj-lt"/>
            </a:endParaRPr>
          </a:p>
          <a:p>
            <a:pPr algn="just">
              <a:defRPr/>
            </a:pPr>
            <a:r>
              <a:rPr lang="es-ES" dirty="0">
                <a:latin typeface="+mj-lt"/>
              </a:rPr>
              <a:t>Si se trata de conseguir subvenciones de entidades públicas habrá que documentarse previamente sobre qué condiciones debe cumplir el proyecto empresarial para acceder a esas ayudas. Verificar si nuestro proyecto puede ser receptor de la subvención y explicar en el plan de empresa cómo se satisfacen las condiciones que piden.</a:t>
            </a:r>
          </a:p>
          <a:p>
            <a:pPr algn="just">
              <a:defRPr/>
            </a:pPr>
            <a:endParaRPr lang="es-ES" dirty="0">
              <a:latin typeface="+mj-lt"/>
            </a:endParaRPr>
          </a:p>
          <a:p>
            <a:pPr algn="just">
              <a:defRPr/>
            </a:pPr>
            <a:r>
              <a:rPr lang="es-ES" dirty="0">
                <a:latin typeface="+mj-lt"/>
              </a:rPr>
              <a:t>Las entidades públicas prestarán más atención a aspectos como la creación de puestos de trabajo, la utilización de nuevas tecnologías o el beneficio social que supondrá la empresa.</a:t>
            </a:r>
          </a:p>
        </p:txBody>
      </p:sp>
    </p:spTree>
    <p:extLst>
      <p:ext uri="{BB962C8B-B14F-4D97-AF65-F5344CB8AC3E}">
        <p14:creationId xmlns:p14="http://schemas.microsoft.com/office/powerpoint/2010/main" val="8939176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537CB858709B141A5857C885566CB8F" ma:contentTypeVersion="2" ma:contentTypeDescription="Crear nuevo documento." ma:contentTypeScope="" ma:versionID="473ce4000d820ef3473e7f5e6c3bf29a">
  <xsd:schema xmlns:xsd="http://www.w3.org/2001/XMLSchema" xmlns:xs="http://www.w3.org/2001/XMLSchema" xmlns:p="http://schemas.microsoft.com/office/2006/metadata/properties" xmlns:ns2="58f41a98-b846-4d6e-ade1-3625b2b2435d" targetNamespace="http://schemas.microsoft.com/office/2006/metadata/properties" ma:root="true" ma:fieldsID="767505e108680010cce804a6e641d666" ns2:_="">
    <xsd:import namespace="58f41a98-b846-4d6e-ade1-3625b2b2435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f41a98-b846-4d6e-ade1-3625b2b243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990288-F5DB-40D0-9334-FE6A699303A3}"/>
</file>

<file path=customXml/itemProps2.xml><?xml version="1.0" encoding="utf-8"?>
<ds:datastoreItem xmlns:ds="http://schemas.openxmlformats.org/officeDocument/2006/customXml" ds:itemID="{34B68D88-0458-4B29-857B-2BFF2C7F2954}"/>
</file>

<file path=customXml/itemProps3.xml><?xml version="1.0" encoding="utf-8"?>
<ds:datastoreItem xmlns:ds="http://schemas.openxmlformats.org/officeDocument/2006/customXml" ds:itemID="{980CB904-8480-411A-8E79-27C9480D055C}"/>
</file>

<file path=docProps/app.xml><?xml version="1.0" encoding="utf-8"?>
<Properties xmlns="http://schemas.openxmlformats.org/officeDocument/2006/extended-properties" xmlns:vt="http://schemas.openxmlformats.org/officeDocument/2006/docPropsVTypes">
  <Template>Solstice</Template>
  <TotalTime>0</TotalTime>
  <Words>1245</Words>
  <Application>Microsoft Office PowerPoint</Application>
  <PresentationFormat>Presentación en pantalla (4:3)</PresentationFormat>
  <Paragraphs>112</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PROYECTO DE EMPRESA</vt:lpstr>
      <vt:lpstr>Elementos del Proyecto de Empresa</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1</cp:revision>
  <dcterms:created xsi:type="dcterms:W3CDTF">2019-12-03T14:46:00Z</dcterms:created>
  <dcterms:modified xsi:type="dcterms:W3CDTF">2019-12-03T14:46:58Z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0x010100A537CB858709B141A5857C885566CB8F</vt:lpwstr>
  </property>
</Properties>
</file>