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 Ligh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Source Code Pro Black"/>
      <p:bold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SourceCodeProBlack-bold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Black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Light-bold.fntdata"/><Relationship Id="rId16" Type="http://schemas.openxmlformats.org/officeDocument/2006/relationships/font" Target="fonts/SourceCodeProLight-regular.fntdata"/><Relationship Id="rId19" Type="http://schemas.openxmlformats.org/officeDocument/2006/relationships/font" Target="fonts/SourceCodeProLight-boldItalic.fntdata"/><Relationship Id="rId18" Type="http://schemas.openxmlformats.org/officeDocument/2006/relationships/font" Target="fonts/SourceCodePro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d37ab4ed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d37ab4ed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37ab4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37ab4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37ab4e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37ab4e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wording, under a minute to go through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about the data not instacart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37ab4e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37ab4e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Potentially add to appendix.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37ab4e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37ab4e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further back in the presentation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37ab4ed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37ab4ed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capitalize on produce orders?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graph towards end (maybe)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37ab4e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d37ab4e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d37ab4ed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d37ab4e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d37ab4ed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d37ab4ed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inkedin.com/in/miguelsgrisantim/" TargetMode="External"/><Relationship Id="rId4" Type="http://schemas.openxmlformats.org/officeDocument/2006/relationships/hyperlink" Target="mailto:miguelsgrisantim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instacart-market-basket-analysis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750" y="3623725"/>
            <a:ext cx="1108525" cy="11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341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Instacart Market Analysis + Business Initiatives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3545463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Miguel Grisanti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January 2020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24" y="3545487"/>
            <a:ext cx="1108525" cy="110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26054" l="0" r="0" t="21940"/>
          <a:stretch/>
        </p:blipFill>
        <p:spPr>
          <a:xfrm>
            <a:off x="3734700" y="4091700"/>
            <a:ext cx="1674575" cy="8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stay in touch</a:t>
            </a:r>
            <a:endParaRPr/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2286000" y="3734400"/>
            <a:ext cx="4572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https://www.linkedin.com/in/miguelsgrisantim/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miguelsgrisantim@gmail.com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917.855.5606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Background: Instacart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Market Basket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Takeaways + Initiatives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51000"/>
            <a:ext cx="85206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Same-day grocery delivery founded in 2012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Delivers from over 20,000 stores across US and Canada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Connects consumers with personal shoppers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Leading grocery delivery market share with 59% of share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725" y="2695125"/>
            <a:ext cx="2240550" cy="22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30800" y="17264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hlinkClick r:id="rId3"/>
              </a:rPr>
              <a:t>https://www.kaggle.com/c/instacart-market-basket-analysis/data</a:t>
            </a:r>
            <a:endParaRPr sz="2400"/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2961300" y="3744300"/>
            <a:ext cx="3221400" cy="1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3M orders	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200K users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50K products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751600" y="2071700"/>
            <a:ext cx="237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108100" y="0"/>
            <a:ext cx="4927800" cy="12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Classification</a:t>
            </a:r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4572000" y="1232100"/>
            <a:ext cx="0" cy="36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2560650" y="3054600"/>
            <a:ext cx="402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2627425" y="1232100"/>
            <a:ext cx="19446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Small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Businesses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Retail, 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Food and beverage,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Service Industry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 Black"/>
                <a:ea typeface="Source Code Pro Black"/>
                <a:cs typeface="Source Code Pro Black"/>
                <a:sym typeface="Source Code Pro Black"/>
              </a:rPr>
              <a:t>&lt; 3.5 days</a:t>
            </a:r>
            <a:endParaRPr sz="18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 Black"/>
                <a:ea typeface="Source Code Pro Black"/>
                <a:cs typeface="Source Code Pro Black"/>
                <a:sym typeface="Source Code Pro Black"/>
              </a:rPr>
              <a:t>&gt; 60 orders</a:t>
            </a:r>
            <a:endParaRPr sz="18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572025" y="1232100"/>
            <a:ext cx="19446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Offices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Corporate, 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Non-corporate,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co-working spaces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 Black"/>
                <a:ea typeface="Source Code Pro Black"/>
                <a:cs typeface="Source Code Pro Black"/>
                <a:sym typeface="Source Code Pro Black"/>
              </a:rPr>
              <a:t>&gt;</a:t>
            </a:r>
            <a:r>
              <a:rPr lang="en" sz="1800">
                <a:latin typeface="Source Code Pro Black"/>
                <a:ea typeface="Source Code Pro Black"/>
                <a:cs typeface="Source Code Pro Black"/>
                <a:sym typeface="Source Code Pro Black"/>
              </a:rPr>
              <a:t> 3.5 days</a:t>
            </a:r>
            <a:endParaRPr sz="18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 Black"/>
                <a:ea typeface="Source Code Pro Black"/>
                <a:cs typeface="Source Code Pro Black"/>
                <a:sym typeface="Source Code Pro Black"/>
              </a:rPr>
              <a:t>&gt; 60 orders</a:t>
            </a:r>
            <a:endParaRPr sz="18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627375" y="3054600"/>
            <a:ext cx="19446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Active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Head of households, housewives,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Individuals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 Black"/>
                <a:ea typeface="Source Code Pro Black"/>
                <a:cs typeface="Source Code Pro Black"/>
                <a:sym typeface="Source Code Pro Black"/>
              </a:rPr>
              <a:t>&lt; 30 days</a:t>
            </a:r>
            <a:endParaRPr sz="18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 Black"/>
                <a:ea typeface="Source Code Pro Black"/>
                <a:cs typeface="Source Code Pro Black"/>
                <a:sym typeface="Source Code Pro Black"/>
              </a:rPr>
              <a:t>&lt; 60 orders</a:t>
            </a:r>
            <a:endParaRPr sz="18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572025" y="3054600"/>
            <a:ext cx="19446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Inactive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Trials,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First timers,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Special occasions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 Black"/>
                <a:ea typeface="Source Code Pro Black"/>
                <a:cs typeface="Source Code Pro Black"/>
                <a:sym typeface="Source Code Pro Black"/>
              </a:rPr>
              <a:t>&gt;</a:t>
            </a:r>
            <a:r>
              <a:rPr lang="en" sz="1800">
                <a:latin typeface="Source Code Pro Black"/>
                <a:ea typeface="Source Code Pro Black"/>
                <a:cs typeface="Source Code Pro Black"/>
                <a:sym typeface="Source Code Pro Black"/>
              </a:rPr>
              <a:t> 30 days</a:t>
            </a:r>
            <a:endParaRPr sz="18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 Black"/>
                <a:ea typeface="Source Code Pro Black"/>
                <a:cs typeface="Source Code Pro Black"/>
                <a:sym typeface="Source Code Pro Black"/>
              </a:rPr>
              <a:t>&lt; 60 orders</a:t>
            </a:r>
            <a:endParaRPr sz="180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-270212" y="358999"/>
            <a:ext cx="7034700" cy="7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6000"/>
            <a:ext cx="5128668" cy="373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611" y="0"/>
            <a:ext cx="2795599" cy="175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6613" y="1584685"/>
            <a:ext cx="2795599" cy="178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6613" y="3372498"/>
            <a:ext cx="2795599" cy="177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2537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 Analysis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42" y="1106000"/>
            <a:ext cx="7613909" cy="4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772" y="0"/>
            <a:ext cx="580446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115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834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+ Initiatives 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With a  large customer base, conversion of inactive users and retention of active through marketing initiatives is a priority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Retail Capsule: Brand awareness and customer acquisition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Ability to cater to our business sector with high potential for growth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Business Department: Feature engineering, security measures, and product consistency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Focus on produce department, as we can predict it is most  consistently ordered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Local Focus: Reinforcing share, and uplifting our mission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