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2" r:id="rId4"/>
    <p:sldId id="261" r:id="rId5"/>
    <p:sldId id="259" r:id="rId6"/>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GUEL NEPTALY PAZ HASBUN" initials="MNPH" lastIdx="1" clrIdx="0">
    <p:extLst>
      <p:ext uri="{19B8F6BF-5375-455C-9EA6-DF929625EA0E}">
        <p15:presenceInfo xmlns:p15="http://schemas.microsoft.com/office/powerpoint/2012/main" userId="MIGUEL NEPTALY PAZ HASB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71FE8-D458-4F41-A185-54EAEFEABAEE}" type="datetimeFigureOut">
              <a:rPr lang="es-HN" smtClean="0"/>
              <a:t>5/8/2020</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576AD-3634-4197-87E3-51803F18F3D7}" type="slidenum">
              <a:rPr lang="es-HN" smtClean="0"/>
              <a:t>‹Nº›</a:t>
            </a:fld>
            <a:endParaRPr lang="es-HN"/>
          </a:p>
        </p:txBody>
      </p:sp>
    </p:spTree>
    <p:extLst>
      <p:ext uri="{BB962C8B-B14F-4D97-AF65-F5344CB8AC3E}">
        <p14:creationId xmlns:p14="http://schemas.microsoft.com/office/powerpoint/2010/main" val="128051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T7VF2d-J3A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5"/>
          </p:nvPr>
        </p:nvSpPr>
        <p:spPr/>
        <p:txBody>
          <a:bodyPr/>
          <a:lstStyle/>
          <a:p>
            <a:fld id="{533576AD-3634-4197-87E3-51803F18F3D7}" type="slidenum">
              <a:rPr lang="es-HN" smtClean="0"/>
              <a:t>2</a:t>
            </a:fld>
            <a:endParaRPr lang="es-HN"/>
          </a:p>
        </p:txBody>
      </p:sp>
    </p:spTree>
    <p:extLst>
      <p:ext uri="{BB962C8B-B14F-4D97-AF65-F5344CB8AC3E}">
        <p14:creationId xmlns:p14="http://schemas.microsoft.com/office/powerpoint/2010/main" val="36796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5"/>
          </p:nvPr>
        </p:nvSpPr>
        <p:spPr/>
        <p:txBody>
          <a:bodyPr/>
          <a:lstStyle/>
          <a:p>
            <a:fld id="{533576AD-3634-4197-87E3-51803F18F3D7}" type="slidenum">
              <a:rPr lang="es-HN" smtClean="0"/>
              <a:t>3</a:t>
            </a:fld>
            <a:endParaRPr lang="es-HN"/>
          </a:p>
        </p:txBody>
      </p:sp>
    </p:spTree>
    <p:extLst>
      <p:ext uri="{BB962C8B-B14F-4D97-AF65-F5344CB8AC3E}">
        <p14:creationId xmlns:p14="http://schemas.microsoft.com/office/powerpoint/2010/main" val="272411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a:hlinkClick r:id="rId3"/>
              </a:rPr>
              <a:t>https://www.youtube.com/watch?v=T7VF2d-J3Ag</a:t>
            </a:r>
            <a:endParaRPr lang="es-HN" dirty="0"/>
          </a:p>
        </p:txBody>
      </p:sp>
      <p:sp>
        <p:nvSpPr>
          <p:cNvPr id="4" name="Marcador de número de diapositiva 3"/>
          <p:cNvSpPr>
            <a:spLocks noGrp="1"/>
          </p:cNvSpPr>
          <p:nvPr>
            <p:ph type="sldNum" sz="quarter" idx="5"/>
          </p:nvPr>
        </p:nvSpPr>
        <p:spPr/>
        <p:txBody>
          <a:bodyPr/>
          <a:lstStyle/>
          <a:p>
            <a:fld id="{533576AD-3634-4197-87E3-51803F18F3D7}" type="slidenum">
              <a:rPr lang="es-HN" smtClean="0"/>
              <a:t>4</a:t>
            </a:fld>
            <a:endParaRPr lang="es-HN"/>
          </a:p>
        </p:txBody>
      </p:sp>
    </p:spTree>
    <p:extLst>
      <p:ext uri="{BB962C8B-B14F-4D97-AF65-F5344CB8AC3E}">
        <p14:creationId xmlns:p14="http://schemas.microsoft.com/office/powerpoint/2010/main" val="292558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0F729-B8BC-4CA1-86D1-BAA7711D33F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id="{19B5A1C3-BDD3-490A-9E7B-D922561B6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id="{E87C0411-AECA-42AE-A63D-6EAD65FAE933}"/>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5" name="Marcador de pie de página 4">
            <a:extLst>
              <a:ext uri="{FF2B5EF4-FFF2-40B4-BE49-F238E27FC236}">
                <a16:creationId xmlns:a16="http://schemas.microsoft.com/office/drawing/2014/main" id="{8E9DCD4C-4884-4FF5-BA98-53A54A77E77D}"/>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AEE02150-C4CA-4022-8C6B-23E5D1064691}"/>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391959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242DB-049E-4EF6-A0CF-21C9DEFE6ACE}"/>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465C2C69-DDC6-4F45-9205-EF5CC2304D7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35BFB7F3-7E12-492D-B15E-4BC2A946798A}"/>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5" name="Marcador de pie de página 4">
            <a:extLst>
              <a:ext uri="{FF2B5EF4-FFF2-40B4-BE49-F238E27FC236}">
                <a16:creationId xmlns:a16="http://schemas.microsoft.com/office/drawing/2014/main" id="{E3F0E21F-A279-4A2B-A629-8EC89725A5AA}"/>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BA671E78-DE31-4995-9ADD-396D25170EBB}"/>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315544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9902F2-6E5D-4126-BBC0-211D472698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C32B209F-2E0D-4546-A1C9-EFFBE668974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0DE5DDE4-66D7-4AB9-BC05-4243E440E2E2}"/>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5" name="Marcador de pie de página 4">
            <a:extLst>
              <a:ext uri="{FF2B5EF4-FFF2-40B4-BE49-F238E27FC236}">
                <a16:creationId xmlns:a16="http://schemas.microsoft.com/office/drawing/2014/main" id="{6DE495A8-79CD-40FE-BF70-AB565AD522D4}"/>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6A8ADD05-1225-409F-B9CB-2850D996D9BE}"/>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307389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BE34A-BCEF-488D-AD0F-4197C5BFAB4D}"/>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CEEBC35C-2F1F-49D6-B0FA-DBDCF69686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294D204F-7029-42B3-A0A3-B7CD715CCFE1}"/>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5" name="Marcador de pie de página 4">
            <a:extLst>
              <a:ext uri="{FF2B5EF4-FFF2-40B4-BE49-F238E27FC236}">
                <a16:creationId xmlns:a16="http://schemas.microsoft.com/office/drawing/2014/main" id="{636EE9C9-80B5-4B2A-BA65-CB73DC3FB72F}"/>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1FC22483-E159-4EA1-BA79-B040B0913347}"/>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240551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50EF26-0BB5-428B-A6E0-FEE76A67C1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DF9DEC83-69B4-4BB7-829E-FB4AD53D9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CB5AF2-1712-4589-A563-98C1DE50BA7B}"/>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5" name="Marcador de pie de página 4">
            <a:extLst>
              <a:ext uri="{FF2B5EF4-FFF2-40B4-BE49-F238E27FC236}">
                <a16:creationId xmlns:a16="http://schemas.microsoft.com/office/drawing/2014/main" id="{5371D79C-3A73-41AA-B54A-FAAA55BE0E6A}"/>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69C70B8D-B043-4D7A-8BDF-8C74BC1DDFA3}"/>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344845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AA25A-6231-46D0-B710-CBAD2225441D}"/>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80F73A5A-CD49-4FF4-A595-FBB0755A3FD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contenido 3">
            <a:extLst>
              <a:ext uri="{FF2B5EF4-FFF2-40B4-BE49-F238E27FC236}">
                <a16:creationId xmlns:a16="http://schemas.microsoft.com/office/drawing/2014/main" id="{ABB6D2C8-E683-48C0-AD87-E7E2B0F16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fecha 4">
            <a:extLst>
              <a:ext uri="{FF2B5EF4-FFF2-40B4-BE49-F238E27FC236}">
                <a16:creationId xmlns:a16="http://schemas.microsoft.com/office/drawing/2014/main" id="{65BB8335-C418-4362-AC9C-D653EB4DFA45}"/>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6" name="Marcador de pie de página 5">
            <a:extLst>
              <a:ext uri="{FF2B5EF4-FFF2-40B4-BE49-F238E27FC236}">
                <a16:creationId xmlns:a16="http://schemas.microsoft.com/office/drawing/2014/main" id="{327B79E2-540D-489C-A64B-F842582B6155}"/>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662AE29D-F27E-46F5-85C7-58682F97FA96}"/>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89379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3F53C-3A6A-4E04-AC06-07DF6A7D3B8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4A4123CE-CD5F-47A1-A46C-E009B14AA4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C23ED95-F3D5-49A8-BAE6-BC0357CA54A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texto 4">
            <a:extLst>
              <a:ext uri="{FF2B5EF4-FFF2-40B4-BE49-F238E27FC236}">
                <a16:creationId xmlns:a16="http://schemas.microsoft.com/office/drawing/2014/main" id="{448C7C93-0D9F-42DE-B870-8F62298F2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CB6E764-DA99-47E5-AD0F-D31509D9FB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Marcador de fecha 6">
            <a:extLst>
              <a:ext uri="{FF2B5EF4-FFF2-40B4-BE49-F238E27FC236}">
                <a16:creationId xmlns:a16="http://schemas.microsoft.com/office/drawing/2014/main" id="{CCA266A9-9D46-45A5-8D4C-EA53F6914266}"/>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8" name="Marcador de pie de página 7">
            <a:extLst>
              <a:ext uri="{FF2B5EF4-FFF2-40B4-BE49-F238E27FC236}">
                <a16:creationId xmlns:a16="http://schemas.microsoft.com/office/drawing/2014/main" id="{5203F32C-3173-41AD-A3DA-3E49D751C48D}"/>
              </a:ext>
            </a:extLst>
          </p:cNvPr>
          <p:cNvSpPr>
            <a:spLocks noGrp="1"/>
          </p:cNvSpPr>
          <p:nvPr>
            <p:ph type="ftr" sz="quarter" idx="11"/>
          </p:nvPr>
        </p:nvSpPr>
        <p:spPr/>
        <p:txBody>
          <a:bodyPr/>
          <a:lstStyle/>
          <a:p>
            <a:endParaRPr lang="es-HN"/>
          </a:p>
        </p:txBody>
      </p:sp>
      <p:sp>
        <p:nvSpPr>
          <p:cNvPr id="9" name="Marcador de número de diapositiva 8">
            <a:extLst>
              <a:ext uri="{FF2B5EF4-FFF2-40B4-BE49-F238E27FC236}">
                <a16:creationId xmlns:a16="http://schemas.microsoft.com/office/drawing/2014/main" id="{8B27E598-229F-45C6-9D61-E0E478C8B1D2}"/>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408423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C6230-F525-4300-95DC-A90ED32E58F1}"/>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fecha 2">
            <a:extLst>
              <a:ext uri="{FF2B5EF4-FFF2-40B4-BE49-F238E27FC236}">
                <a16:creationId xmlns:a16="http://schemas.microsoft.com/office/drawing/2014/main" id="{634089F0-0150-4C18-833B-503593499A51}"/>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4" name="Marcador de pie de página 3">
            <a:extLst>
              <a:ext uri="{FF2B5EF4-FFF2-40B4-BE49-F238E27FC236}">
                <a16:creationId xmlns:a16="http://schemas.microsoft.com/office/drawing/2014/main" id="{F4A366BF-468F-4ADF-829C-394DE178427C}"/>
              </a:ext>
            </a:extLst>
          </p:cNvPr>
          <p:cNvSpPr>
            <a:spLocks noGrp="1"/>
          </p:cNvSpPr>
          <p:nvPr>
            <p:ph type="ftr" sz="quarter" idx="11"/>
          </p:nvPr>
        </p:nvSpPr>
        <p:spPr/>
        <p:txBody>
          <a:bodyPr/>
          <a:lstStyle/>
          <a:p>
            <a:endParaRPr lang="es-HN"/>
          </a:p>
        </p:txBody>
      </p:sp>
      <p:sp>
        <p:nvSpPr>
          <p:cNvPr id="5" name="Marcador de número de diapositiva 4">
            <a:extLst>
              <a:ext uri="{FF2B5EF4-FFF2-40B4-BE49-F238E27FC236}">
                <a16:creationId xmlns:a16="http://schemas.microsoft.com/office/drawing/2014/main" id="{A5DF7F1D-B097-42CF-90F8-F8681157B20B}"/>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29523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837CCD-4BD0-4D9E-BC8D-46FB233C7A9C}"/>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3" name="Marcador de pie de página 2">
            <a:extLst>
              <a:ext uri="{FF2B5EF4-FFF2-40B4-BE49-F238E27FC236}">
                <a16:creationId xmlns:a16="http://schemas.microsoft.com/office/drawing/2014/main" id="{431557B9-F812-4381-AB1B-E635385D33AC}"/>
              </a:ext>
            </a:extLst>
          </p:cNvPr>
          <p:cNvSpPr>
            <a:spLocks noGrp="1"/>
          </p:cNvSpPr>
          <p:nvPr>
            <p:ph type="ftr" sz="quarter" idx="11"/>
          </p:nvPr>
        </p:nvSpPr>
        <p:spPr/>
        <p:txBody>
          <a:bodyPr/>
          <a:lstStyle/>
          <a:p>
            <a:endParaRPr lang="es-HN"/>
          </a:p>
        </p:txBody>
      </p:sp>
      <p:sp>
        <p:nvSpPr>
          <p:cNvPr id="4" name="Marcador de número de diapositiva 3">
            <a:extLst>
              <a:ext uri="{FF2B5EF4-FFF2-40B4-BE49-F238E27FC236}">
                <a16:creationId xmlns:a16="http://schemas.microsoft.com/office/drawing/2014/main" id="{9BC82407-653A-4A30-91FD-D32C4DAF15C2}"/>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2145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34443-076E-451C-9551-2837D75C09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FF749C4A-2D80-4AC5-937D-E81F0CF53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texto 3">
            <a:extLst>
              <a:ext uri="{FF2B5EF4-FFF2-40B4-BE49-F238E27FC236}">
                <a16:creationId xmlns:a16="http://schemas.microsoft.com/office/drawing/2014/main" id="{1018E252-B9FD-49C9-82AA-049516E22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48FF0E-6051-4E1D-8A38-DE8E6127B1BE}"/>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6" name="Marcador de pie de página 5">
            <a:extLst>
              <a:ext uri="{FF2B5EF4-FFF2-40B4-BE49-F238E27FC236}">
                <a16:creationId xmlns:a16="http://schemas.microsoft.com/office/drawing/2014/main" id="{7B536AC9-9A8C-45AB-81E7-03BA8398C7D2}"/>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57D15595-A704-403A-8B93-3BD05222E2B3}"/>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288364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2564E-6EAD-4E32-9C7F-68BCA3DD30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HN"/>
          </a:p>
        </p:txBody>
      </p:sp>
      <p:sp>
        <p:nvSpPr>
          <p:cNvPr id="3" name="Marcador de posición de imagen 2">
            <a:extLst>
              <a:ext uri="{FF2B5EF4-FFF2-40B4-BE49-F238E27FC236}">
                <a16:creationId xmlns:a16="http://schemas.microsoft.com/office/drawing/2014/main" id="{D0BDD52E-05DB-44EB-ABAB-CEE517EA1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Marcador de texto 3">
            <a:extLst>
              <a:ext uri="{FF2B5EF4-FFF2-40B4-BE49-F238E27FC236}">
                <a16:creationId xmlns:a16="http://schemas.microsoft.com/office/drawing/2014/main" id="{78E711A3-D102-468E-B12E-FD1CC827D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F7923A-508A-494F-8520-0B475B72ADA2}"/>
              </a:ext>
            </a:extLst>
          </p:cNvPr>
          <p:cNvSpPr>
            <a:spLocks noGrp="1"/>
          </p:cNvSpPr>
          <p:nvPr>
            <p:ph type="dt" sz="half" idx="10"/>
          </p:nvPr>
        </p:nvSpPr>
        <p:spPr/>
        <p:txBody>
          <a:bodyPr/>
          <a:lstStyle/>
          <a:p>
            <a:fld id="{C2698A47-9261-4C82-8B4D-A6D20B81D013}" type="datetimeFigureOut">
              <a:rPr lang="es-HN" smtClean="0"/>
              <a:t>5/8/2020</a:t>
            </a:fld>
            <a:endParaRPr lang="es-HN"/>
          </a:p>
        </p:txBody>
      </p:sp>
      <p:sp>
        <p:nvSpPr>
          <p:cNvPr id="6" name="Marcador de pie de página 5">
            <a:extLst>
              <a:ext uri="{FF2B5EF4-FFF2-40B4-BE49-F238E27FC236}">
                <a16:creationId xmlns:a16="http://schemas.microsoft.com/office/drawing/2014/main" id="{AE9A9021-0DCA-49E6-8D67-5700302DC3D5}"/>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73CC806E-E759-4EFC-B97C-3F32CF1B375A}"/>
              </a:ext>
            </a:extLst>
          </p:cNvPr>
          <p:cNvSpPr>
            <a:spLocks noGrp="1"/>
          </p:cNvSpPr>
          <p:nvPr>
            <p:ph type="sldNum" sz="quarter" idx="12"/>
          </p:nvPr>
        </p:nvSpPr>
        <p:spPr/>
        <p:txBody>
          <a:bodyPr/>
          <a:lstStyle/>
          <a:p>
            <a:fld id="{5A74E26E-74F0-40B7-B089-18E29A5B678B}" type="slidenum">
              <a:rPr lang="es-HN" smtClean="0"/>
              <a:t>‹Nº›</a:t>
            </a:fld>
            <a:endParaRPr lang="es-HN"/>
          </a:p>
        </p:txBody>
      </p:sp>
    </p:spTree>
    <p:extLst>
      <p:ext uri="{BB962C8B-B14F-4D97-AF65-F5344CB8AC3E}">
        <p14:creationId xmlns:p14="http://schemas.microsoft.com/office/powerpoint/2010/main" val="191629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7E5A867-6674-4E09-A9F6-48E583B5A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DB933046-1465-471C-AE6C-BBF45537F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F7466B5C-4835-4D63-9CE5-3C377149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98A47-9261-4C82-8B4D-A6D20B81D013}" type="datetimeFigureOut">
              <a:rPr lang="es-HN" smtClean="0"/>
              <a:t>5/8/2020</a:t>
            </a:fld>
            <a:endParaRPr lang="es-HN"/>
          </a:p>
        </p:txBody>
      </p:sp>
      <p:sp>
        <p:nvSpPr>
          <p:cNvPr id="5" name="Marcador de pie de página 4">
            <a:extLst>
              <a:ext uri="{FF2B5EF4-FFF2-40B4-BE49-F238E27FC236}">
                <a16:creationId xmlns:a16="http://schemas.microsoft.com/office/drawing/2014/main" id="{F7F8867B-1A0B-4F81-8AD6-ADE69EB29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id="{26380A43-AC54-473C-97A7-F429B6968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4E26E-74F0-40B7-B089-18E29A5B678B}" type="slidenum">
              <a:rPr lang="es-HN" smtClean="0"/>
              <a:t>‹Nº›</a:t>
            </a:fld>
            <a:endParaRPr lang="es-HN"/>
          </a:p>
        </p:txBody>
      </p:sp>
    </p:spTree>
    <p:extLst>
      <p:ext uri="{BB962C8B-B14F-4D97-AF65-F5344CB8AC3E}">
        <p14:creationId xmlns:p14="http://schemas.microsoft.com/office/powerpoint/2010/main" val="11439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ionos.es/digitalguide/paginas-web/desarrollo-web/wsd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F8006D74-5EC3-4B98-8209-939258B88384}"/>
              </a:ext>
            </a:extLst>
          </p:cNvPr>
          <p:cNvSpPr/>
          <p:nvPr/>
        </p:nvSpPr>
        <p:spPr>
          <a:xfrm>
            <a:off x="2665360" y="1116969"/>
            <a:ext cx="6859041" cy="1935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s-HN" sz="7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WSDL</a:t>
            </a:r>
          </a:p>
        </p:txBody>
      </p:sp>
      <p:sp>
        <p:nvSpPr>
          <p:cNvPr id="13" name="Rectángulo 12">
            <a:extLst>
              <a:ext uri="{FF2B5EF4-FFF2-40B4-BE49-F238E27FC236}">
                <a16:creationId xmlns:a16="http://schemas.microsoft.com/office/drawing/2014/main" id="{6EAF6E72-CE41-418B-9542-8789D324F4C4}"/>
              </a:ext>
            </a:extLst>
          </p:cNvPr>
          <p:cNvSpPr/>
          <p:nvPr/>
        </p:nvSpPr>
        <p:spPr>
          <a:xfrm>
            <a:off x="1290361" y="3592499"/>
            <a:ext cx="6587232" cy="175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36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Presentado por:</a:t>
            </a:r>
          </a:p>
          <a:p>
            <a:pPr algn="ctr"/>
            <a:r>
              <a:rPr lang="es-HN" sz="36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Miguel </a:t>
            </a:r>
            <a:r>
              <a:rPr lang="es-HN" sz="360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Neptaly</a:t>
            </a:r>
            <a:r>
              <a:rPr lang="es-HN" sz="36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Paz Hasbun</a:t>
            </a:r>
          </a:p>
        </p:txBody>
      </p:sp>
      <p:pic>
        <p:nvPicPr>
          <p:cNvPr id="1026" name="Picture 2" descr="Internet, line, web icon">
            <a:extLst>
              <a:ext uri="{FF2B5EF4-FFF2-40B4-BE49-F238E27FC236}">
                <a16:creationId xmlns:a16="http://schemas.microsoft.com/office/drawing/2014/main" id="{EC842153-FA92-40BF-A1F6-8CAFCF40C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577" y="82710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61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04EBABD-0BA8-41F3-B91D-F944D440E3DE}"/>
              </a:ext>
            </a:extLst>
          </p:cNvPr>
          <p:cNvSpPr/>
          <p:nvPr/>
        </p:nvSpPr>
        <p:spPr>
          <a:xfrm>
            <a:off x="807004" y="894327"/>
            <a:ext cx="3373039" cy="584775"/>
          </a:xfrm>
          <a:prstGeom prst="rect">
            <a:avLst/>
          </a:prstGeom>
        </p:spPr>
        <p:txBody>
          <a:bodyPr wrap="none">
            <a:spAutoFit/>
          </a:bodyPr>
          <a:lstStyle/>
          <a:p>
            <a:pPr algn="ctr"/>
            <a:r>
              <a:rPr lang="es-HN" sz="32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¿Qué es WSDL?</a:t>
            </a:r>
          </a:p>
        </p:txBody>
      </p:sp>
      <p:sp>
        <p:nvSpPr>
          <p:cNvPr id="10" name="Rectángulo 9">
            <a:extLst>
              <a:ext uri="{FF2B5EF4-FFF2-40B4-BE49-F238E27FC236}">
                <a16:creationId xmlns:a16="http://schemas.microsoft.com/office/drawing/2014/main" id="{699F7DE2-C9D0-488C-B1E5-2118BCC022B6}"/>
              </a:ext>
            </a:extLst>
          </p:cNvPr>
          <p:cNvSpPr/>
          <p:nvPr/>
        </p:nvSpPr>
        <p:spPr>
          <a:xfrm>
            <a:off x="807004" y="1479102"/>
            <a:ext cx="11054104" cy="2190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HN" dirty="0">
                <a:solidFill>
                  <a:schemeClr val="tx1"/>
                </a:solidFill>
                <a:latin typeface="Arial" panose="020B0604020202020204" pitchFamily="34" charset="0"/>
                <a:cs typeface="Arial" panose="020B0604020202020204" pitchFamily="34" charset="0"/>
              </a:rPr>
              <a:t>WSDL son las siglas de web </a:t>
            </a:r>
            <a:r>
              <a:rPr lang="es-HN" dirty="0" err="1">
                <a:solidFill>
                  <a:schemeClr val="tx1"/>
                </a:solidFill>
                <a:latin typeface="Arial" panose="020B0604020202020204" pitchFamily="34" charset="0"/>
                <a:cs typeface="Arial" panose="020B0604020202020204" pitchFamily="34" charset="0"/>
              </a:rPr>
              <a:t>service</a:t>
            </a:r>
            <a:r>
              <a:rPr lang="es-HN" dirty="0">
                <a:solidFill>
                  <a:schemeClr val="tx1"/>
                </a:solidFill>
                <a:latin typeface="Arial" panose="020B0604020202020204" pitchFamily="34" charset="0"/>
                <a:cs typeface="Arial" panose="020B0604020202020204" pitchFamily="34" charset="0"/>
              </a:rPr>
              <a:t> </a:t>
            </a:r>
            <a:r>
              <a:rPr lang="es-HN" dirty="0" err="1">
                <a:solidFill>
                  <a:schemeClr val="tx1"/>
                </a:solidFill>
                <a:latin typeface="Arial" panose="020B0604020202020204" pitchFamily="34" charset="0"/>
                <a:cs typeface="Arial" panose="020B0604020202020204" pitchFamily="34" charset="0"/>
              </a:rPr>
              <a:t>description</a:t>
            </a:r>
            <a:r>
              <a:rPr lang="es-HN" dirty="0">
                <a:solidFill>
                  <a:schemeClr val="tx1"/>
                </a:solidFill>
                <a:latin typeface="Arial" panose="020B0604020202020204" pitchFamily="34" charset="0"/>
                <a:cs typeface="Arial" panose="020B0604020202020204" pitchFamily="34" charset="0"/>
              </a:rPr>
              <a:t> </a:t>
            </a:r>
            <a:r>
              <a:rPr lang="es-HN" dirty="0" err="1">
                <a:solidFill>
                  <a:schemeClr val="tx1"/>
                </a:solidFill>
                <a:latin typeface="Arial" panose="020B0604020202020204" pitchFamily="34" charset="0"/>
                <a:cs typeface="Arial" panose="020B0604020202020204" pitchFamily="34" charset="0"/>
              </a:rPr>
              <a:t>language</a:t>
            </a:r>
            <a:r>
              <a:rPr lang="es-HN" dirty="0">
                <a:solidFill>
                  <a:schemeClr val="tx1"/>
                </a:solidFill>
                <a:latin typeface="Arial" panose="020B0604020202020204" pitchFamily="34" charset="0"/>
                <a:cs typeface="Arial" panose="020B0604020202020204" pitchFamily="34" charset="0"/>
              </a:rPr>
              <a:t> o lenguaje de descripción de servicios web. Se trata de un metalenguaje que permite describir los servicios web de manera integral. Un servicio web es, a su vez, un servicio que un servidor proporciona a los clientes a través de Internet (u otra red). Este proceso se lleva a cabo al margen de la plataforma, esto es, entre los sistemas y aplicaciones más diversos. Para que el cliente pueda conocer los procedimientos y posibilidades del servicio web, un archivo WSDL en el servidor web contiene la información que indica al cliente cómo llamar al servicio web.</a:t>
            </a:r>
          </a:p>
        </p:txBody>
      </p:sp>
    </p:spTree>
    <p:extLst>
      <p:ext uri="{BB962C8B-B14F-4D97-AF65-F5344CB8AC3E}">
        <p14:creationId xmlns:p14="http://schemas.microsoft.com/office/powerpoint/2010/main" val="63584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04EBABD-0BA8-41F3-B91D-F944D440E3DE}"/>
              </a:ext>
            </a:extLst>
          </p:cNvPr>
          <p:cNvSpPr/>
          <p:nvPr/>
        </p:nvSpPr>
        <p:spPr>
          <a:xfrm>
            <a:off x="568948" y="1046727"/>
            <a:ext cx="4851008" cy="584775"/>
          </a:xfrm>
          <a:prstGeom prst="rect">
            <a:avLst/>
          </a:prstGeom>
        </p:spPr>
        <p:txBody>
          <a:bodyPr wrap="none">
            <a:spAutoFit/>
          </a:bodyPr>
          <a:lstStyle/>
          <a:p>
            <a:pPr algn="ctr"/>
            <a:r>
              <a:rPr lang="es-HN" sz="32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¿Cuál es su estructura?</a:t>
            </a:r>
          </a:p>
        </p:txBody>
      </p:sp>
      <p:sp>
        <p:nvSpPr>
          <p:cNvPr id="10" name="Rectángulo 9">
            <a:extLst>
              <a:ext uri="{FF2B5EF4-FFF2-40B4-BE49-F238E27FC236}">
                <a16:creationId xmlns:a16="http://schemas.microsoft.com/office/drawing/2014/main" id="{699F7DE2-C9D0-488C-B1E5-2118BCC022B6}"/>
              </a:ext>
            </a:extLst>
          </p:cNvPr>
          <p:cNvSpPr/>
          <p:nvPr/>
        </p:nvSpPr>
        <p:spPr>
          <a:xfrm>
            <a:off x="568948" y="1479102"/>
            <a:ext cx="11054104" cy="2190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HN" dirty="0">
              <a:solidFill>
                <a:schemeClr val="tx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DD493BF9-5169-4B31-B192-2853E400E903}"/>
              </a:ext>
            </a:extLst>
          </p:cNvPr>
          <p:cNvSpPr/>
          <p:nvPr/>
        </p:nvSpPr>
        <p:spPr>
          <a:xfrm>
            <a:off x="568948" y="2574349"/>
            <a:ext cx="11054104" cy="2190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HN" dirty="0">
                <a:solidFill>
                  <a:schemeClr val="tx1"/>
                </a:solidFill>
                <a:latin typeface="Arial" panose="020B0604020202020204" pitchFamily="34" charset="0"/>
                <a:cs typeface="Arial" panose="020B0604020202020204" pitchFamily="34" charset="0"/>
              </a:rPr>
              <a:t>El archivo SWDL tiene una estructura jerárquica y recurre a los siguientes elementos principales de XML:</a:t>
            </a:r>
          </a:p>
          <a:p>
            <a:pPr marL="285750" indent="-285750" algn="just">
              <a:buFont typeface="Wingdings" panose="05000000000000000000" pitchFamily="2" charset="2"/>
              <a:buChar char="Ø"/>
            </a:pPr>
            <a:r>
              <a:rPr lang="es-HN" dirty="0" err="1">
                <a:solidFill>
                  <a:schemeClr val="tx1"/>
                </a:solidFill>
                <a:latin typeface="Arial" panose="020B0604020202020204" pitchFamily="34" charset="0"/>
                <a:cs typeface="Arial" panose="020B0604020202020204" pitchFamily="34" charset="0"/>
              </a:rPr>
              <a:t>Types</a:t>
            </a:r>
            <a:r>
              <a:rPr lang="es-HN" dirty="0">
                <a:solidFill>
                  <a:schemeClr val="tx1"/>
                </a:solidFill>
                <a:latin typeface="Arial" panose="020B0604020202020204" pitchFamily="34" charset="0"/>
                <a:cs typeface="Arial" panose="020B0604020202020204" pitchFamily="34" charset="0"/>
              </a:rPr>
              <a:t>: Tipos de datos.</a:t>
            </a:r>
          </a:p>
          <a:p>
            <a:pPr marL="285750" indent="-285750" algn="just">
              <a:buFont typeface="Wingdings" panose="05000000000000000000" pitchFamily="2" charset="2"/>
              <a:buChar char="Ø"/>
            </a:pPr>
            <a:r>
              <a:rPr lang="es-HN" dirty="0" err="1">
                <a:solidFill>
                  <a:schemeClr val="tx1"/>
                </a:solidFill>
                <a:latin typeface="Arial" panose="020B0604020202020204" pitchFamily="34" charset="0"/>
                <a:cs typeface="Arial" panose="020B0604020202020204" pitchFamily="34" charset="0"/>
              </a:rPr>
              <a:t>Message</a:t>
            </a:r>
            <a:r>
              <a:rPr lang="es-HN" dirty="0">
                <a:solidFill>
                  <a:schemeClr val="tx1"/>
                </a:solidFill>
                <a:latin typeface="Arial" panose="020B0604020202020204" pitchFamily="34" charset="0"/>
                <a:cs typeface="Arial" panose="020B0604020202020204" pitchFamily="34" charset="0"/>
              </a:rPr>
              <a:t>: Descripción de los datos a transferir.</a:t>
            </a:r>
          </a:p>
          <a:p>
            <a:pPr marL="285750" indent="-285750" algn="just">
              <a:buFont typeface="Wingdings" panose="05000000000000000000" pitchFamily="2" charset="2"/>
              <a:buChar char="Ø"/>
            </a:pPr>
            <a:r>
              <a:rPr lang="es-HN" dirty="0">
                <a:solidFill>
                  <a:schemeClr val="tx1"/>
                </a:solidFill>
                <a:latin typeface="Arial" panose="020B0604020202020204" pitchFamily="34" charset="0"/>
                <a:cs typeface="Arial" panose="020B0604020202020204" pitchFamily="34" charset="0"/>
              </a:rPr>
              <a:t>Interface: Operaciones abstractas que describen la comunicación entre el cliente y servidor.</a:t>
            </a:r>
          </a:p>
          <a:p>
            <a:pPr marL="285750" indent="-285750" algn="just">
              <a:buFont typeface="Wingdings" panose="05000000000000000000" pitchFamily="2" charset="2"/>
              <a:buChar char="Ø"/>
            </a:pPr>
            <a:r>
              <a:rPr lang="es-HN" dirty="0" err="1">
                <a:solidFill>
                  <a:schemeClr val="tx1"/>
                </a:solidFill>
                <a:latin typeface="Arial" panose="020B0604020202020204" pitchFamily="34" charset="0"/>
                <a:cs typeface="Arial" panose="020B0604020202020204" pitchFamily="34" charset="0"/>
              </a:rPr>
              <a:t>Binding</a:t>
            </a:r>
            <a:r>
              <a:rPr lang="es-HN" dirty="0">
                <a:solidFill>
                  <a:schemeClr val="tx1"/>
                </a:solidFill>
                <a:latin typeface="Arial" panose="020B0604020202020204" pitchFamily="34" charset="0"/>
                <a:cs typeface="Arial" panose="020B0604020202020204" pitchFamily="34" charset="0"/>
              </a:rPr>
              <a:t>: Información sobre el protocolo de transporte utilizado.</a:t>
            </a:r>
          </a:p>
          <a:p>
            <a:pPr marL="285750" indent="-285750" algn="just">
              <a:buFont typeface="Wingdings" panose="05000000000000000000" pitchFamily="2" charset="2"/>
              <a:buChar char="Ø"/>
            </a:pPr>
            <a:r>
              <a:rPr lang="es-HN" dirty="0" err="1">
                <a:solidFill>
                  <a:schemeClr val="tx1"/>
                </a:solidFill>
                <a:latin typeface="Arial" panose="020B0604020202020204" pitchFamily="34" charset="0"/>
                <a:cs typeface="Arial" panose="020B0604020202020204" pitchFamily="34" charset="0"/>
              </a:rPr>
              <a:t>Endpoint</a:t>
            </a:r>
            <a:r>
              <a:rPr lang="es-HN" dirty="0">
                <a:solidFill>
                  <a:schemeClr val="tx1"/>
                </a:solidFill>
                <a:latin typeface="Arial" panose="020B0604020202020204" pitchFamily="34" charset="0"/>
                <a:cs typeface="Arial" panose="020B0604020202020204" pitchFamily="34" charset="0"/>
              </a:rPr>
              <a:t>: Información sobre la interfaz de comunicación, generalmente en forma de un URI.</a:t>
            </a:r>
          </a:p>
          <a:p>
            <a:pPr marL="285750" indent="-285750" algn="just">
              <a:buFont typeface="Wingdings" panose="05000000000000000000" pitchFamily="2" charset="2"/>
              <a:buChar char="Ø"/>
            </a:pPr>
            <a:r>
              <a:rPr lang="es-HN" dirty="0" err="1">
                <a:solidFill>
                  <a:schemeClr val="tx1"/>
                </a:solidFill>
                <a:latin typeface="Arial" panose="020B0604020202020204" pitchFamily="34" charset="0"/>
                <a:cs typeface="Arial" panose="020B0604020202020204" pitchFamily="34" charset="0"/>
              </a:rPr>
              <a:t>Service</a:t>
            </a:r>
            <a:r>
              <a:rPr lang="es-HN" dirty="0">
                <a:solidFill>
                  <a:schemeClr val="tx1"/>
                </a:solidFill>
                <a:latin typeface="Arial" panose="020B0604020202020204" pitchFamily="34" charset="0"/>
                <a:cs typeface="Arial" panose="020B0604020202020204" pitchFamily="34" charset="0"/>
              </a:rPr>
              <a:t>: Puntos de acceso del servicio web.</a:t>
            </a:r>
          </a:p>
          <a:p>
            <a:pPr algn="just"/>
            <a:endParaRPr lang="es-HN" dirty="0">
              <a:solidFill>
                <a:schemeClr val="tx1"/>
              </a:solidFill>
              <a:latin typeface="Arial" panose="020B0604020202020204" pitchFamily="34" charset="0"/>
              <a:cs typeface="Arial" panose="020B0604020202020204" pitchFamily="34" charset="0"/>
            </a:endParaRPr>
          </a:p>
          <a:p>
            <a:pPr algn="just"/>
            <a:endParaRPr lang="es-HN" dirty="0">
              <a:solidFill>
                <a:schemeClr val="tx1"/>
              </a:solidFill>
              <a:latin typeface="Arial" panose="020B0604020202020204" pitchFamily="34" charset="0"/>
              <a:cs typeface="Arial" panose="020B0604020202020204" pitchFamily="34" charset="0"/>
            </a:endParaRPr>
          </a:p>
          <a:p>
            <a:pPr algn="just"/>
            <a:r>
              <a:rPr lang="es-HN" dirty="0">
                <a:solidFill>
                  <a:schemeClr val="tx1"/>
                </a:solidFill>
                <a:latin typeface="Arial" panose="020B0604020202020204" pitchFamily="34" charset="0"/>
                <a:cs typeface="Arial" panose="020B0604020202020204" pitchFamily="34" charset="0"/>
              </a:rPr>
              <a:t>Si el archivo incluye todos estos elementos, el cliente obtiene toda la información necesaria para acceder al servicio web. El que todos los sistemas obtengan el mismo lenguaje por medio del archivo WSDL es lo que hace que los servicios web sean multiplataforma.</a:t>
            </a:r>
          </a:p>
        </p:txBody>
      </p:sp>
    </p:spTree>
    <p:extLst>
      <p:ext uri="{BB962C8B-B14F-4D97-AF65-F5344CB8AC3E}">
        <p14:creationId xmlns:p14="http://schemas.microsoft.com/office/powerpoint/2010/main" val="154403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04EBABD-0BA8-41F3-B91D-F944D440E3DE}"/>
              </a:ext>
            </a:extLst>
          </p:cNvPr>
          <p:cNvSpPr/>
          <p:nvPr/>
        </p:nvSpPr>
        <p:spPr>
          <a:xfrm>
            <a:off x="830706" y="993196"/>
            <a:ext cx="3127780" cy="584775"/>
          </a:xfrm>
          <a:prstGeom prst="rect">
            <a:avLst/>
          </a:prstGeom>
        </p:spPr>
        <p:txBody>
          <a:bodyPr wrap="none">
            <a:spAutoFit/>
          </a:bodyPr>
          <a:lstStyle/>
          <a:p>
            <a:pPr algn="ctr"/>
            <a:r>
              <a:rPr lang="es-HN" sz="32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REFERENCIAS</a:t>
            </a:r>
          </a:p>
        </p:txBody>
      </p:sp>
      <p:sp>
        <p:nvSpPr>
          <p:cNvPr id="2" name="Rectángulo 1">
            <a:extLst>
              <a:ext uri="{FF2B5EF4-FFF2-40B4-BE49-F238E27FC236}">
                <a16:creationId xmlns:a16="http://schemas.microsoft.com/office/drawing/2014/main" id="{75A03929-143B-493A-867B-BC1C9913356B}"/>
              </a:ext>
            </a:extLst>
          </p:cNvPr>
          <p:cNvSpPr/>
          <p:nvPr/>
        </p:nvSpPr>
        <p:spPr>
          <a:xfrm>
            <a:off x="368221" y="2395659"/>
            <a:ext cx="10925865" cy="2616101"/>
          </a:xfrm>
          <a:prstGeom prst="rect">
            <a:avLst/>
          </a:prstGeom>
        </p:spPr>
        <p:txBody>
          <a:bodyPr wrap="square">
            <a:spAutoFit/>
          </a:bodyPr>
          <a:lstStyle/>
          <a:p>
            <a:pPr algn="ctr"/>
            <a:r>
              <a:rPr lang="es-HN"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¿Qué es WSDL? ¿Cuál es su estructura? </a:t>
            </a:r>
          </a:p>
          <a:p>
            <a:pPr algn="ctr"/>
            <a:r>
              <a:rPr lang="es-HN" sz="2000" dirty="0">
                <a:hlinkClick r:id="rId3"/>
              </a:rPr>
              <a:t>https://www.ionos.es/digitalguide/paginas-web/desarrollo-web/wsdl/</a:t>
            </a:r>
            <a:endParaRPr lang="es-HN" sz="2000" dirty="0"/>
          </a:p>
          <a:p>
            <a:pPr algn="ctr"/>
            <a:endParaRPr lang="es-HN" sz="2000" dirty="0"/>
          </a:p>
          <a:p>
            <a:pPr algn="ctr"/>
            <a:endParaRPr lang="es-HN" sz="2000" dirty="0"/>
          </a:p>
          <a:p>
            <a:pPr algn="ctr"/>
            <a:endParaRPr lang="es-HN" sz="2000" dirty="0"/>
          </a:p>
          <a:p>
            <a:pPr algn="ctr"/>
            <a:endParaRPr lang="es-HN" sz="32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s-HN" sz="32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63609CF-A1BA-4F8B-8F5F-41113C55D032}"/>
              </a:ext>
            </a:extLst>
          </p:cNvPr>
          <p:cNvSpPr/>
          <p:nvPr/>
        </p:nvSpPr>
        <p:spPr>
          <a:xfrm>
            <a:off x="1587253" y="2013012"/>
            <a:ext cx="9017493" cy="2831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7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¡Veamos un ejemplo! </a:t>
            </a:r>
            <a:r>
              <a:rPr lang="es-HN" sz="7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Wingdings" panose="05000000000000000000" pitchFamily="2" charset="2"/>
              </a:rPr>
              <a:t> </a:t>
            </a:r>
            <a:endParaRPr lang="es-HN" sz="7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9481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312</Words>
  <Application>Microsoft Office PowerPoint</Application>
  <PresentationFormat>Panorámica</PresentationFormat>
  <Paragraphs>27</Paragraphs>
  <Slides>5</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NEPTALY PAZ HASBUN</dc:creator>
  <cp:lastModifiedBy>MIGUEL NEPTALY PAZ HASBUN</cp:lastModifiedBy>
  <cp:revision>69</cp:revision>
  <dcterms:created xsi:type="dcterms:W3CDTF">2020-05-01T00:53:41Z</dcterms:created>
  <dcterms:modified xsi:type="dcterms:W3CDTF">2020-08-06T04:06:19Z</dcterms:modified>
</cp:coreProperties>
</file>