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7" r:id="rId1"/>
  </p:sldMasterIdLst>
  <p:sldIdLst>
    <p:sldId id="256" r:id="rId2"/>
    <p:sldId id="258" r:id="rId3"/>
    <p:sldId id="266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>
        <p:scale>
          <a:sx n="71" d="100"/>
          <a:sy n="71" d="100"/>
        </p:scale>
        <p:origin x="3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hyperlink" Target="https://www.kaggle.com/blastchar/telco-customer-churn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hyperlink" Target="https://www.kaggle.com/blastchar/telco-customer-churn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A0BF-1DB0-4596-87F6-B89D3283AC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5548FBD-DD27-4693-B6C1-FDB3BFE3329F}">
      <dgm:prSet/>
      <dgm:spPr/>
      <dgm:t>
        <a:bodyPr/>
        <a:lstStyle/>
        <a:p>
          <a:r>
            <a:rPr lang="es-ES" i="0" dirty="0"/>
            <a:t>BBDD</a:t>
          </a:r>
          <a:r>
            <a:rPr lang="es-ES" dirty="0"/>
            <a:t>: </a:t>
          </a:r>
          <a:r>
            <a:rPr lang="es-ES" dirty="0">
              <a:hlinkClick xmlns:r="http://schemas.openxmlformats.org/officeDocument/2006/relationships" r:id="rId1"/>
            </a:rPr>
            <a:t>Telco Customer Churn</a:t>
          </a:r>
          <a:endParaRPr lang="en-US" dirty="0"/>
        </a:p>
      </dgm:t>
    </dgm:pt>
    <dgm:pt modelId="{ABF01C8C-C0E7-46AD-A7E4-2A4B85C46AA5}" type="parTrans" cxnId="{2FFC2087-86E8-4056-A03F-B42CABFE04A3}">
      <dgm:prSet/>
      <dgm:spPr/>
      <dgm:t>
        <a:bodyPr/>
        <a:lstStyle/>
        <a:p>
          <a:endParaRPr lang="en-US"/>
        </a:p>
      </dgm:t>
    </dgm:pt>
    <dgm:pt modelId="{BA956B60-3A26-4E57-B2D0-35881228C2AC}" type="sibTrans" cxnId="{2FFC2087-86E8-4056-A03F-B42CABFE04A3}">
      <dgm:prSet/>
      <dgm:spPr/>
      <dgm:t>
        <a:bodyPr/>
        <a:lstStyle/>
        <a:p>
          <a:endParaRPr lang="en-US"/>
        </a:p>
      </dgm:t>
    </dgm:pt>
    <dgm:pt modelId="{8A8A8A8D-E273-48D1-8764-3E90ED0DCDD4}">
      <dgm:prSet/>
      <dgm:spPr/>
      <dgm:t>
        <a:bodyPr/>
        <a:lstStyle/>
        <a:p>
          <a:r>
            <a:rPr lang="es-ES" dirty="0"/>
            <a:t>Trabajo realizado por: Miguel Ángel Cataño Ibáñez</a:t>
          </a:r>
          <a:endParaRPr lang="en-US" dirty="0"/>
        </a:p>
      </dgm:t>
    </dgm:pt>
    <dgm:pt modelId="{572080D1-60A0-4478-96CF-4C0342BC38A9}" type="sibTrans" cxnId="{46CA4697-6A87-409A-BDF3-CAF0CB0CA234}">
      <dgm:prSet/>
      <dgm:spPr/>
      <dgm:t>
        <a:bodyPr/>
        <a:lstStyle/>
        <a:p>
          <a:endParaRPr lang="en-US"/>
        </a:p>
      </dgm:t>
    </dgm:pt>
    <dgm:pt modelId="{0F9ECEB5-DCB2-4E06-8465-8910FF474167}" type="parTrans" cxnId="{46CA4697-6A87-409A-BDF3-CAF0CB0CA234}">
      <dgm:prSet/>
      <dgm:spPr/>
      <dgm:t>
        <a:bodyPr/>
        <a:lstStyle/>
        <a:p>
          <a:endParaRPr lang="en-US"/>
        </a:p>
      </dgm:t>
    </dgm:pt>
    <dgm:pt modelId="{3B8B4348-37BC-4E86-86EB-28B797598488}" type="pres">
      <dgm:prSet presAssocID="{283EA0BF-1DB0-4596-87F6-B89D3283AC16}" presName="root" presStyleCnt="0">
        <dgm:presLayoutVars>
          <dgm:dir/>
          <dgm:resizeHandles val="exact"/>
        </dgm:presLayoutVars>
      </dgm:prSet>
      <dgm:spPr/>
    </dgm:pt>
    <dgm:pt modelId="{FD58BA04-CFF3-4312-9DF8-216870FA82D0}" type="pres">
      <dgm:prSet presAssocID="{8A8A8A8D-E273-48D1-8764-3E90ED0DCDD4}" presName="compNode" presStyleCnt="0"/>
      <dgm:spPr/>
    </dgm:pt>
    <dgm:pt modelId="{CEAD9A25-4145-4128-BD65-7AD3339EA41B}" type="pres">
      <dgm:prSet presAssocID="{8A8A8A8D-E273-48D1-8764-3E90ED0DCDD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CBB533C-8117-4B0A-AB43-38BC36FDBF93}" type="pres">
      <dgm:prSet presAssocID="{8A8A8A8D-E273-48D1-8764-3E90ED0DCDD4}" presName="spaceRect" presStyleCnt="0"/>
      <dgm:spPr/>
    </dgm:pt>
    <dgm:pt modelId="{C870434B-CEDA-473F-985C-A2770D57774A}" type="pres">
      <dgm:prSet presAssocID="{8A8A8A8D-E273-48D1-8764-3E90ED0DCDD4}" presName="textRect" presStyleLbl="revTx" presStyleIdx="0" presStyleCnt="2">
        <dgm:presLayoutVars>
          <dgm:chMax val="1"/>
          <dgm:chPref val="1"/>
        </dgm:presLayoutVars>
      </dgm:prSet>
      <dgm:spPr/>
    </dgm:pt>
    <dgm:pt modelId="{623B8A72-CF00-4559-82C6-337058CD4582}" type="pres">
      <dgm:prSet presAssocID="{572080D1-60A0-4478-96CF-4C0342BC38A9}" presName="sibTrans" presStyleCnt="0"/>
      <dgm:spPr/>
    </dgm:pt>
    <dgm:pt modelId="{ABE45279-D870-4998-9516-A9AD805B79F5}" type="pres">
      <dgm:prSet presAssocID="{95548FBD-DD27-4693-B6C1-FDB3BFE3329F}" presName="compNode" presStyleCnt="0"/>
      <dgm:spPr/>
    </dgm:pt>
    <dgm:pt modelId="{A291BDC8-6FFE-46DF-8500-D3EBA02DACA1}" type="pres">
      <dgm:prSet presAssocID="{95548FBD-DD27-4693-B6C1-FDB3BFE3329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3EF1134-4826-4702-816F-DB0F24093F68}" type="pres">
      <dgm:prSet presAssocID="{95548FBD-DD27-4693-B6C1-FDB3BFE3329F}" presName="spaceRect" presStyleCnt="0"/>
      <dgm:spPr/>
    </dgm:pt>
    <dgm:pt modelId="{7900F448-C17B-413B-8BEE-B5733E430782}" type="pres">
      <dgm:prSet presAssocID="{95548FBD-DD27-4693-B6C1-FDB3BFE332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048059-6B9E-4DB5-95C5-7519D4E52FA8}" type="presOf" srcId="{283EA0BF-1DB0-4596-87F6-B89D3283AC16}" destId="{3B8B4348-37BC-4E86-86EB-28B797598488}" srcOrd="0" destOrd="0" presId="urn:microsoft.com/office/officeart/2018/2/layout/IconLabelList"/>
    <dgm:cxn modelId="{2FFC2087-86E8-4056-A03F-B42CABFE04A3}" srcId="{283EA0BF-1DB0-4596-87F6-B89D3283AC16}" destId="{95548FBD-DD27-4693-B6C1-FDB3BFE3329F}" srcOrd="1" destOrd="0" parTransId="{ABF01C8C-C0E7-46AD-A7E4-2A4B85C46AA5}" sibTransId="{BA956B60-3A26-4E57-B2D0-35881228C2AC}"/>
    <dgm:cxn modelId="{46CA4697-6A87-409A-BDF3-CAF0CB0CA234}" srcId="{283EA0BF-1DB0-4596-87F6-B89D3283AC16}" destId="{8A8A8A8D-E273-48D1-8764-3E90ED0DCDD4}" srcOrd="0" destOrd="0" parTransId="{0F9ECEB5-DCB2-4E06-8465-8910FF474167}" sibTransId="{572080D1-60A0-4478-96CF-4C0342BC38A9}"/>
    <dgm:cxn modelId="{F7C3A098-D4D4-4992-970B-293D1B1A014B}" type="presOf" srcId="{95548FBD-DD27-4693-B6C1-FDB3BFE3329F}" destId="{7900F448-C17B-413B-8BEE-B5733E430782}" srcOrd="0" destOrd="0" presId="urn:microsoft.com/office/officeart/2018/2/layout/IconLabelList"/>
    <dgm:cxn modelId="{A2B0A9A0-C088-4531-888B-EF41EBBE917B}" type="presOf" srcId="{8A8A8A8D-E273-48D1-8764-3E90ED0DCDD4}" destId="{C870434B-CEDA-473F-985C-A2770D57774A}" srcOrd="0" destOrd="0" presId="urn:microsoft.com/office/officeart/2018/2/layout/IconLabelList"/>
    <dgm:cxn modelId="{49722F24-2E0D-4548-A8D2-A3459AC22B90}" type="presParOf" srcId="{3B8B4348-37BC-4E86-86EB-28B797598488}" destId="{FD58BA04-CFF3-4312-9DF8-216870FA82D0}" srcOrd="0" destOrd="0" presId="urn:microsoft.com/office/officeart/2018/2/layout/IconLabelList"/>
    <dgm:cxn modelId="{F7D810D6-154D-469F-8553-BFC025C79C62}" type="presParOf" srcId="{FD58BA04-CFF3-4312-9DF8-216870FA82D0}" destId="{CEAD9A25-4145-4128-BD65-7AD3339EA41B}" srcOrd="0" destOrd="0" presId="urn:microsoft.com/office/officeart/2018/2/layout/IconLabelList"/>
    <dgm:cxn modelId="{778F6B13-47F1-4C3B-9FC5-DCF2F4E98FBC}" type="presParOf" srcId="{FD58BA04-CFF3-4312-9DF8-216870FA82D0}" destId="{3CBB533C-8117-4B0A-AB43-38BC36FDBF93}" srcOrd="1" destOrd="0" presId="urn:microsoft.com/office/officeart/2018/2/layout/IconLabelList"/>
    <dgm:cxn modelId="{B7EAEFED-335A-4623-A74C-AE615F5D6807}" type="presParOf" srcId="{FD58BA04-CFF3-4312-9DF8-216870FA82D0}" destId="{C870434B-CEDA-473F-985C-A2770D57774A}" srcOrd="2" destOrd="0" presId="urn:microsoft.com/office/officeart/2018/2/layout/IconLabelList"/>
    <dgm:cxn modelId="{FC32E56E-5097-43A1-8C21-B0AFA9BBF9EC}" type="presParOf" srcId="{3B8B4348-37BC-4E86-86EB-28B797598488}" destId="{623B8A72-CF00-4559-82C6-337058CD4582}" srcOrd="1" destOrd="0" presId="urn:microsoft.com/office/officeart/2018/2/layout/IconLabelList"/>
    <dgm:cxn modelId="{5BD59BFB-4CDD-444D-B9B0-402C957EDAF1}" type="presParOf" srcId="{3B8B4348-37BC-4E86-86EB-28B797598488}" destId="{ABE45279-D870-4998-9516-A9AD805B79F5}" srcOrd="2" destOrd="0" presId="urn:microsoft.com/office/officeart/2018/2/layout/IconLabelList"/>
    <dgm:cxn modelId="{755832C5-57EA-490C-B2CB-71563FA082CD}" type="presParOf" srcId="{ABE45279-D870-4998-9516-A9AD805B79F5}" destId="{A291BDC8-6FFE-46DF-8500-D3EBA02DACA1}" srcOrd="0" destOrd="0" presId="urn:microsoft.com/office/officeart/2018/2/layout/IconLabelList"/>
    <dgm:cxn modelId="{008329C3-7214-4D39-A69B-0AD08A6C51BE}" type="presParOf" srcId="{ABE45279-D870-4998-9516-A9AD805B79F5}" destId="{C3EF1134-4826-4702-816F-DB0F24093F68}" srcOrd="1" destOrd="0" presId="urn:microsoft.com/office/officeart/2018/2/layout/IconLabelList"/>
    <dgm:cxn modelId="{5E2FB9BA-C633-45D7-83CD-D38E60CD32BB}" type="presParOf" srcId="{ABE45279-D870-4998-9516-A9AD805B79F5}" destId="{7900F448-C17B-413B-8BEE-B5733E4307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D9A25-4145-4128-BD65-7AD3339EA41B}">
      <dsp:nvSpPr>
        <dsp:cNvPr id="0" name=""/>
        <dsp:cNvSpPr/>
      </dsp:nvSpPr>
      <dsp:spPr>
        <a:xfrm>
          <a:off x="1747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434B-CEDA-473F-985C-A2770D57774A}">
      <dsp:nvSpPr>
        <dsp:cNvPr id="0" name=""/>
        <dsp:cNvSpPr/>
      </dsp:nvSpPr>
      <dsp:spPr>
        <a:xfrm>
          <a:off x="559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Trabajo realizado por: Miguel Ángel Cataño Ibáñez</a:t>
          </a:r>
          <a:endParaRPr lang="en-US" sz="2500" kern="1200" dirty="0"/>
        </a:p>
      </dsp:txBody>
      <dsp:txXfrm>
        <a:off x="559800" y="3025915"/>
        <a:ext cx="4320000" cy="720000"/>
      </dsp:txXfrm>
    </dsp:sp>
    <dsp:sp modelId="{A291BDC8-6FFE-46DF-8500-D3EBA02DACA1}">
      <dsp:nvSpPr>
        <dsp:cNvPr id="0" name=""/>
        <dsp:cNvSpPr/>
      </dsp:nvSpPr>
      <dsp:spPr>
        <a:xfrm>
          <a:off x="6823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0F448-C17B-413B-8BEE-B5733E430782}">
      <dsp:nvSpPr>
        <dsp:cNvPr id="0" name=""/>
        <dsp:cNvSpPr/>
      </dsp:nvSpPr>
      <dsp:spPr>
        <a:xfrm>
          <a:off x="5635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i="0" kern="1200" dirty="0"/>
            <a:t>BBDD</a:t>
          </a:r>
          <a:r>
            <a:rPr lang="es-ES" sz="2500" kern="1200" dirty="0"/>
            <a:t>: </a:t>
          </a:r>
          <a:r>
            <a:rPr lang="es-ES" sz="2500" kern="1200" dirty="0">
              <a:hlinkClick xmlns:r="http://schemas.openxmlformats.org/officeDocument/2006/relationships" r:id="rId5"/>
            </a:rPr>
            <a:t>Telco Customer Churn</a:t>
          </a:r>
          <a:endParaRPr lang="en-US" sz="2500" kern="1200" dirty="0"/>
        </a:p>
      </dsp:txBody>
      <dsp:txXfrm>
        <a:off x="5635800" y="302591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3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6" r:id="rId6"/>
    <p:sldLayoutId id="2147484251" r:id="rId7"/>
    <p:sldLayoutId id="2147484252" r:id="rId8"/>
    <p:sldLayoutId id="2147484253" r:id="rId9"/>
    <p:sldLayoutId id="2147484255" r:id="rId10"/>
    <p:sldLayoutId id="21474842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909E9-9FE2-4B36-95B2-D224466D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92" b="6392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FD02C-51F2-B74D-B6DB-7AC8D4F07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b="1"/>
              <a:t>¿CÓMO FIDELIZAR A NUESTROS CLIENTES?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D9B8E-AFE7-9949-8F47-A573F55F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Principales causas en la pérdida de clientes</a:t>
            </a:r>
          </a:p>
        </p:txBody>
      </p:sp>
    </p:spTree>
    <p:extLst>
      <p:ext uri="{BB962C8B-B14F-4D97-AF65-F5344CB8AC3E}">
        <p14:creationId xmlns:p14="http://schemas.microsoft.com/office/powerpoint/2010/main" val="134083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00377-23AE-C646-BC48-45081DC4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33" y="578099"/>
            <a:ext cx="1563285" cy="1014984"/>
          </a:xfrm>
        </p:spPr>
        <p:txBody>
          <a:bodyPr anchor="b">
            <a:normAutofit/>
          </a:bodyPr>
          <a:lstStyle/>
          <a:p>
            <a:r>
              <a:rPr lang="es-ES" sz="6000" dirty="0">
                <a:solidFill>
                  <a:schemeClr val="accent1"/>
                </a:solidFill>
              </a:rPr>
              <a:t>FIN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309DD0D-2235-4551-B4E9-0C4D6D8C9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617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6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1FBD-7E55-8245-B67A-96D57304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B314D-3EA1-C14E-91F7-46891A27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Distribución de tarifas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Segmentación de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¿Por qué perdemos clientes?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¿Saben nuestros clientes otras alternativas de pago?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Foco en nuestra campaña para la retención de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!Las tarifas baratas no retienen clientes!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20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Dashboard 4">
            <a:extLst>
              <a:ext uri="{FF2B5EF4-FFF2-40B4-BE49-F238E27FC236}">
                <a16:creationId xmlns:a16="http://schemas.microsoft.com/office/drawing/2014/main" id="{0D143F9E-EF23-BE4E-A97F-511F8010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1" r="1" b="1"/>
          <a:stretch/>
        </p:blipFill>
        <p:spPr>
          <a:xfrm>
            <a:off x="315642" y="633619"/>
            <a:ext cx="6871758" cy="549592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F60A08-4695-ED4E-AE13-92B1F67A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82" y="991823"/>
            <a:ext cx="3843891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s-ES" sz="2800" dirty="0"/>
              <a:t>1. Distribución de tarifas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A526C2-9254-ED4A-807E-B40F3735A447}"/>
              </a:ext>
            </a:extLst>
          </p:cNvPr>
          <p:cNvSpPr txBox="1"/>
          <p:nvPr/>
        </p:nvSpPr>
        <p:spPr>
          <a:xfrm>
            <a:off x="7938532" y="2359152"/>
            <a:ext cx="340459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dirty="0"/>
              <a:t>Observemos que la mayoría de nuestros clientes tiene contratado una tarifa de entre los 60$ y 99$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s-ES_tradnl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700" dirty="0"/>
              <a:t>Por otro lado el 50% de nuestro clientes contrata tarifas de 70$ o superior. Es ahí donde debemos invertir para retener a estos que reportan más beneficios.</a:t>
            </a: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6E899492-A11D-3045-A83D-6E221FE57F7B}"/>
              </a:ext>
            </a:extLst>
          </p:cNvPr>
          <p:cNvSpPr/>
          <p:nvPr/>
        </p:nvSpPr>
        <p:spPr>
          <a:xfrm>
            <a:off x="4003964" y="1170432"/>
            <a:ext cx="2092036" cy="3332295"/>
          </a:xfrm>
          <a:prstGeom prst="frame">
            <a:avLst>
              <a:gd name="adj1" fmla="val 108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ES" sz="2800" dirty="0"/>
              <a:t>2. Segmentación de clientes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5F9B5-0904-6E46-A6F5-26D07682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12479"/>
            <a:ext cx="3410712" cy="755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b="1" dirty="0"/>
              <a:t>¿Hay diferencia según el género? ¿Y según la situación sentimental?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E95111EB-64C9-434D-9BF0-29FD2C97C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45" b="-2"/>
          <a:stretch/>
        </p:blipFill>
        <p:spPr>
          <a:xfrm>
            <a:off x="4967416" y="634382"/>
            <a:ext cx="7015034" cy="54951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70C4B6E-C5B3-454C-9904-79ECF5CA2FC1}"/>
              </a:ext>
            </a:extLst>
          </p:cNvPr>
          <p:cNvSpPr txBox="1"/>
          <p:nvPr/>
        </p:nvSpPr>
        <p:spPr>
          <a:xfrm>
            <a:off x="536338" y="3381581"/>
            <a:ext cx="4365948" cy="267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_tradnl" sz="1600" dirty="0"/>
              <a:t>Podemos concluir que: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s-ES_tradnl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600" dirty="0"/>
              <a:t>Mientras el sexo apenas influye en las tarifas contratadas.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600" dirty="0"/>
              <a:t>Si que los clientes con pareja son más propensos a gastar más, mientras que los solteros/as contratan tarifas más baratas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dirty="0"/>
          </a:p>
        </p:txBody>
      </p:sp>
      <p:sp>
        <p:nvSpPr>
          <p:cNvPr id="24" name="Flecha izquierda y derecha 23">
            <a:extLst>
              <a:ext uri="{FF2B5EF4-FFF2-40B4-BE49-F238E27FC236}">
                <a16:creationId xmlns:a16="http://schemas.microsoft.com/office/drawing/2014/main" id="{FA891A6A-8188-784B-BCC2-A0E507609142}"/>
              </a:ext>
            </a:extLst>
          </p:cNvPr>
          <p:cNvSpPr/>
          <p:nvPr/>
        </p:nvSpPr>
        <p:spPr>
          <a:xfrm rot="5400000">
            <a:off x="9744849" y="3306835"/>
            <a:ext cx="989123" cy="7140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izquierda y derecha 24">
            <a:extLst>
              <a:ext uri="{FF2B5EF4-FFF2-40B4-BE49-F238E27FC236}">
                <a16:creationId xmlns:a16="http://schemas.microsoft.com/office/drawing/2014/main" id="{BD6CF130-F762-C342-9A77-26527F061744}"/>
              </a:ext>
            </a:extLst>
          </p:cNvPr>
          <p:cNvSpPr/>
          <p:nvPr/>
        </p:nvSpPr>
        <p:spPr>
          <a:xfrm rot="5400000">
            <a:off x="10430881" y="2502385"/>
            <a:ext cx="619783" cy="714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izquierda y derecha 25">
            <a:extLst>
              <a:ext uri="{FF2B5EF4-FFF2-40B4-BE49-F238E27FC236}">
                <a16:creationId xmlns:a16="http://schemas.microsoft.com/office/drawing/2014/main" id="{0514A0C3-3C9E-B54B-8B9A-C19E4ABB8BCF}"/>
              </a:ext>
            </a:extLst>
          </p:cNvPr>
          <p:cNvSpPr/>
          <p:nvPr/>
        </p:nvSpPr>
        <p:spPr>
          <a:xfrm rot="5400000">
            <a:off x="10804875" y="1852825"/>
            <a:ext cx="391972" cy="72465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izquierda y derecha 26">
            <a:extLst>
              <a:ext uri="{FF2B5EF4-FFF2-40B4-BE49-F238E27FC236}">
                <a16:creationId xmlns:a16="http://schemas.microsoft.com/office/drawing/2014/main" id="{13A85D51-0104-4640-A110-21599B8ED0D7}"/>
              </a:ext>
            </a:extLst>
          </p:cNvPr>
          <p:cNvSpPr/>
          <p:nvPr/>
        </p:nvSpPr>
        <p:spPr>
          <a:xfrm rot="5400000">
            <a:off x="11079200" y="3613647"/>
            <a:ext cx="881788" cy="71402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30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24210"/>
            <a:ext cx="4023360" cy="13868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3.  </a:t>
            </a:r>
            <a:r>
              <a:rPr lang="es-ES_tradnl" sz="4800" dirty="0"/>
              <a:t>¿Quién nos abandona?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lide2" descr="Dashboard 5">
            <a:extLst>
              <a:ext uri="{FF2B5EF4-FFF2-40B4-BE49-F238E27FC236}">
                <a16:creationId xmlns:a16="http://schemas.microsoft.com/office/drawing/2014/main" id="{D6833818-0089-A740-A981-C495994D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77" y="625683"/>
            <a:ext cx="6819225" cy="54553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EF6A31-5E47-914F-AC42-0E82A753DBCC}"/>
              </a:ext>
            </a:extLst>
          </p:cNvPr>
          <p:cNvSpPr txBox="1"/>
          <p:nvPr/>
        </p:nvSpPr>
        <p:spPr>
          <a:xfrm>
            <a:off x="509498" y="4875172"/>
            <a:ext cx="3874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descubrir las causas para y revertir esta situación, ¿por qué nos abandonan?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979C2F-3C05-FD4D-A2CC-3D53088951C0}"/>
              </a:ext>
            </a:extLst>
          </p:cNvPr>
          <p:cNvSpPr txBox="1"/>
          <p:nvPr/>
        </p:nvSpPr>
        <p:spPr>
          <a:xfrm>
            <a:off x="509498" y="3036627"/>
            <a:ext cx="380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Observamos un aumento considerable en la marcha de clientes con tarifas entre 80$ y 99$</a:t>
            </a:r>
          </a:p>
        </p:txBody>
      </p:sp>
      <p:sp>
        <p:nvSpPr>
          <p:cNvPr id="7" name="Flecha abajo 6">
            <a:extLst>
              <a:ext uri="{FF2B5EF4-FFF2-40B4-BE49-F238E27FC236}">
                <a16:creationId xmlns:a16="http://schemas.microsoft.com/office/drawing/2014/main" id="{BF39CAA0-970C-8B40-844A-4D290E8FBA13}"/>
              </a:ext>
            </a:extLst>
          </p:cNvPr>
          <p:cNvSpPr/>
          <p:nvPr/>
        </p:nvSpPr>
        <p:spPr>
          <a:xfrm rot="2083349">
            <a:off x="10120376" y="352744"/>
            <a:ext cx="667563" cy="8384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18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118593"/>
            <a:ext cx="7676496" cy="8830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3.1  </a:t>
            </a:r>
            <a:r>
              <a:rPr lang="es-ES" sz="2800" dirty="0"/>
              <a:t>¿Saben nuestros clientes otras alternativas de pago?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slide2" descr="Dashboard 3">
            <a:extLst>
              <a:ext uri="{FF2B5EF4-FFF2-40B4-BE49-F238E27FC236}">
                <a16:creationId xmlns:a16="http://schemas.microsoft.com/office/drawing/2014/main" id="{E0928EEF-0DF5-6740-BE4C-7DA3A463D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1"/>
          <a:stretch/>
        </p:blipFill>
        <p:spPr>
          <a:xfrm>
            <a:off x="481030" y="1029092"/>
            <a:ext cx="10283952" cy="564475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F66B7F7-9AA4-7346-A1F3-07A05F5B4FBA}"/>
              </a:ext>
            </a:extLst>
          </p:cNvPr>
          <p:cNvSpPr txBox="1"/>
          <p:nvPr/>
        </p:nvSpPr>
        <p:spPr>
          <a:xfrm>
            <a:off x="6005598" y="4968201"/>
            <a:ext cx="4301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Claramente el método de cheque electrónico es el más utilizado por este rango de clientes, y efectivamente es el único método donde más clientes se marcharon, superando a los retenidos.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¿Están los clientes informados  de otras alternativas de pago?</a:t>
            </a:r>
          </a:p>
        </p:txBody>
      </p:sp>
      <p:sp>
        <p:nvSpPr>
          <p:cNvPr id="6" name="Flecha curva 5">
            <a:extLst>
              <a:ext uri="{FF2B5EF4-FFF2-40B4-BE49-F238E27FC236}">
                <a16:creationId xmlns:a16="http://schemas.microsoft.com/office/drawing/2014/main" id="{7FC3BE9E-1B55-BA43-9CBE-D6A9F49C8229}"/>
              </a:ext>
            </a:extLst>
          </p:cNvPr>
          <p:cNvSpPr/>
          <p:nvPr/>
        </p:nvSpPr>
        <p:spPr>
          <a:xfrm>
            <a:off x="4724452" y="1912160"/>
            <a:ext cx="822830" cy="266131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D1132515-3DA2-B44B-87E0-274A219E0939}"/>
              </a:ext>
            </a:extLst>
          </p:cNvPr>
          <p:cNvSpPr/>
          <p:nvPr/>
        </p:nvSpPr>
        <p:spPr>
          <a:xfrm>
            <a:off x="481029" y="4642778"/>
            <a:ext cx="5171625" cy="839775"/>
          </a:xfrm>
          <a:prstGeom prst="frame">
            <a:avLst>
              <a:gd name="adj1" fmla="val 435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0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700" dirty="0"/>
              <a:t>3.2 </a:t>
            </a:r>
            <a:r>
              <a:rPr lang="es-ES" sz="2800" dirty="0"/>
              <a:t>Foco en nuestra campaña para la retención de clientes</a:t>
            </a:r>
            <a:endParaRPr lang="es-ES_tradnl" sz="27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DB9107-DBF1-7B41-A864-1DB0EB6F661C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Por un lado los ciudadanos jóvenes prefieren tarifas baratas, mientras que los mayores están dispuestos a pagar más.  Al contrario que los jóvenes, no apreciamos un deferencia significativa entre los que siguen con sus servicios y los que  decidieron marcharse</a:t>
            </a:r>
          </a:p>
        </p:txBody>
      </p:sp>
      <p:pic>
        <p:nvPicPr>
          <p:cNvPr id="10" name="slide2" descr="Dashboard 2">
            <a:extLst>
              <a:ext uri="{FF2B5EF4-FFF2-40B4-BE49-F238E27FC236}">
                <a16:creationId xmlns:a16="http://schemas.microsoft.com/office/drawing/2014/main" id="{AC71A928-06C2-9C40-9DB2-266E9594F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5"/>
          <a:stretch/>
        </p:blipFill>
        <p:spPr>
          <a:xfrm>
            <a:off x="1947221" y="2559673"/>
            <a:ext cx="8381835" cy="42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8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Dashboard 6">
            <a:extLst>
              <a:ext uri="{FF2B5EF4-FFF2-40B4-BE49-F238E27FC236}">
                <a16:creationId xmlns:a16="http://schemas.microsoft.com/office/drawing/2014/main" id="{F666A4FE-5175-6444-B101-AACF722C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" b="1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 fontScale="90000"/>
          </a:bodyPr>
          <a:lstStyle/>
          <a:p>
            <a:r>
              <a:rPr lang="es-ES" sz="2600" dirty="0"/>
              <a:t>3. !Las tarifas baratas no retienen clientes!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5F9B5-0904-6E46-A6F5-26D07682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59152"/>
            <a:ext cx="3404594" cy="3429000"/>
          </a:xfrm>
        </p:spPr>
        <p:txBody>
          <a:bodyPr>
            <a:normAutofit lnSpcReduction="10000"/>
          </a:bodyPr>
          <a:lstStyle/>
          <a:p>
            <a:r>
              <a:rPr lang="es-ES" sz="1700" dirty="0"/>
              <a:t>Calculamos la fidelidad de nuestros clientes a partir  cargos los totales entre los mensuales. Sin embargo, no obtenemos una conclusión clara de que las tarifas más baratas fidelicen a los clientes si no que la grafica presenta un trazado irregular.</a:t>
            </a:r>
          </a:p>
          <a:p>
            <a:r>
              <a:rPr lang="es-ES" sz="1700" dirty="0"/>
              <a:t>Podemos observar una mayor densidad de clientes fieles en las tarifas más altas</a:t>
            </a: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7AEA55C8-B584-444D-90B0-C593B44AD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7"/>
          <a:stretch/>
        </p:blipFill>
        <p:spPr>
          <a:xfrm>
            <a:off x="2884175" y="5098695"/>
            <a:ext cx="2006600" cy="5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9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4E183-3B9D-E54B-8B71-2D680A2E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5F9B5-0904-6E46-A6F5-26D07682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92" y="2316659"/>
            <a:ext cx="9946879" cy="3992701"/>
          </a:xfrm>
        </p:spPr>
        <p:txBody>
          <a:bodyPr>
            <a:normAutofit/>
          </a:bodyPr>
          <a:lstStyle/>
          <a:p>
            <a:r>
              <a:rPr lang="es-ES" dirty="0"/>
              <a:t>Debemos reforzar la información a cliente en la forma de pago, sobre todo en el pago por cheque electrónico</a:t>
            </a:r>
          </a:p>
          <a:p>
            <a:r>
              <a:rPr lang="es-ES" dirty="0"/>
              <a:t>Los mayores están dispuestos a pagar más por su factura</a:t>
            </a:r>
          </a:p>
          <a:p>
            <a:r>
              <a:rPr lang="es-ES" dirty="0"/>
              <a:t>Tenemos una alta fidelidad en clientes que pagan por los servicios más altos</a:t>
            </a:r>
          </a:p>
          <a:p>
            <a:r>
              <a:rPr lang="es-ES" dirty="0"/>
              <a:t>A posteriori estudiar los servicios contratados por los clientes y ver si se repite algún patrón en el abandono para mejorar dichos servicios de telefonía, ADSL, fibra, TV,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99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Personalizados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455E5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473</Words>
  <Application>Microsoft Macintosh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¿CÓMO FIDELIZAR A NUESTROS CLIENTES?</vt:lpstr>
      <vt:lpstr>Índice</vt:lpstr>
      <vt:lpstr>1. Distribución de tarifas</vt:lpstr>
      <vt:lpstr>2. Segmentación de clientes</vt:lpstr>
      <vt:lpstr>3.  ¿Quién nos abandona?</vt:lpstr>
      <vt:lpstr>3.1  ¿Saben nuestros clientes otras alternativas de pago?</vt:lpstr>
      <vt:lpstr>3.2 Foco en nuestra campaña para la retención de clientes</vt:lpstr>
      <vt:lpstr>3. !Las tarifas baratas no retienen clientes!</vt:lpstr>
      <vt:lpstr>4. 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FIDELIZAR A NUESTROS CLIENTES?</dc:title>
  <dc:creator>miguel angel casta ibañez</dc:creator>
  <cp:lastModifiedBy>miguel angel casta ibañez</cp:lastModifiedBy>
  <cp:revision>8</cp:revision>
  <cp:lastPrinted>2020-12-20T17:54:54Z</cp:lastPrinted>
  <dcterms:created xsi:type="dcterms:W3CDTF">2020-12-20T17:10:32Z</dcterms:created>
  <dcterms:modified xsi:type="dcterms:W3CDTF">2020-12-20T18:12:12Z</dcterms:modified>
</cp:coreProperties>
</file>