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78" r:id="rId7"/>
    <p:sldId id="279" r:id="rId8"/>
    <p:sldId id="280" r:id="rId9"/>
    <p:sldId id="281"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C57B8-BA3A-4CAC-BC76-8236A513B4A4}" v="64" dt="2021-04-09T07:53:09.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19" autoAdjust="0"/>
  </p:normalViewPr>
  <p:slideViewPr>
    <p:cSldViewPr snapToGrid="0">
      <p:cViewPr varScale="1">
        <p:scale>
          <a:sx n="125" d="100"/>
          <a:sy n="125"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s-ES"/>
              <a:t>Haga clic para modificar los estilos de texto del patrón</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18DB4A-8810-4A10-AD5C-D5E2C667F5B3}" type="datetime1">
              <a:rPr lang="en-US" smtClean="0"/>
              <a:t>8/24/2021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33662"/>
          </a:xfrm>
        </p:spPr>
        <p:txBody>
          <a:bodyPr>
            <a:normAutofit/>
          </a:bodyPr>
          <a:lstStyle/>
          <a:p>
            <a:r>
              <a:rPr lang="en-US" dirty="0"/>
              <a:t>DOCKER 101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n 5">
            <a:extLst>
              <a:ext uri="{FF2B5EF4-FFF2-40B4-BE49-F238E27FC236}">
                <a16:creationId xmlns:a16="http://schemas.microsoft.com/office/drawing/2014/main" id="{5C82C1B4-186F-4CBD-A400-BD62A87BAFA4}"/>
              </a:ext>
            </a:extLst>
          </p:cNvPr>
          <p:cNvPicPr>
            <a:picLocks noChangeAspect="1"/>
          </p:cNvPicPr>
          <p:nvPr/>
        </p:nvPicPr>
        <p:blipFill>
          <a:blip r:embed="rId2"/>
          <a:stretch>
            <a:fillRect/>
          </a:stretch>
        </p:blipFill>
        <p:spPr>
          <a:xfrm>
            <a:off x="581191" y="2007372"/>
            <a:ext cx="11153775" cy="393382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A88B-1C7C-41AD-9E88-D3E1D0FC9F7E}"/>
              </a:ext>
            </a:extLst>
          </p:cNvPr>
          <p:cNvSpPr>
            <a:spLocks noGrp="1"/>
          </p:cNvSpPr>
          <p:nvPr>
            <p:ph type="title"/>
          </p:nvPr>
        </p:nvSpPr>
        <p:spPr/>
        <p:txBody>
          <a:bodyPr/>
          <a:lstStyle/>
          <a:p>
            <a:r>
              <a:rPr lang="es-ES" dirty="0"/>
              <a:t>HISTORY</a:t>
            </a:r>
          </a:p>
        </p:txBody>
      </p:sp>
      <p:pic>
        <p:nvPicPr>
          <p:cNvPr id="2050" name="Picture 2" descr=" ">
            <a:extLst>
              <a:ext uri="{FF2B5EF4-FFF2-40B4-BE49-F238E27FC236}">
                <a16:creationId xmlns:a16="http://schemas.microsoft.com/office/drawing/2014/main" id="{06C02654-1F86-4797-9113-1002EADA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0"/>
            <a:ext cx="428625"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85C29F-F1BA-4988-B4B8-63EC2DE06AAB}"/>
              </a:ext>
            </a:extLst>
          </p:cNvPr>
          <p:cNvSpPr txBox="1"/>
          <p:nvPr/>
        </p:nvSpPr>
        <p:spPr>
          <a:xfrm>
            <a:off x="555625" y="2127289"/>
            <a:ext cx="7589685" cy="923330"/>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Virtualization</a:t>
            </a:r>
            <a:r>
              <a:rPr lang="en-US" b="0" i="0" dirty="0">
                <a:solidFill>
                  <a:srgbClr val="202124"/>
                </a:solidFill>
                <a:effectLst/>
                <a:latin typeface="arial" panose="020B0604020202020204" pitchFamily="34" charset="0"/>
              </a:rPr>
              <a:t>: Before containerization, this was the way to isolate, organize applications with </a:t>
            </a:r>
            <a:r>
              <a:rPr lang="en-US" dirty="0">
                <a:solidFill>
                  <a:srgbClr val="202124"/>
                </a:solidFill>
                <a:latin typeface="arial" panose="020B0604020202020204" pitchFamily="34" charset="0"/>
              </a:rPr>
              <a:t>their dependencies in its own virtual machine. These VM run multiple applications on the same physical HW.</a:t>
            </a:r>
            <a:endParaRPr lang="en-US" b="0" i="0" dirty="0">
              <a:solidFill>
                <a:srgbClr val="202124"/>
              </a:solidFill>
              <a:effectLst/>
              <a:latin typeface="arial" panose="020B0604020202020204" pitchFamily="34" charset="0"/>
            </a:endParaRPr>
          </a:p>
        </p:txBody>
      </p:sp>
      <p:pic>
        <p:nvPicPr>
          <p:cNvPr id="1026" name="Picture 2" descr="VirtualBox vs VMware, qué programa de virtualización es mejor">
            <a:extLst>
              <a:ext uri="{FF2B5EF4-FFF2-40B4-BE49-F238E27FC236}">
                <a16:creationId xmlns:a16="http://schemas.microsoft.com/office/drawing/2014/main" id="{6874742F-A105-4070-BA78-542E612F8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583" y="3097709"/>
            <a:ext cx="3152197" cy="161714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77DBA101-AC54-476D-A41D-72F4DB2193FC}"/>
              </a:ext>
            </a:extLst>
          </p:cNvPr>
          <p:cNvSpPr txBox="1"/>
          <p:nvPr/>
        </p:nvSpPr>
        <p:spPr>
          <a:xfrm>
            <a:off x="581192" y="3241401"/>
            <a:ext cx="7589685" cy="1477328"/>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Drawbacks</a:t>
            </a:r>
            <a:r>
              <a:rPr lang="en-US" b="0" i="0" dirty="0">
                <a:solidFill>
                  <a:srgbClr val="202124"/>
                </a:solidFill>
                <a:effectLst/>
                <a:latin typeface="arial" panose="020B0604020202020204" pitchFamily="34" charset="0"/>
              </a:rPr>
              <a:t>:</a:t>
            </a:r>
          </a:p>
          <a:p>
            <a:pPr marL="285750" indent="-285750">
              <a:buFont typeface="Arial" panose="020B0604020202020204" pitchFamily="34" charset="0"/>
              <a:buChar char="•"/>
            </a:pPr>
            <a:r>
              <a:rPr lang="en-US" dirty="0">
                <a:solidFill>
                  <a:srgbClr val="202124"/>
                </a:solidFill>
                <a:latin typeface="arial" panose="020B0604020202020204" pitchFamily="34" charset="0"/>
              </a:rPr>
              <a:t>VM were bulky in size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Running multiple VMs lead to </a:t>
            </a:r>
            <a:r>
              <a:rPr lang="en-US" b="0" i="0" dirty="0" err="1">
                <a:solidFill>
                  <a:srgbClr val="202124"/>
                </a:solidFill>
                <a:effectLst/>
                <a:latin typeface="arial" panose="020B0604020202020204" pitchFamily="34" charset="0"/>
              </a:rPr>
              <a:t>unestable</a:t>
            </a:r>
            <a:r>
              <a:rPr lang="en-US" b="0" i="0" dirty="0">
                <a:solidFill>
                  <a:srgbClr val="202124"/>
                </a:solidFill>
                <a:effectLst/>
                <a:latin typeface="arial" panose="020B0604020202020204" pitchFamily="34" charset="0"/>
              </a:rPr>
              <a:t> performance</a:t>
            </a:r>
          </a:p>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Long time boot-up process</a:t>
            </a:r>
          </a:p>
          <a:p>
            <a:pPr marL="285750" indent="-285750">
              <a:buFont typeface="Arial" panose="020B0604020202020204" pitchFamily="34" charset="0"/>
              <a:buChar char="•"/>
            </a:pPr>
            <a:r>
              <a:rPr lang="en-US" dirty="0">
                <a:solidFill>
                  <a:srgbClr val="202124"/>
                </a:solidFill>
                <a:latin typeface="arial" panose="020B0604020202020204" pitchFamily="34" charset="0"/>
              </a:rPr>
              <a:t>VM not solve problems like portability, </a:t>
            </a:r>
            <a:r>
              <a:rPr lang="en-US" dirty="0" err="1">
                <a:solidFill>
                  <a:srgbClr val="202124"/>
                </a:solidFill>
                <a:latin typeface="arial" panose="020B0604020202020204" pitchFamily="34" charset="0"/>
              </a:rPr>
              <a:t>sw</a:t>
            </a:r>
            <a:r>
              <a:rPr lang="en-US" dirty="0">
                <a:solidFill>
                  <a:srgbClr val="202124"/>
                </a:solidFill>
                <a:latin typeface="arial" panose="020B0604020202020204" pitchFamily="34" charset="0"/>
              </a:rPr>
              <a:t> updates, CI/CD</a:t>
            </a:r>
            <a:endParaRPr lang="en-US" b="0" i="0" dirty="0">
              <a:solidFill>
                <a:srgbClr val="202124"/>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4354179F-B983-4BCD-98B9-9756A734E300}"/>
              </a:ext>
            </a:extLst>
          </p:cNvPr>
          <p:cNvSpPr txBox="1"/>
          <p:nvPr/>
        </p:nvSpPr>
        <p:spPr>
          <a:xfrm>
            <a:off x="555624" y="5509513"/>
            <a:ext cx="7589685" cy="646331"/>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Containerization</a:t>
            </a:r>
            <a:r>
              <a:rPr lang="en-US" b="0" i="0" dirty="0">
                <a:solidFill>
                  <a:srgbClr val="202124"/>
                </a:solidFill>
                <a:effectLst/>
                <a:latin typeface="arial" panose="020B0604020202020204" pitchFamily="34" charset="0"/>
              </a:rPr>
              <a:t>: These virtualization’s drawbacks led the emergence of this new technique called containerization.</a:t>
            </a:r>
          </a:p>
        </p:txBody>
      </p:sp>
    </p:spTree>
    <p:extLst>
      <p:ext uri="{BB962C8B-B14F-4D97-AF65-F5344CB8AC3E}">
        <p14:creationId xmlns:p14="http://schemas.microsoft.com/office/powerpoint/2010/main" val="243132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A88B-1C7C-41AD-9E88-D3E1D0FC9F7E}"/>
              </a:ext>
            </a:extLst>
          </p:cNvPr>
          <p:cNvSpPr>
            <a:spLocks noGrp="1"/>
          </p:cNvSpPr>
          <p:nvPr>
            <p:ph type="title"/>
          </p:nvPr>
        </p:nvSpPr>
        <p:spPr/>
        <p:txBody>
          <a:bodyPr/>
          <a:lstStyle/>
          <a:p>
            <a:r>
              <a:rPr lang="es-ES" dirty="0"/>
              <a:t>CONTAINERIZATION</a:t>
            </a:r>
          </a:p>
        </p:txBody>
      </p:sp>
      <p:pic>
        <p:nvPicPr>
          <p:cNvPr id="2050" name="Picture 2" descr=" ">
            <a:extLst>
              <a:ext uri="{FF2B5EF4-FFF2-40B4-BE49-F238E27FC236}">
                <a16:creationId xmlns:a16="http://schemas.microsoft.com/office/drawing/2014/main" id="{06C02654-1F86-4797-9113-1002EADA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0"/>
            <a:ext cx="428625" cy="381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C85C29F-F1BA-4988-B4B8-63EC2DE06AAB}"/>
              </a:ext>
            </a:extLst>
          </p:cNvPr>
          <p:cNvSpPr txBox="1"/>
          <p:nvPr/>
        </p:nvSpPr>
        <p:spPr>
          <a:xfrm>
            <a:off x="555625" y="2127289"/>
            <a:ext cx="9101559" cy="1200329"/>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Containerization</a:t>
            </a:r>
            <a:r>
              <a:rPr lang="en-US" b="0" i="0" dirty="0">
                <a:solidFill>
                  <a:srgbClr val="202124"/>
                </a:solidFill>
                <a:effectLst/>
                <a:latin typeface="arial" panose="020B0604020202020204" pitchFamily="34" charset="0"/>
              </a:rPr>
              <a:t>: </a:t>
            </a:r>
            <a:r>
              <a:rPr lang="en-US" b="0" i="0" dirty="0">
                <a:solidFill>
                  <a:srgbClr val="222635"/>
                </a:solidFill>
                <a:effectLst/>
                <a:latin typeface="Cambria" panose="02040503050406030204" pitchFamily="18" charset="0"/>
              </a:rPr>
              <a:t>is a type of virtualization which brings virtualization to the operating system level.</a:t>
            </a:r>
          </a:p>
          <a:p>
            <a:r>
              <a:rPr lang="en-US" b="0" i="0" dirty="0">
                <a:solidFill>
                  <a:srgbClr val="222635"/>
                </a:solidFill>
                <a:effectLst/>
                <a:latin typeface="Cambria" panose="02040503050406030204" pitchFamily="18" charset="0"/>
              </a:rPr>
              <a:t>While virtualization brings abstraction to the hardware, containerization brings abstraction to the operating system.</a:t>
            </a:r>
            <a:endParaRPr lang="en-US" b="0" i="0" dirty="0">
              <a:solidFill>
                <a:srgbClr val="202124"/>
              </a:solidFill>
              <a:effectLst/>
              <a:latin typeface="arial" panose="020B0604020202020204" pitchFamily="34" charset="0"/>
            </a:endParaRPr>
          </a:p>
        </p:txBody>
      </p:sp>
      <p:pic>
        <p:nvPicPr>
          <p:cNvPr id="9" name="Picture 2" descr="VirtualBox vs VMware, qué programa de virtualización es mejor">
            <a:extLst>
              <a:ext uri="{FF2B5EF4-FFF2-40B4-BE49-F238E27FC236}">
                <a16:creationId xmlns:a16="http://schemas.microsoft.com/office/drawing/2014/main" id="{8EDAA938-26EF-4B6D-834E-31A026ABA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420" y="3862874"/>
            <a:ext cx="1622817" cy="8325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ocker Compose, para cuando quieres arrancar varios contenedores de manera  coordinada – Cursos de Desarrollo">
            <a:extLst>
              <a:ext uri="{FF2B5EF4-FFF2-40B4-BE49-F238E27FC236}">
                <a16:creationId xmlns:a16="http://schemas.microsoft.com/office/drawing/2014/main" id="{20C9E0A8-EDB3-430B-88C1-6997F9920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330" y="5025396"/>
            <a:ext cx="1216964" cy="872731"/>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a la derecha 9">
            <a:extLst>
              <a:ext uri="{FF2B5EF4-FFF2-40B4-BE49-F238E27FC236}">
                <a16:creationId xmlns:a16="http://schemas.microsoft.com/office/drawing/2014/main" id="{AFD459A8-4274-4B42-AFCF-AC344BB15CAB}"/>
              </a:ext>
            </a:extLst>
          </p:cNvPr>
          <p:cNvSpPr/>
          <p:nvPr/>
        </p:nvSpPr>
        <p:spPr>
          <a:xfrm>
            <a:off x="4227801" y="3862874"/>
            <a:ext cx="1772347" cy="62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Abstracts</a:t>
            </a:r>
            <a:r>
              <a:rPr lang="es-ES" dirty="0"/>
              <a:t> </a:t>
            </a:r>
            <a:r>
              <a:rPr lang="es-ES" dirty="0" err="1"/>
              <a:t>from</a:t>
            </a:r>
            <a:endParaRPr lang="es-ES" dirty="0"/>
          </a:p>
        </p:txBody>
      </p:sp>
      <p:sp>
        <p:nvSpPr>
          <p:cNvPr id="11" name="Flecha: a la derecha 10">
            <a:extLst>
              <a:ext uri="{FF2B5EF4-FFF2-40B4-BE49-F238E27FC236}">
                <a16:creationId xmlns:a16="http://schemas.microsoft.com/office/drawing/2014/main" id="{A79624C5-0F7F-45CB-BE89-5A362BDCEC18}"/>
              </a:ext>
            </a:extLst>
          </p:cNvPr>
          <p:cNvSpPr/>
          <p:nvPr/>
        </p:nvSpPr>
        <p:spPr>
          <a:xfrm>
            <a:off x="4227801" y="5150914"/>
            <a:ext cx="1772347" cy="621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Abstracts</a:t>
            </a:r>
            <a:r>
              <a:rPr lang="es-ES" dirty="0"/>
              <a:t> </a:t>
            </a:r>
            <a:r>
              <a:rPr lang="es-ES" dirty="0" err="1"/>
              <a:t>from</a:t>
            </a:r>
            <a:endParaRPr lang="es-ES" dirty="0"/>
          </a:p>
        </p:txBody>
      </p:sp>
      <p:pic>
        <p:nvPicPr>
          <p:cNvPr id="2054" name="Picture 6" descr="Elegir el hardware correcto: Lo que no debe faltar al ordenador - islaBit">
            <a:extLst>
              <a:ext uri="{FF2B5EF4-FFF2-40B4-BE49-F238E27FC236}">
                <a16:creationId xmlns:a16="http://schemas.microsoft.com/office/drawing/2014/main" id="{BCD4EF8B-C5FA-4129-80FD-B91028E0C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712" y="3721983"/>
            <a:ext cx="1408534" cy="9034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an Operating System?">
            <a:extLst>
              <a:ext uri="{FF2B5EF4-FFF2-40B4-BE49-F238E27FC236}">
                <a16:creationId xmlns:a16="http://schemas.microsoft.com/office/drawing/2014/main" id="{5028FA1E-8FFF-44FB-93CE-226829C22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608" y="4971218"/>
            <a:ext cx="2128935" cy="98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7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A88B-1C7C-41AD-9E88-D3E1D0FC9F7E}"/>
              </a:ext>
            </a:extLst>
          </p:cNvPr>
          <p:cNvSpPr>
            <a:spLocks noGrp="1"/>
          </p:cNvSpPr>
          <p:nvPr>
            <p:ph type="title"/>
          </p:nvPr>
        </p:nvSpPr>
        <p:spPr/>
        <p:txBody>
          <a:bodyPr/>
          <a:lstStyle/>
          <a:p>
            <a:r>
              <a:rPr lang="es-ES" dirty="0" err="1"/>
              <a:t>Reasons</a:t>
            </a:r>
            <a:r>
              <a:rPr lang="es-ES" dirty="0"/>
              <a:t> </a:t>
            </a:r>
            <a:r>
              <a:rPr lang="es-ES" dirty="0" err="1"/>
              <a:t>to</a:t>
            </a:r>
            <a:r>
              <a:rPr lang="es-ES" dirty="0"/>
              <a:t> use </a:t>
            </a:r>
            <a:r>
              <a:rPr lang="es-ES" dirty="0" err="1"/>
              <a:t>containers</a:t>
            </a:r>
            <a:endParaRPr lang="es-ES" dirty="0"/>
          </a:p>
        </p:txBody>
      </p:sp>
      <p:pic>
        <p:nvPicPr>
          <p:cNvPr id="2050" name="Picture 2" descr=" ">
            <a:extLst>
              <a:ext uri="{FF2B5EF4-FFF2-40B4-BE49-F238E27FC236}">
                <a16:creationId xmlns:a16="http://schemas.microsoft.com/office/drawing/2014/main" id="{06C02654-1F86-4797-9113-1002EADA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0"/>
            <a:ext cx="428625" cy="3810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7D3F497-A259-4D6D-95B8-8FB8A8F19592}"/>
              </a:ext>
            </a:extLst>
          </p:cNvPr>
          <p:cNvSpPr txBox="1"/>
          <p:nvPr/>
        </p:nvSpPr>
        <p:spPr>
          <a:xfrm>
            <a:off x="689364" y="2138211"/>
            <a:ext cx="75896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124"/>
                </a:solidFill>
                <a:latin typeface="arial" panose="020B0604020202020204" pitchFamily="34" charset="0"/>
              </a:rPr>
              <a:t>Containers have no guest OS and use the host’s operating system. So, they share relevant libraries and resources as and when needed</a:t>
            </a:r>
          </a:p>
          <a:p>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Processing and execution of applications are very fast since applications specific binaries and libraries of containers run on the host kernel.</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Booting up a container takes only a fraction of a second, and also containers are lightweight and faster than Virtual Machines.</a:t>
            </a:r>
          </a:p>
        </p:txBody>
      </p:sp>
    </p:spTree>
    <p:extLst>
      <p:ext uri="{BB962C8B-B14F-4D97-AF65-F5344CB8AC3E}">
        <p14:creationId xmlns:p14="http://schemas.microsoft.com/office/powerpoint/2010/main" val="313854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A88B-1C7C-41AD-9E88-D3E1D0FC9F7E}"/>
              </a:ext>
            </a:extLst>
          </p:cNvPr>
          <p:cNvSpPr>
            <a:spLocks noGrp="1"/>
          </p:cNvSpPr>
          <p:nvPr>
            <p:ph type="title"/>
          </p:nvPr>
        </p:nvSpPr>
        <p:spPr>
          <a:xfrm>
            <a:off x="581192" y="702156"/>
            <a:ext cx="11029616" cy="531026"/>
          </a:xfrm>
        </p:spPr>
        <p:txBody>
          <a:bodyPr/>
          <a:lstStyle/>
          <a:p>
            <a:r>
              <a:rPr lang="es-ES" dirty="0"/>
              <a:t>DOCKER EXPLAINED</a:t>
            </a:r>
          </a:p>
        </p:txBody>
      </p:sp>
      <p:pic>
        <p:nvPicPr>
          <p:cNvPr id="2050" name="Picture 2" descr=" ">
            <a:extLst>
              <a:ext uri="{FF2B5EF4-FFF2-40B4-BE49-F238E27FC236}">
                <a16:creationId xmlns:a16="http://schemas.microsoft.com/office/drawing/2014/main" id="{06C02654-1F86-4797-9113-1002EADA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0"/>
            <a:ext cx="428625" cy="3810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7D3F497-A259-4D6D-95B8-8FB8A8F19592}"/>
              </a:ext>
            </a:extLst>
          </p:cNvPr>
          <p:cNvSpPr txBox="1"/>
          <p:nvPr/>
        </p:nvSpPr>
        <p:spPr>
          <a:xfrm>
            <a:off x="555625" y="1345515"/>
            <a:ext cx="9578761" cy="1477328"/>
          </a:xfrm>
          <a:prstGeom prst="rect">
            <a:avLst/>
          </a:prstGeom>
          <a:noFill/>
        </p:spPr>
        <p:txBody>
          <a:bodyPr wrap="square" rtlCol="0">
            <a:spAutoFit/>
          </a:bodyPr>
          <a:lstStyle/>
          <a:p>
            <a:pPr algn="l"/>
            <a:r>
              <a:rPr lang="en-US" dirty="0">
                <a:solidFill>
                  <a:srgbClr val="202124"/>
                </a:solidFill>
                <a:latin typeface="arial" panose="020B0604020202020204" pitchFamily="34" charset="0"/>
              </a:rPr>
              <a:t>Docker is a platform that packages an application and all its dependencies together in the form of containers. This containerization aspect of Docker ensures that the application works in any environment.</a:t>
            </a:r>
          </a:p>
          <a:p>
            <a:br>
              <a:rPr lang="en-US" dirty="0">
                <a:solidFill>
                  <a:srgbClr val="202124"/>
                </a:solidFill>
                <a:latin typeface="arial" panose="020B0604020202020204" pitchFamily="34" charset="0"/>
              </a:rPr>
            </a:br>
            <a:endParaRPr lang="en-US" dirty="0">
              <a:solidFill>
                <a:srgbClr val="202124"/>
              </a:solidFill>
              <a:latin typeface="arial" panose="020B0604020202020204" pitchFamily="34" charset="0"/>
            </a:endParaRPr>
          </a:p>
        </p:txBody>
      </p:sp>
      <p:pic>
        <p:nvPicPr>
          <p:cNvPr id="4" name="Imagen 3" descr="Diagrama&#10;&#10;Descripción generada automáticamente">
            <a:extLst>
              <a:ext uri="{FF2B5EF4-FFF2-40B4-BE49-F238E27FC236}">
                <a16:creationId xmlns:a16="http://schemas.microsoft.com/office/drawing/2014/main" id="{E0B164EE-AB47-4D66-BE60-2FF4481A1297}"/>
              </a:ext>
            </a:extLst>
          </p:cNvPr>
          <p:cNvPicPr>
            <a:picLocks noChangeAspect="1"/>
          </p:cNvPicPr>
          <p:nvPr/>
        </p:nvPicPr>
        <p:blipFill>
          <a:blip r:embed="rId3"/>
          <a:stretch>
            <a:fillRect/>
          </a:stretch>
        </p:blipFill>
        <p:spPr>
          <a:xfrm>
            <a:off x="651655" y="3007739"/>
            <a:ext cx="2965371" cy="2717197"/>
          </a:xfrm>
          <a:prstGeom prst="rect">
            <a:avLst/>
          </a:prstGeom>
        </p:spPr>
      </p:pic>
      <p:sp>
        <p:nvSpPr>
          <p:cNvPr id="7" name="CuadroTexto 6">
            <a:extLst>
              <a:ext uri="{FF2B5EF4-FFF2-40B4-BE49-F238E27FC236}">
                <a16:creationId xmlns:a16="http://schemas.microsoft.com/office/drawing/2014/main" id="{BA3577F7-17A3-47B7-BFB8-F920FC998163}"/>
              </a:ext>
            </a:extLst>
          </p:cNvPr>
          <p:cNvSpPr txBox="1"/>
          <p:nvPr/>
        </p:nvSpPr>
        <p:spPr>
          <a:xfrm>
            <a:off x="3617026" y="2935177"/>
            <a:ext cx="68434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124"/>
                </a:solidFill>
                <a:latin typeface="arial" panose="020B0604020202020204" pitchFamily="34" charset="0"/>
              </a:rPr>
              <a:t>Each and every application runs on separate containers and has its own set of dependencies and libraries. This ensures that each application is independent of other applications, giving developers reassurance that they can build applications that will not interfere with one another.</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So a developer can build a container having different applications installed on it and give it to the QA team. Then the QA team would only need to run the container to replicate the developer’s environment.</a:t>
            </a:r>
          </a:p>
        </p:txBody>
      </p:sp>
    </p:spTree>
    <p:extLst>
      <p:ext uri="{BB962C8B-B14F-4D97-AF65-F5344CB8AC3E}">
        <p14:creationId xmlns:p14="http://schemas.microsoft.com/office/powerpoint/2010/main" val="180428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9A88B-1C7C-41AD-9E88-D3E1D0FC9F7E}"/>
              </a:ext>
            </a:extLst>
          </p:cNvPr>
          <p:cNvSpPr>
            <a:spLocks noGrp="1"/>
          </p:cNvSpPr>
          <p:nvPr>
            <p:ph type="title"/>
          </p:nvPr>
        </p:nvSpPr>
        <p:spPr>
          <a:xfrm>
            <a:off x="581192" y="702156"/>
            <a:ext cx="11029616" cy="489081"/>
          </a:xfrm>
        </p:spPr>
        <p:txBody>
          <a:bodyPr>
            <a:normAutofit fontScale="90000"/>
          </a:bodyPr>
          <a:lstStyle/>
          <a:p>
            <a:r>
              <a:rPr lang="es-ES" dirty="0" err="1"/>
              <a:t>DOCKERfile</a:t>
            </a:r>
            <a:r>
              <a:rPr lang="es-ES" dirty="0"/>
              <a:t>, </a:t>
            </a:r>
            <a:r>
              <a:rPr lang="es-ES" dirty="0" err="1"/>
              <a:t>images</a:t>
            </a:r>
            <a:r>
              <a:rPr lang="es-ES" dirty="0"/>
              <a:t> and </a:t>
            </a:r>
            <a:r>
              <a:rPr lang="es-ES" dirty="0" err="1"/>
              <a:t>containers</a:t>
            </a:r>
            <a:endParaRPr lang="es-ES" dirty="0"/>
          </a:p>
        </p:txBody>
      </p:sp>
      <p:pic>
        <p:nvPicPr>
          <p:cNvPr id="2050" name="Picture 2" descr=" ">
            <a:extLst>
              <a:ext uri="{FF2B5EF4-FFF2-40B4-BE49-F238E27FC236}">
                <a16:creationId xmlns:a16="http://schemas.microsoft.com/office/drawing/2014/main" id="{06C02654-1F86-4797-9113-1002EADA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0"/>
            <a:ext cx="428625" cy="3810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7D3F497-A259-4D6D-95B8-8FB8A8F19592}"/>
              </a:ext>
            </a:extLst>
          </p:cNvPr>
          <p:cNvSpPr txBox="1"/>
          <p:nvPr/>
        </p:nvSpPr>
        <p:spPr>
          <a:xfrm>
            <a:off x="581192" y="1890876"/>
            <a:ext cx="9578761" cy="646331"/>
          </a:xfrm>
          <a:prstGeom prst="rect">
            <a:avLst/>
          </a:prstGeom>
          <a:noFill/>
        </p:spPr>
        <p:txBody>
          <a:bodyPr wrap="square" rtlCol="0">
            <a:spAutoFit/>
          </a:bodyPr>
          <a:lstStyle/>
          <a:p>
            <a:br>
              <a:rPr lang="en-US" dirty="0">
                <a:solidFill>
                  <a:srgbClr val="202124"/>
                </a:solidFill>
                <a:latin typeface="arial" panose="020B0604020202020204" pitchFamily="34" charset="0"/>
              </a:rPr>
            </a:br>
            <a:endParaRPr lang="en-US" dirty="0">
              <a:solidFill>
                <a:srgbClr val="202124"/>
              </a:solidFill>
              <a:latin typeface="arial" panose="020B0604020202020204" pitchFamily="34" charset="0"/>
            </a:endParaRPr>
          </a:p>
        </p:txBody>
      </p:sp>
      <p:sp>
        <p:nvSpPr>
          <p:cNvPr id="7" name="CuadroTexto 6">
            <a:extLst>
              <a:ext uri="{FF2B5EF4-FFF2-40B4-BE49-F238E27FC236}">
                <a16:creationId xmlns:a16="http://schemas.microsoft.com/office/drawing/2014/main" id="{BA3577F7-17A3-47B7-BFB8-F920FC998163}"/>
              </a:ext>
            </a:extLst>
          </p:cNvPr>
          <p:cNvSpPr txBox="1"/>
          <p:nvPr/>
        </p:nvSpPr>
        <p:spPr>
          <a:xfrm>
            <a:off x="7172501" y="1581906"/>
            <a:ext cx="4208922" cy="1631216"/>
          </a:xfrm>
          <a:prstGeom prst="rect">
            <a:avLst/>
          </a:prstGeom>
          <a:noFill/>
        </p:spPr>
        <p:txBody>
          <a:bodyPr wrap="square" rtlCol="0">
            <a:spAutoFit/>
          </a:bodyPr>
          <a:lstStyle/>
          <a:p>
            <a:pPr algn="l"/>
            <a:r>
              <a:rPr lang="en-US" sz="1600" dirty="0">
                <a:solidFill>
                  <a:srgbClr val="202124"/>
                </a:solidFill>
                <a:latin typeface="arial" panose="020B0604020202020204" pitchFamily="34" charset="0"/>
              </a:rPr>
              <a:t>As you can see in the above diagram when the </a:t>
            </a:r>
            <a:r>
              <a:rPr lang="en-US" sz="1600" dirty="0" err="1">
                <a:solidFill>
                  <a:srgbClr val="202124"/>
                </a:solidFill>
                <a:latin typeface="arial" panose="020B0604020202020204" pitchFamily="34" charset="0"/>
              </a:rPr>
              <a:t>Dockerfile</a:t>
            </a:r>
            <a:r>
              <a:rPr lang="en-US" sz="1600" dirty="0">
                <a:solidFill>
                  <a:srgbClr val="202124"/>
                </a:solidFill>
                <a:latin typeface="arial" panose="020B0604020202020204" pitchFamily="34" charset="0"/>
              </a:rPr>
              <a:t> is built, it becomes a Docker image, and when we run the Docker image then it finally becomes a Docker container.</a:t>
            </a:r>
          </a:p>
          <a:p>
            <a:br>
              <a:rPr lang="en-US" b="0" i="0" dirty="0">
                <a:solidFill>
                  <a:srgbClr val="222635"/>
                </a:solidFill>
                <a:effectLst/>
                <a:latin typeface="Cambria" panose="02040503050406030204" pitchFamily="18" charset="0"/>
              </a:rPr>
            </a:br>
            <a:endParaRPr lang="en-US" dirty="0">
              <a:solidFill>
                <a:srgbClr val="202124"/>
              </a:solidFill>
              <a:latin typeface="arial" panose="020B0604020202020204" pitchFamily="34" charset="0"/>
            </a:endParaRPr>
          </a:p>
        </p:txBody>
      </p:sp>
      <p:pic>
        <p:nvPicPr>
          <p:cNvPr id="1026" name="Picture 2" descr="Dockerfile, Images and Containers">
            <a:extLst>
              <a:ext uri="{FF2B5EF4-FFF2-40B4-BE49-F238E27FC236}">
                <a16:creationId xmlns:a16="http://schemas.microsoft.com/office/drawing/2014/main" id="{82307057-6E87-4DA8-851C-8A07537B5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54" y="1474866"/>
            <a:ext cx="6566380" cy="147835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3268739-C063-4670-82A2-2B06444BEC79}"/>
              </a:ext>
            </a:extLst>
          </p:cNvPr>
          <p:cNvSpPr txBox="1"/>
          <p:nvPr/>
        </p:nvSpPr>
        <p:spPr>
          <a:xfrm>
            <a:off x="581192" y="3166632"/>
            <a:ext cx="10576166"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rgbClr val="202124"/>
                </a:solidFill>
                <a:latin typeface="arial" panose="020B0604020202020204" pitchFamily="34" charset="0"/>
              </a:rPr>
              <a:t>Dockerfile</a:t>
            </a:r>
            <a:r>
              <a:rPr lang="en-US" sz="1600" dirty="0">
                <a:solidFill>
                  <a:srgbClr val="202124"/>
                </a:solidFill>
                <a:latin typeface="arial" panose="020B0604020202020204" pitchFamily="34" charset="0"/>
              </a:rPr>
              <a:t> is a text document that contains all the commands that a user can call on the command line to assemble an image. So, Docker can build images automatically by reading the instructions from a </a:t>
            </a:r>
            <a:r>
              <a:rPr lang="en-US" sz="1600" dirty="0" err="1">
                <a:solidFill>
                  <a:srgbClr val="202124"/>
                </a:solidFill>
                <a:latin typeface="arial" panose="020B0604020202020204" pitchFamily="34" charset="0"/>
              </a:rPr>
              <a:t>Dockerfile</a:t>
            </a:r>
            <a:r>
              <a:rPr lang="en-US" sz="1600" dirty="0">
                <a:solidFill>
                  <a:srgbClr val="202124"/>
                </a:solidFill>
                <a:latin typeface="arial" panose="020B0604020202020204" pitchFamily="34" charset="0"/>
              </a:rPr>
              <a:t> with </a:t>
            </a:r>
            <a:r>
              <a:rPr lang="en-US" sz="1600" dirty="0">
                <a:solidFill>
                  <a:srgbClr val="FF0000"/>
                </a:solidFill>
                <a:latin typeface="arial" panose="020B0604020202020204" pitchFamily="34" charset="0"/>
              </a:rPr>
              <a:t>docker build </a:t>
            </a:r>
            <a:r>
              <a:rPr lang="en-US" sz="1600" dirty="0">
                <a:solidFill>
                  <a:srgbClr val="202124"/>
                </a:solidFill>
                <a:latin typeface="arial" panose="020B0604020202020204" pitchFamily="34" charset="0"/>
              </a:rPr>
              <a:t>command.</a:t>
            </a:r>
          </a:p>
          <a:p>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dirty="0">
                <a:solidFill>
                  <a:srgbClr val="202124"/>
                </a:solidFill>
                <a:latin typeface="arial" panose="020B0604020202020204" pitchFamily="34" charset="0"/>
              </a:rPr>
              <a:t>A </a:t>
            </a:r>
            <a:r>
              <a:rPr lang="en-US" sz="1600" b="1" dirty="0">
                <a:solidFill>
                  <a:srgbClr val="202124"/>
                </a:solidFill>
                <a:latin typeface="arial" panose="020B0604020202020204" pitchFamily="34" charset="0"/>
              </a:rPr>
              <a:t>Docker image </a:t>
            </a:r>
            <a:r>
              <a:rPr lang="en-US" sz="1600" dirty="0">
                <a:solidFill>
                  <a:srgbClr val="202124"/>
                </a:solidFill>
                <a:latin typeface="arial" panose="020B0604020202020204" pitchFamily="34" charset="0"/>
              </a:rPr>
              <a:t>can be compared to a template that is used to create Docker containers. Use </a:t>
            </a:r>
            <a:r>
              <a:rPr lang="en-US" sz="1600" dirty="0">
                <a:solidFill>
                  <a:srgbClr val="FF0000"/>
                </a:solidFill>
                <a:latin typeface="arial" panose="020B0604020202020204" pitchFamily="34" charset="0"/>
              </a:rPr>
              <a:t>docker run </a:t>
            </a:r>
            <a:r>
              <a:rPr lang="en-US" sz="1600" dirty="0">
                <a:solidFill>
                  <a:srgbClr val="202124"/>
                </a:solidFill>
                <a:latin typeface="arial" panose="020B0604020202020204" pitchFamily="34" charset="0"/>
              </a:rPr>
              <a:t>to run the image and create a container. Docker images are stored in the </a:t>
            </a:r>
            <a:r>
              <a:rPr lang="en-US" sz="1600" i="1" dirty="0">
                <a:solidFill>
                  <a:srgbClr val="202124"/>
                </a:solidFill>
                <a:latin typeface="arial" panose="020B0604020202020204" pitchFamily="34" charset="0"/>
              </a:rPr>
              <a:t>Docker Registry</a:t>
            </a:r>
            <a:r>
              <a:rPr lang="en-US" sz="1600" dirty="0">
                <a:solidFill>
                  <a:srgbClr val="202124"/>
                </a:solidFill>
                <a:latin typeface="arial" panose="020B0604020202020204" pitchFamily="34" charset="0"/>
              </a:rPr>
              <a:t>. It can be either a user’s local repository or a public repository like a </a:t>
            </a:r>
            <a:r>
              <a:rPr lang="en-US" sz="1600" i="1" dirty="0" err="1">
                <a:solidFill>
                  <a:srgbClr val="202124"/>
                </a:solidFill>
                <a:latin typeface="arial" panose="020B0604020202020204" pitchFamily="34" charset="0"/>
              </a:rPr>
              <a:t>Dockerhub</a:t>
            </a:r>
            <a:r>
              <a:rPr lang="en-US" sz="1600" dirty="0">
                <a:solidFill>
                  <a:srgbClr val="202124"/>
                </a:solidFill>
                <a:latin typeface="arial" panose="020B0604020202020204" pitchFamily="34" charset="0"/>
              </a:rPr>
              <a:t> which allows multiple users to collaborate in building an application.</a:t>
            </a:r>
          </a:p>
          <a:p>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b="1" dirty="0">
                <a:solidFill>
                  <a:srgbClr val="202124"/>
                </a:solidFill>
                <a:latin typeface="arial" panose="020B0604020202020204" pitchFamily="34" charset="0"/>
              </a:rPr>
              <a:t>Docker container </a:t>
            </a:r>
            <a:r>
              <a:rPr lang="en-US" sz="1600" dirty="0">
                <a:solidFill>
                  <a:srgbClr val="202124"/>
                </a:solidFill>
                <a:latin typeface="arial" panose="020B0604020202020204" pitchFamily="34" charset="0"/>
              </a:rPr>
              <a:t>is a running instance of a Docker image as they hold the entire package needed to run the application. So, these are basically </a:t>
            </a:r>
            <a:r>
              <a:rPr lang="en-US" sz="1600" b="1" dirty="0">
                <a:solidFill>
                  <a:srgbClr val="202124"/>
                </a:solidFill>
                <a:latin typeface="arial" panose="020B0604020202020204" pitchFamily="34" charset="0"/>
              </a:rPr>
              <a:t>the ready applications created from Docker images.</a:t>
            </a:r>
            <a:endParaRPr lang="en-US" sz="1600" dirty="0">
              <a:solidFill>
                <a:srgbClr val="202124"/>
              </a:solidFill>
              <a:latin typeface="arial" panose="020B0604020202020204" pitchFamily="34" charset="0"/>
            </a:endParaRPr>
          </a:p>
        </p:txBody>
      </p:sp>
    </p:spTree>
    <p:extLst>
      <p:ext uri="{BB962C8B-B14F-4D97-AF65-F5344CB8AC3E}">
        <p14:creationId xmlns:p14="http://schemas.microsoft.com/office/powerpoint/2010/main" val="221947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D9352-2E63-403E-BD15-051EBA05B3EE}"/>
              </a:ext>
            </a:extLst>
          </p:cNvPr>
          <p:cNvSpPr>
            <a:spLocks noGrp="1"/>
          </p:cNvSpPr>
          <p:nvPr>
            <p:ph type="title"/>
          </p:nvPr>
        </p:nvSpPr>
        <p:spPr>
          <a:xfrm>
            <a:off x="581192" y="702156"/>
            <a:ext cx="11029616" cy="522637"/>
          </a:xfrm>
        </p:spPr>
        <p:txBody>
          <a:bodyPr/>
          <a:lstStyle/>
          <a:p>
            <a:r>
              <a:rPr lang="es-ES" dirty="0"/>
              <a:t>ANATOMY OF A DOCKER FILE</a:t>
            </a:r>
          </a:p>
        </p:txBody>
      </p:sp>
      <p:sp>
        <p:nvSpPr>
          <p:cNvPr id="4" name="CuadroTexto 3">
            <a:extLst>
              <a:ext uri="{FF2B5EF4-FFF2-40B4-BE49-F238E27FC236}">
                <a16:creationId xmlns:a16="http://schemas.microsoft.com/office/drawing/2014/main" id="{C36D694F-6256-423E-8E4B-532E91FEFBD2}"/>
              </a:ext>
            </a:extLst>
          </p:cNvPr>
          <p:cNvSpPr txBox="1"/>
          <p:nvPr/>
        </p:nvSpPr>
        <p:spPr>
          <a:xfrm>
            <a:off x="581192" y="2621347"/>
            <a:ext cx="10576166"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202124"/>
                </a:solidFill>
                <a:latin typeface="arial" panose="020B0604020202020204" pitchFamily="34" charset="0"/>
              </a:rPr>
              <a:t>FROM</a:t>
            </a:r>
            <a:r>
              <a:rPr lang="en-US" sz="1600" dirty="0">
                <a:solidFill>
                  <a:srgbClr val="202124"/>
                </a:solidFill>
                <a:latin typeface="arial" panose="020B0604020202020204" pitchFamily="34" charset="0"/>
              </a:rPr>
              <a:t> The FROM instruction initializes a new build stage and sets the Base Image for subsequent instructions. As such, a valid </a:t>
            </a:r>
            <a:r>
              <a:rPr lang="en-US" sz="1600" dirty="0" err="1">
                <a:solidFill>
                  <a:srgbClr val="202124"/>
                </a:solidFill>
                <a:latin typeface="arial" panose="020B0604020202020204" pitchFamily="34" charset="0"/>
              </a:rPr>
              <a:t>Dockerfile</a:t>
            </a:r>
            <a:r>
              <a:rPr lang="en-US" sz="1600" dirty="0">
                <a:solidFill>
                  <a:srgbClr val="202124"/>
                </a:solidFill>
                <a:latin typeface="arial" panose="020B0604020202020204" pitchFamily="34" charset="0"/>
              </a:rPr>
              <a:t> must start with a FROM instruction.</a:t>
            </a:r>
          </a:p>
          <a:p>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b="1" dirty="0">
                <a:solidFill>
                  <a:srgbClr val="202124"/>
                </a:solidFill>
                <a:latin typeface="arial" panose="020B0604020202020204" pitchFamily="34" charset="0"/>
              </a:rPr>
              <a:t>RUN </a:t>
            </a:r>
            <a:r>
              <a:rPr lang="en-US" sz="1600" dirty="0">
                <a:solidFill>
                  <a:srgbClr val="202124"/>
                </a:solidFill>
                <a:latin typeface="arial" panose="020B0604020202020204" pitchFamily="34" charset="0"/>
              </a:rPr>
              <a:t>The RUN instruction will execute any commands in a new layer on top of the current image and commit the results. The resulting committed image will be used for the next step in the </a:t>
            </a:r>
            <a:r>
              <a:rPr lang="en-US" sz="1600" dirty="0" err="1">
                <a:solidFill>
                  <a:srgbClr val="202124"/>
                </a:solidFill>
                <a:latin typeface="arial" panose="020B0604020202020204" pitchFamily="34" charset="0"/>
              </a:rPr>
              <a:t>Dockerfile</a:t>
            </a:r>
            <a:r>
              <a:rPr lang="en-US" sz="1600" dirty="0">
                <a:solidFill>
                  <a:srgbClr val="202124"/>
                </a:solidFill>
                <a:latin typeface="arial" panose="020B0604020202020204" pitchFamily="34" charset="0"/>
              </a:rPr>
              <a:t>.</a:t>
            </a:r>
          </a:p>
          <a:p>
            <a:pPr marL="285750" indent="-285750">
              <a:buFont typeface="Arial" panose="020B0604020202020204" pitchFamily="34" charset="0"/>
              <a:buChar char="•"/>
            </a:pP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b="1" dirty="0">
                <a:solidFill>
                  <a:srgbClr val="202124"/>
                </a:solidFill>
                <a:latin typeface="arial" panose="020B0604020202020204" pitchFamily="34" charset="0"/>
              </a:rPr>
              <a:t>CMD </a:t>
            </a:r>
            <a:r>
              <a:rPr lang="en-US" sz="1600" dirty="0">
                <a:solidFill>
                  <a:srgbClr val="202124"/>
                </a:solidFill>
                <a:latin typeface="arial" panose="020B0604020202020204" pitchFamily="34" charset="0"/>
              </a:rPr>
              <a:t>The main purpose of a CMD is to provide defaults for an executing container.</a:t>
            </a:r>
          </a:p>
          <a:p>
            <a:pPr marL="285750" indent="-285750">
              <a:buFont typeface="Arial" panose="020B0604020202020204" pitchFamily="34" charset="0"/>
              <a:buChar char="•"/>
            </a:pP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endParaRPr lang="en-US" sz="1600" dirty="0">
              <a:solidFill>
                <a:srgbClr val="202124"/>
              </a:solidFill>
              <a:latin typeface="arial" panose="020B0604020202020204" pitchFamily="34" charset="0"/>
            </a:endParaRPr>
          </a:p>
          <a:p>
            <a:r>
              <a:rPr lang="en-US" sz="1600" dirty="0">
                <a:solidFill>
                  <a:srgbClr val="202124"/>
                </a:solidFill>
                <a:latin typeface="arial" panose="020B0604020202020204" pitchFamily="34" charset="0"/>
              </a:rPr>
              <a:t>https://docs.docker.com/engine/reference/builder/</a:t>
            </a:r>
          </a:p>
        </p:txBody>
      </p:sp>
    </p:spTree>
    <p:extLst>
      <p:ext uri="{BB962C8B-B14F-4D97-AF65-F5344CB8AC3E}">
        <p14:creationId xmlns:p14="http://schemas.microsoft.com/office/powerpoint/2010/main" val="2385187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13739B7E60289489DF82B10EC2141E0" ma:contentTypeVersion="9" ma:contentTypeDescription="Ein neues Dokument erstellen." ma:contentTypeScope="" ma:versionID="2aadf82185d894aacd0f64971c3cdc07">
  <xsd:schema xmlns:xsd="http://www.w3.org/2001/XMLSchema" xmlns:xs="http://www.w3.org/2001/XMLSchema" xmlns:p="http://schemas.microsoft.com/office/2006/metadata/properties" xmlns:ns3="23f9b876-0896-47a0-a7ca-e845997eafdc" xmlns:ns4="83a6a1a4-653e-48a8-adc6-9d77ec74d82e" targetNamespace="http://schemas.microsoft.com/office/2006/metadata/properties" ma:root="true" ma:fieldsID="b7f3d004d64f33716c01559a6d735e5b" ns3:_="" ns4:_="">
    <xsd:import namespace="23f9b876-0896-47a0-a7ca-e845997eafdc"/>
    <xsd:import namespace="83a6a1a4-653e-48a8-adc6-9d77ec74d82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b876-0896-47a0-a7ca-e845997eaf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a6a1a4-653e-48a8-adc6-9d77ec74d82e"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SharingHintHash" ma:index="16"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C3D1B0-64B2-4A4C-94EC-5E24732B02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9b876-0896-47a0-a7ca-e845997eafdc"/>
    <ds:schemaRef ds:uri="83a6a1a4-653e-48a8-adc6-9d77ec74d8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83a6a1a4-653e-48a8-adc6-9d77ec74d82e"/>
    <ds:schemaRef ds:uri="http://schemas.microsoft.com/office/2006/documentManagement/types"/>
    <ds:schemaRef ds:uri="http://schemas.microsoft.com/office/2006/metadata/properties"/>
    <ds:schemaRef ds:uri="http://schemas.microsoft.com/office/infopath/2007/PartnerControls"/>
    <ds:schemaRef ds:uri="http://purl.org/dc/dcmitype/"/>
    <ds:schemaRef ds:uri="23f9b876-0896-47a0-a7ca-e845997eafdc"/>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Docker</Template>
  <TotalTime>0</TotalTime>
  <Words>600</Words>
  <Application>Microsoft Office PowerPoint</Application>
  <PresentationFormat>Panorámica</PresentationFormat>
  <Paragraphs>44</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arial</vt:lpstr>
      <vt:lpstr>Cambria</vt:lpstr>
      <vt:lpstr>Franklin Gothic Book</vt:lpstr>
      <vt:lpstr>Franklin Gothic Demi</vt:lpstr>
      <vt:lpstr>Wingdings 2</vt:lpstr>
      <vt:lpstr>DividendVTI</vt:lpstr>
      <vt:lpstr>DOCKER 101</vt:lpstr>
      <vt:lpstr>HISTORY</vt:lpstr>
      <vt:lpstr>CONTAINERIZATION</vt:lpstr>
      <vt:lpstr>Reasons to use containers</vt:lpstr>
      <vt:lpstr>DOCKER EXPLAINED</vt:lpstr>
      <vt:lpstr>DOCKERfile, images and containers</vt:lpstr>
      <vt:lpstr>ANATOMY OF A DOCKER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101</dc:title>
  <dc:creator>Miguel Ángel Navarro</dc:creator>
  <cp:lastModifiedBy>Miguel Ángel Navarro</cp:lastModifiedBy>
  <cp:revision>1</cp:revision>
  <dcterms:created xsi:type="dcterms:W3CDTF">2021-08-24T11:36:47Z</dcterms:created>
  <dcterms:modified xsi:type="dcterms:W3CDTF">2021-08-24T11:36:57Z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0x010100B13739B7E60289489DF82B10EC2141E0</vt:lpwstr>
  </property>
</Properties>
</file>