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Old Standard TT"/>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bold.fntdata"/><Relationship Id="rId25" Type="http://schemas.openxmlformats.org/officeDocument/2006/relationships/font" Target="fonts/OldStandardTT-regular.fntdata"/><Relationship Id="rId27"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3bcb4e4b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3bcb4e4b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38de5cc0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38de5cc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38de5cc01_0_7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8de5cc01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38de5cc0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38de5cc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38de5cc01_0_7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38de5cc01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38de5cc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38de5cc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38de5cc0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38de5cc0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38de5cc0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38de5cc0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38de5cc01_0_7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38de5cc01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3bcb4e4b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bcb4e4b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3bcb4e4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3bcb4e4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of Algorithms</a:t>
            </a:r>
            <a:endParaRPr/>
          </a:p>
          <a:p>
            <a:pPr indent="0" lvl="0" marL="0" rtl="0" algn="l">
              <a:spcBef>
                <a:spcPts val="0"/>
              </a:spcBef>
              <a:spcAft>
                <a:spcPts val="0"/>
              </a:spcAft>
              <a:buNone/>
            </a:pPr>
            <a:r>
              <a:rPr lang="en"/>
              <a:t>Final Project</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Authors:						Instructor: Dr. Valentina Korzhova</a:t>
            </a:r>
            <a:endParaRPr sz="1300"/>
          </a:p>
          <a:p>
            <a:pPr indent="0" lvl="0" marL="0" rtl="0" algn="l">
              <a:spcBef>
                <a:spcPts val="0"/>
              </a:spcBef>
              <a:spcAft>
                <a:spcPts val="0"/>
              </a:spcAft>
              <a:buNone/>
            </a:pPr>
            <a:r>
              <a:rPr lang="en" sz="1300"/>
              <a:t>Maria Martinez</a:t>
            </a:r>
            <a:endParaRPr sz="1300"/>
          </a:p>
          <a:p>
            <a:pPr indent="0" lvl="0" marL="0" rtl="0" algn="l">
              <a:spcBef>
                <a:spcPts val="0"/>
              </a:spcBef>
              <a:spcAft>
                <a:spcPts val="0"/>
              </a:spcAft>
              <a:buNone/>
            </a:pPr>
            <a:r>
              <a:rPr lang="en" sz="1300"/>
              <a:t>Miguelangel Rodriguez</a:t>
            </a:r>
            <a:endParaRPr sz="1300"/>
          </a:p>
          <a:p>
            <a:pPr indent="0" lvl="0" marL="0" rtl="0" algn="l">
              <a:spcBef>
                <a:spcPts val="0"/>
              </a:spcBef>
              <a:spcAft>
                <a:spcPts val="0"/>
              </a:spcAft>
              <a:buNone/>
            </a:pPr>
            <a:r>
              <a:rPr lang="en" sz="1300"/>
              <a:t>Olivia Huegel</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nvSpPr>
        <p:spPr>
          <a:xfrm>
            <a:off x="1963250" y="133225"/>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4"/>
                </a:solidFill>
                <a:latin typeface="Old Standard TT"/>
                <a:ea typeface="Old Standard TT"/>
                <a:cs typeface="Old Standard TT"/>
                <a:sym typeface="Old Standard TT"/>
              </a:rPr>
              <a:t>Movement Functions</a:t>
            </a:r>
            <a:endParaRPr b="1" sz="2400">
              <a:solidFill>
                <a:schemeClr val="accent4"/>
              </a:solidFill>
              <a:latin typeface="Old Standard TT"/>
              <a:ea typeface="Old Standard TT"/>
              <a:cs typeface="Old Standard TT"/>
              <a:sym typeface="Old Standard TT"/>
            </a:endParaRPr>
          </a:p>
        </p:txBody>
      </p:sp>
      <p:pic>
        <p:nvPicPr>
          <p:cNvPr id="131" name="Google Shape;131;p22"/>
          <p:cNvPicPr preferRelativeResize="0"/>
          <p:nvPr/>
        </p:nvPicPr>
        <p:blipFill>
          <a:blip r:embed="rId3">
            <a:alphaModFix/>
          </a:blip>
          <a:stretch>
            <a:fillRect/>
          </a:stretch>
        </p:blipFill>
        <p:spPr>
          <a:xfrm>
            <a:off x="152400" y="882625"/>
            <a:ext cx="4505875" cy="3523550"/>
          </a:xfrm>
          <a:prstGeom prst="rect">
            <a:avLst/>
          </a:prstGeom>
          <a:noFill/>
          <a:ln>
            <a:noFill/>
          </a:ln>
        </p:spPr>
      </p:pic>
      <p:pic>
        <p:nvPicPr>
          <p:cNvPr id="132" name="Google Shape;132;p22"/>
          <p:cNvPicPr preferRelativeResize="0"/>
          <p:nvPr/>
        </p:nvPicPr>
        <p:blipFill>
          <a:blip r:embed="rId4">
            <a:alphaModFix/>
          </a:blip>
          <a:stretch>
            <a:fillRect/>
          </a:stretch>
        </p:blipFill>
        <p:spPr>
          <a:xfrm>
            <a:off x="4810675" y="882625"/>
            <a:ext cx="4180925" cy="3523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a:t>
            </a:r>
            <a:r>
              <a:rPr lang="en"/>
              <a:t> First Search Algorithm</a:t>
            </a:r>
            <a:endParaRPr/>
          </a:p>
        </p:txBody>
      </p:sp>
      <p:sp>
        <p:nvSpPr>
          <p:cNvPr id="138" name="Google Shape;138;p23"/>
          <p:cNvSpPr txBox="1"/>
          <p:nvPr>
            <p:ph idx="1" type="body"/>
          </p:nvPr>
        </p:nvSpPr>
        <p:spPr>
          <a:xfrm>
            <a:off x="311700" y="1171675"/>
            <a:ext cx="84561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1600"/>
              <a:t>When </a:t>
            </a:r>
            <a:r>
              <a:rPr lang="en" sz="1600"/>
              <a:t>analyzing</a:t>
            </a:r>
            <a:r>
              <a:rPr lang="en" sz="1600"/>
              <a:t> traverse algorithms, DFS is a good option in cases where a graph need to be traversed down a single path, in comparison to BFS which traverse the graph one children at the time. Moreover, having that into consideration, BFS is better for applications where we have to find the shortest path, meanwhile, DFS is more beneficial when to determine if a path to the solution exist. DFS takes O(V+E) as the runtime were V is the number of vertices and E is the number of Edges.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556275" y="-575200"/>
            <a:ext cx="6216600" cy="291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2CC"/>
                </a:solidFill>
              </a:rPr>
              <a:t>Depth First Search Algorithm</a:t>
            </a:r>
            <a:endParaRPr sz="3000">
              <a:solidFill>
                <a:srgbClr val="FFF2CC"/>
              </a:solidFill>
            </a:endParaRPr>
          </a:p>
          <a:p>
            <a:pPr indent="0" lvl="0" marL="0" rtl="0" algn="ctr">
              <a:spcBef>
                <a:spcPts val="0"/>
              </a:spcBef>
              <a:spcAft>
                <a:spcPts val="0"/>
              </a:spcAft>
              <a:buNone/>
            </a:pPr>
            <a:r>
              <a:rPr lang="en" sz="3000">
                <a:solidFill>
                  <a:srgbClr val="FFF2CC"/>
                </a:solidFill>
              </a:rPr>
              <a:t> Implementation</a:t>
            </a:r>
            <a:endParaRPr sz="3000">
              <a:solidFill>
                <a:srgbClr val="FFF2CC"/>
              </a:solidFill>
            </a:endParaRPr>
          </a:p>
        </p:txBody>
      </p:sp>
      <p:sp>
        <p:nvSpPr>
          <p:cNvPr id="144" name="Google Shape;144;p24"/>
          <p:cNvSpPr txBox="1"/>
          <p:nvPr>
            <p:ph idx="4294967295" type="body"/>
          </p:nvPr>
        </p:nvSpPr>
        <p:spPr>
          <a:xfrm>
            <a:off x="245250" y="1384350"/>
            <a:ext cx="84561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1600"/>
              <a:t>The implementation to find the cheapest solution that is </a:t>
            </a:r>
            <a:r>
              <a:rPr lang="en" sz="1600"/>
              <a:t>approached</a:t>
            </a:r>
            <a:r>
              <a:rPr lang="en" sz="1600"/>
              <a:t> by DFS is that considering is has a runtime O(V+E) and that the puzzle has a solution. Consist of treating the visited cells of the puzzles as nodes, </a:t>
            </a:r>
            <a:r>
              <a:rPr lang="en" sz="1600"/>
              <a:t>keeping</a:t>
            </a:r>
            <a:r>
              <a:rPr lang="en" sz="1600"/>
              <a:t> track of the visited nodes with a boolean. In addition, and stack is </a:t>
            </a:r>
            <a:r>
              <a:rPr lang="en" sz="1600"/>
              <a:t>useful</a:t>
            </a:r>
            <a:r>
              <a:rPr lang="en" sz="1600"/>
              <a:t> to keep track of the path being followed. The most efficient way is to use DFS as a recursive </a:t>
            </a:r>
            <a:r>
              <a:rPr lang="en" sz="1600"/>
              <a:t>function</a:t>
            </a:r>
            <a:r>
              <a:rPr lang="en" sz="1600"/>
              <a:t>, however, DFS is not the best algorithm to solve the 8-puzzle problem because of the fact that is approach is best for ensuring that there is an actual solution to the problem </a:t>
            </a:r>
            <a:r>
              <a:rPr lang="en" sz="1600"/>
              <a:t>rather</a:t>
            </a:r>
            <a:r>
              <a:rPr lang="en" sz="1600"/>
              <a:t> than finding the shortest path.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a:t>
            </a:r>
            <a:r>
              <a:rPr lang="en"/>
              <a:t> Algorithm</a:t>
            </a:r>
            <a:endParaRPr/>
          </a:p>
        </p:txBody>
      </p:sp>
      <p:sp>
        <p:nvSpPr>
          <p:cNvPr id="150" name="Google Shape;150;p25"/>
          <p:cNvSpPr txBox="1"/>
          <p:nvPr>
            <p:ph idx="1" type="body"/>
          </p:nvPr>
        </p:nvSpPr>
        <p:spPr>
          <a:xfrm>
            <a:off x="-76200" y="1058225"/>
            <a:ext cx="6566700" cy="8835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Dijkstra’s algorithm is used for searching and finding the shortest path between nodes in a graph.</a:t>
            </a:r>
            <a:endParaRPr/>
          </a:p>
        </p:txBody>
      </p:sp>
      <p:grpSp>
        <p:nvGrpSpPr>
          <p:cNvPr id="151" name="Google Shape;151;p25"/>
          <p:cNvGrpSpPr/>
          <p:nvPr/>
        </p:nvGrpSpPr>
        <p:grpSpPr>
          <a:xfrm>
            <a:off x="6858000" y="2295575"/>
            <a:ext cx="2286000" cy="2847950"/>
            <a:chOff x="0" y="2295575"/>
            <a:chExt cx="2286000" cy="2847950"/>
          </a:xfrm>
        </p:grpSpPr>
        <p:sp>
          <p:nvSpPr>
            <p:cNvPr id="152" name="Google Shape;152;p25"/>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25"/>
          <p:cNvGrpSpPr/>
          <p:nvPr/>
        </p:nvGrpSpPr>
        <p:grpSpPr>
          <a:xfrm>
            <a:off x="4572000" y="1810869"/>
            <a:ext cx="2286000" cy="3332656"/>
            <a:chOff x="0" y="1810869"/>
            <a:chExt cx="2286000" cy="3332656"/>
          </a:xfrm>
        </p:grpSpPr>
        <p:grpSp>
          <p:nvGrpSpPr>
            <p:cNvPr id="155" name="Google Shape;155;p25"/>
            <p:cNvGrpSpPr/>
            <p:nvPr/>
          </p:nvGrpSpPr>
          <p:grpSpPr>
            <a:xfrm>
              <a:off x="0" y="2295575"/>
              <a:ext cx="2286000" cy="2847950"/>
              <a:chOff x="0" y="2295575"/>
              <a:chExt cx="2286000" cy="2847950"/>
            </a:xfrm>
          </p:grpSpPr>
          <p:sp>
            <p:nvSpPr>
              <p:cNvPr id="156" name="Google Shape;156;p25"/>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5"/>
            <p:cNvSpPr txBox="1"/>
            <p:nvPr/>
          </p:nvSpPr>
          <p:spPr>
            <a:xfrm>
              <a:off x="261129" y="1810869"/>
              <a:ext cx="1318800" cy="48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rgbClr val="5E5E5E"/>
                  </a:solidFill>
                  <a:latin typeface="Roboto"/>
                  <a:ea typeface="Roboto"/>
                  <a:cs typeface="Roboto"/>
                  <a:sym typeface="Roboto"/>
                </a:rPr>
                <a:t>Goal State</a:t>
              </a:r>
              <a:endParaRPr sz="1300">
                <a:solidFill>
                  <a:srgbClr val="5E5E5E"/>
                </a:solidFill>
                <a:latin typeface="Roboto"/>
                <a:ea typeface="Roboto"/>
                <a:cs typeface="Roboto"/>
                <a:sym typeface="Roboto"/>
              </a:endParaRPr>
            </a:p>
          </p:txBody>
        </p:sp>
        <p:cxnSp>
          <p:nvCxnSpPr>
            <p:cNvPr id="159" name="Google Shape;159;p25"/>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160" name="Google Shape;160;p25"/>
          <p:cNvGrpSpPr/>
          <p:nvPr/>
        </p:nvGrpSpPr>
        <p:grpSpPr>
          <a:xfrm>
            <a:off x="2286000" y="2295575"/>
            <a:ext cx="2286000" cy="2847950"/>
            <a:chOff x="0" y="2295575"/>
            <a:chExt cx="2286000" cy="2847950"/>
          </a:xfrm>
        </p:grpSpPr>
        <p:grpSp>
          <p:nvGrpSpPr>
            <p:cNvPr id="161" name="Google Shape;161;p25"/>
            <p:cNvGrpSpPr/>
            <p:nvPr/>
          </p:nvGrpSpPr>
          <p:grpSpPr>
            <a:xfrm>
              <a:off x="0" y="2295575"/>
              <a:ext cx="2286000" cy="2847950"/>
              <a:chOff x="0" y="2295575"/>
              <a:chExt cx="2286000" cy="2847950"/>
            </a:xfrm>
          </p:grpSpPr>
          <p:sp>
            <p:nvSpPr>
              <p:cNvPr id="162" name="Google Shape;162;p25"/>
              <p:cNvSpPr/>
              <p:nvPr/>
            </p:nvSpPr>
            <p:spPr>
              <a:xfrm>
                <a:off x="0" y="2823925"/>
                <a:ext cx="22860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 name="Google Shape;164;p25"/>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165" name="Google Shape;165;p25"/>
          <p:cNvGrpSpPr/>
          <p:nvPr/>
        </p:nvGrpSpPr>
        <p:grpSpPr>
          <a:xfrm>
            <a:off x="-152400" y="1797903"/>
            <a:ext cx="2438400" cy="3345622"/>
            <a:chOff x="-152400" y="1797903"/>
            <a:chExt cx="2438400" cy="3345622"/>
          </a:xfrm>
        </p:grpSpPr>
        <p:grpSp>
          <p:nvGrpSpPr>
            <p:cNvPr id="166" name="Google Shape;166;p25"/>
            <p:cNvGrpSpPr/>
            <p:nvPr/>
          </p:nvGrpSpPr>
          <p:grpSpPr>
            <a:xfrm>
              <a:off x="0" y="2295575"/>
              <a:ext cx="2286000" cy="2847950"/>
              <a:chOff x="0" y="2295575"/>
              <a:chExt cx="2286000" cy="2847950"/>
            </a:xfrm>
          </p:grpSpPr>
          <p:sp>
            <p:nvSpPr>
              <p:cNvPr id="167" name="Google Shape;167;p25"/>
              <p:cNvSpPr/>
              <p:nvPr/>
            </p:nvSpPr>
            <p:spPr>
              <a:xfrm>
                <a:off x="0" y="2823925"/>
                <a:ext cx="22860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5"/>
            <p:cNvSpPr txBox="1"/>
            <p:nvPr/>
          </p:nvSpPr>
          <p:spPr>
            <a:xfrm>
              <a:off x="261132" y="1797903"/>
              <a:ext cx="1610100" cy="3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rgbClr val="1B786E"/>
                  </a:solidFill>
                  <a:latin typeface="Roboto"/>
                  <a:ea typeface="Roboto"/>
                  <a:cs typeface="Roboto"/>
                  <a:sym typeface="Roboto"/>
                </a:rPr>
                <a:t>Initial State</a:t>
              </a:r>
              <a:endParaRPr sz="1300">
                <a:solidFill>
                  <a:srgbClr val="1B786E"/>
                </a:solidFill>
                <a:latin typeface="Roboto"/>
                <a:ea typeface="Roboto"/>
                <a:cs typeface="Roboto"/>
                <a:sym typeface="Roboto"/>
              </a:endParaRPr>
            </a:p>
          </p:txBody>
        </p:sp>
        <p:cxnSp>
          <p:nvCxnSpPr>
            <p:cNvPr id="170" name="Google Shape;170;p25"/>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sp>
          <p:nvSpPr>
            <p:cNvPr id="171" name="Google Shape;171;p25"/>
            <p:cNvSpPr txBox="1"/>
            <p:nvPr/>
          </p:nvSpPr>
          <p:spPr>
            <a:xfrm>
              <a:off x="-152400" y="3031025"/>
              <a:ext cx="2348700" cy="1977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1600"/>
                </a:spcAft>
                <a:buClr>
                  <a:srgbClr val="FFFFFF"/>
                </a:buClr>
                <a:buSzPts val="1300"/>
                <a:buFont typeface="Old Standard TT"/>
                <a:buChar char="●"/>
              </a:pPr>
              <a:r>
                <a:rPr lang="en" sz="1300">
                  <a:solidFill>
                    <a:srgbClr val="FFFFFF"/>
                  </a:solidFill>
                  <a:latin typeface="Old Standard TT"/>
                  <a:ea typeface="Old Standard TT"/>
                  <a:cs typeface="Old Standard TT"/>
                  <a:sym typeface="Old Standard TT"/>
                </a:rPr>
                <a:t>This algorithm begins to read and analyze the puzzle from an initial randomized state</a:t>
              </a:r>
              <a:endParaRPr sz="1300">
                <a:solidFill>
                  <a:srgbClr val="FFFFFF"/>
                </a:solidFill>
                <a:latin typeface="Old Standard TT"/>
                <a:ea typeface="Old Standard TT"/>
                <a:cs typeface="Old Standard TT"/>
                <a:sym typeface="Old Standard TT"/>
              </a:endParaRPr>
            </a:p>
          </p:txBody>
        </p:sp>
      </p:grpSp>
      <p:sp>
        <p:nvSpPr>
          <p:cNvPr id="172" name="Google Shape;172;p25"/>
          <p:cNvSpPr txBox="1"/>
          <p:nvPr/>
        </p:nvSpPr>
        <p:spPr>
          <a:xfrm>
            <a:off x="2223300" y="2992950"/>
            <a:ext cx="2357700" cy="1977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1600"/>
              </a:spcAft>
              <a:buClr>
                <a:srgbClr val="FFFFFF"/>
              </a:buClr>
              <a:buSzPts val="1300"/>
              <a:buFont typeface="Old Standard TT"/>
              <a:buChar char="●"/>
            </a:pPr>
            <a:r>
              <a:rPr lang="en" sz="1300">
                <a:solidFill>
                  <a:srgbClr val="FFFFFF"/>
                </a:solidFill>
                <a:latin typeface="Old Standard TT"/>
                <a:ea typeface="Old Standard TT"/>
                <a:cs typeface="Old Standard TT"/>
                <a:sym typeface="Old Standard TT"/>
              </a:rPr>
              <a:t>We will use Dijkstra’s algorithm to find the shortest path and cheapest solution to solving a simple 8-puzzle</a:t>
            </a:r>
            <a:endParaRPr sz="1300">
              <a:solidFill>
                <a:srgbClr val="FFFFFF"/>
              </a:solidFill>
              <a:latin typeface="Old Standard TT"/>
              <a:ea typeface="Old Standard TT"/>
              <a:cs typeface="Old Standard TT"/>
              <a:sym typeface="Old Standard TT"/>
            </a:endParaRPr>
          </a:p>
        </p:txBody>
      </p:sp>
      <p:sp>
        <p:nvSpPr>
          <p:cNvPr id="173" name="Google Shape;173;p25"/>
          <p:cNvSpPr txBox="1"/>
          <p:nvPr/>
        </p:nvSpPr>
        <p:spPr>
          <a:xfrm>
            <a:off x="4509300" y="2992950"/>
            <a:ext cx="2106600" cy="1977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1600"/>
              </a:spcAft>
              <a:buClr>
                <a:srgbClr val="000000"/>
              </a:buClr>
              <a:buSzPts val="1300"/>
              <a:buFont typeface="Old Standard TT"/>
              <a:buChar char="●"/>
            </a:pPr>
            <a:r>
              <a:rPr lang="en" sz="1300">
                <a:latin typeface="Old Standard TT"/>
                <a:ea typeface="Old Standard TT"/>
                <a:cs typeface="Old Standard TT"/>
                <a:sym typeface="Old Standard TT"/>
              </a:rPr>
              <a:t>We calculated the number of displaced tiles for each state of the puzzle and implemented the algorithm to find the cheapest solution to the puzzle</a:t>
            </a:r>
            <a:endParaRPr sz="1300">
              <a:latin typeface="Old Standard TT"/>
              <a:ea typeface="Old Standard TT"/>
              <a:cs typeface="Old Standard TT"/>
              <a:sym typeface="Old Standard TT"/>
            </a:endParaRPr>
          </a:p>
        </p:txBody>
      </p:sp>
      <p:sp>
        <p:nvSpPr>
          <p:cNvPr id="174" name="Google Shape;174;p25"/>
          <p:cNvSpPr txBox="1"/>
          <p:nvPr/>
        </p:nvSpPr>
        <p:spPr>
          <a:xfrm>
            <a:off x="6795300" y="2992950"/>
            <a:ext cx="2178300" cy="1977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1600"/>
              </a:spcAft>
              <a:buClr>
                <a:srgbClr val="000000"/>
              </a:buClr>
              <a:buSzPts val="1300"/>
              <a:buFont typeface="Old Standard TT"/>
              <a:buChar char="●"/>
            </a:pPr>
            <a:r>
              <a:rPr lang="en" sz="1300">
                <a:latin typeface="Old Standard TT"/>
                <a:ea typeface="Old Standard TT"/>
                <a:cs typeface="Old Standard TT"/>
                <a:sym typeface="Old Standard TT"/>
              </a:rPr>
              <a:t>The algorithm prints out the cost of the shortest path and the cheapest sequence of moves that will result in the goal state</a:t>
            </a:r>
            <a:endParaRPr sz="13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1556275" y="-575200"/>
            <a:ext cx="6216600" cy="291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2CC"/>
                </a:solidFill>
              </a:rPr>
              <a:t>Dijkstra’s Algorithm</a:t>
            </a:r>
            <a:endParaRPr sz="3000">
              <a:solidFill>
                <a:srgbClr val="FFF2CC"/>
              </a:solidFill>
            </a:endParaRPr>
          </a:p>
          <a:p>
            <a:pPr indent="0" lvl="0" marL="0" rtl="0" algn="ctr">
              <a:spcBef>
                <a:spcPts val="0"/>
              </a:spcBef>
              <a:spcAft>
                <a:spcPts val="0"/>
              </a:spcAft>
              <a:buNone/>
            </a:pPr>
            <a:r>
              <a:rPr lang="en" sz="3000">
                <a:solidFill>
                  <a:srgbClr val="FFF2CC"/>
                </a:solidFill>
              </a:rPr>
              <a:t> Implementation</a:t>
            </a:r>
            <a:endParaRPr sz="3000">
              <a:solidFill>
                <a:srgbClr val="FFF2CC"/>
              </a:solidFill>
            </a:endParaRPr>
          </a:p>
        </p:txBody>
      </p:sp>
      <p:sp>
        <p:nvSpPr>
          <p:cNvPr id="180" name="Google Shape;180;p26"/>
          <p:cNvSpPr txBox="1"/>
          <p:nvPr/>
        </p:nvSpPr>
        <p:spPr>
          <a:xfrm>
            <a:off x="435300" y="1492425"/>
            <a:ext cx="4326300" cy="3411300"/>
          </a:xfrm>
          <a:prstGeom prst="rect">
            <a:avLst/>
          </a:prstGeom>
          <a:noFill/>
          <a:ln>
            <a:noFill/>
          </a:ln>
        </p:spPr>
        <p:txBody>
          <a:bodyPr anchorCtr="0" anchor="t" bIns="91425" lIns="91425" spcFirstLastPara="1" rIns="91425" wrap="square" tIns="91425">
            <a:noAutofit/>
          </a:bodyPr>
          <a:lstStyle/>
          <a:p>
            <a:pPr indent="400050" lvl="0" marL="57150" rtl="0" algn="l">
              <a:lnSpc>
                <a:spcPct val="200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This program begins by reading in an initial or start state from a file and stores it into a 2D array. The initial state is randomized on each run and is solved using Dijkstra’s algorithm in order to produce a solved puzzle.</a:t>
            </a:r>
            <a:endParaRPr sz="1600">
              <a:latin typeface="Old Standard TT"/>
              <a:ea typeface="Old Standard TT"/>
              <a:cs typeface="Old Standard TT"/>
              <a:sym typeface="Old Standard TT"/>
            </a:endParaRPr>
          </a:p>
        </p:txBody>
      </p:sp>
      <p:pic>
        <p:nvPicPr>
          <p:cNvPr id="181" name="Google Shape;181;p26"/>
          <p:cNvPicPr preferRelativeResize="0"/>
          <p:nvPr/>
        </p:nvPicPr>
        <p:blipFill>
          <a:blip r:embed="rId3">
            <a:alphaModFix/>
          </a:blip>
          <a:stretch>
            <a:fillRect/>
          </a:stretch>
        </p:blipFill>
        <p:spPr>
          <a:xfrm>
            <a:off x="5719500" y="1819075"/>
            <a:ext cx="2009775" cy="200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7" name="Google Shape;187;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assumed that the puzzle always had a solution.</a:t>
            </a:r>
            <a:endParaRPr/>
          </a:p>
          <a:p>
            <a:pPr indent="0" lvl="0" marL="0" rtl="0" algn="l">
              <a:spcBef>
                <a:spcPts val="1600"/>
              </a:spcBef>
              <a:spcAft>
                <a:spcPts val="0"/>
              </a:spcAft>
              <a:buNone/>
            </a:pPr>
            <a:r>
              <a:rPr lang="en"/>
              <a:t>BFS shows </a:t>
            </a:r>
            <a:r>
              <a:rPr lang="en"/>
              <a:t>enough evidence to determine that is better for finding the cheapest solution </a:t>
            </a:r>
            <a:r>
              <a:rPr lang="en"/>
              <a:t>when comparing to DFS which is a best when it come to ensuring that there exist a path or solution to the traverse problem.</a:t>
            </a:r>
            <a:endParaRPr/>
          </a:p>
          <a:p>
            <a:pPr indent="0" lvl="0" marL="0" rtl="0" algn="l">
              <a:spcBef>
                <a:spcPts val="1600"/>
              </a:spcBef>
              <a:spcAft>
                <a:spcPts val="1600"/>
              </a:spcAft>
              <a:buNone/>
            </a:pPr>
            <a:r>
              <a:rPr lang="en"/>
              <a:t>We conclude that BFS better in finding solution with fewest movement than DFS and Dijkstra’s algorithm is more faster and optimal algorithm very similar to BFS.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Algorithms</a:t>
            </a:r>
            <a:endParaRPr/>
          </a:p>
        </p:txBody>
      </p:sp>
      <p:sp>
        <p:nvSpPr>
          <p:cNvPr id="66" name="Google Shape;66;p1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Used to solve an 8-puzzle</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BFS</a:t>
            </a:r>
            <a:endParaRPr/>
          </a:p>
          <a:p>
            <a:pPr indent="-342900" lvl="0" marL="457200" rtl="0" algn="l">
              <a:spcBef>
                <a:spcPts val="1600"/>
              </a:spcBef>
              <a:spcAft>
                <a:spcPts val="0"/>
              </a:spcAft>
              <a:buSzPts val="1800"/>
              <a:buChar char="●"/>
            </a:pPr>
            <a:r>
              <a:rPr lang="en"/>
              <a:t>DFS</a:t>
            </a:r>
            <a:endParaRPr/>
          </a:p>
          <a:p>
            <a:pPr indent="-342900" lvl="0" marL="457200" rtl="0" algn="l">
              <a:spcBef>
                <a:spcPts val="1600"/>
              </a:spcBef>
              <a:spcAft>
                <a:spcPts val="1600"/>
              </a:spcAft>
              <a:buSzPts val="1800"/>
              <a:buChar char="●"/>
            </a:pPr>
            <a:r>
              <a:rPr lang="en"/>
              <a:t>Dijkstra’s Algorithm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2239875" y="-64250"/>
            <a:ext cx="5292900" cy="12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Task Description</a:t>
            </a:r>
            <a:endParaRPr sz="4200"/>
          </a:p>
        </p:txBody>
      </p:sp>
      <p:sp>
        <p:nvSpPr>
          <p:cNvPr id="73" name="Google Shape;73;p15"/>
          <p:cNvSpPr txBox="1"/>
          <p:nvPr/>
        </p:nvSpPr>
        <p:spPr>
          <a:xfrm>
            <a:off x="141600" y="2129125"/>
            <a:ext cx="5226000" cy="2835000"/>
          </a:xfrm>
          <a:prstGeom prst="rect">
            <a:avLst/>
          </a:prstGeom>
          <a:noFill/>
          <a:ln>
            <a:noFill/>
          </a:ln>
        </p:spPr>
        <p:txBody>
          <a:bodyPr anchorCtr="0" anchor="t" bIns="91425" lIns="91425" spcFirstLastPara="1" rIns="91425" wrap="square" tIns="91425">
            <a:noAutofit/>
          </a:bodyPr>
          <a:lstStyle/>
          <a:p>
            <a:pPr indent="-327025" lvl="0" marL="457200" marR="0" rtl="0" algn="l">
              <a:lnSpc>
                <a:spcPct val="100000"/>
              </a:lnSpc>
              <a:spcBef>
                <a:spcPts val="0"/>
              </a:spcBef>
              <a:spcAft>
                <a:spcPts val="0"/>
              </a:spcAft>
              <a:buClr>
                <a:srgbClr val="FFFFFF"/>
              </a:buClr>
              <a:buSzPts val="1550"/>
              <a:buFont typeface="Old Standard TT"/>
              <a:buChar char="●"/>
            </a:pPr>
            <a:r>
              <a:rPr lang="en" sz="1550">
                <a:solidFill>
                  <a:srgbClr val="FFFFFF"/>
                </a:solidFill>
                <a:latin typeface="Old Standard TT"/>
                <a:ea typeface="Old Standard TT"/>
                <a:cs typeface="Old Standard TT"/>
                <a:sym typeface="Old Standard TT"/>
              </a:rPr>
              <a:t>The initial state of the 8-puzzle is randomized </a:t>
            </a:r>
            <a:endParaRPr sz="1550">
              <a:solidFill>
                <a:srgbClr val="FFFFFF"/>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None/>
            </a:pPr>
            <a:r>
              <a:rPr lang="en" sz="1550">
                <a:solidFill>
                  <a:srgbClr val="FFFFFF"/>
                </a:solidFill>
                <a:latin typeface="Old Standard TT"/>
                <a:ea typeface="Old Standard TT"/>
                <a:cs typeface="Old Standard TT"/>
                <a:sym typeface="Old Standard TT"/>
              </a:rPr>
              <a:t>and not solved in order.</a:t>
            </a:r>
            <a:endParaRPr sz="1550">
              <a:solidFill>
                <a:srgbClr val="FFFFFF"/>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None/>
            </a:pPr>
            <a:r>
              <a:t/>
            </a:r>
            <a:endParaRPr sz="1550">
              <a:solidFill>
                <a:srgbClr val="FFFFFF"/>
              </a:solidFill>
              <a:latin typeface="Old Standard TT"/>
              <a:ea typeface="Old Standard TT"/>
              <a:cs typeface="Old Standard TT"/>
              <a:sym typeface="Old Standard TT"/>
            </a:endParaRPr>
          </a:p>
          <a:p>
            <a:pPr indent="-327025" lvl="0" marL="457200" marR="0" rtl="0" algn="l">
              <a:lnSpc>
                <a:spcPct val="100000"/>
              </a:lnSpc>
              <a:spcBef>
                <a:spcPts val="0"/>
              </a:spcBef>
              <a:spcAft>
                <a:spcPts val="0"/>
              </a:spcAft>
              <a:buClr>
                <a:srgbClr val="FFFFFF"/>
              </a:buClr>
              <a:buSzPts val="1550"/>
              <a:buFont typeface="Old Standard TT"/>
              <a:buChar char="●"/>
            </a:pPr>
            <a:r>
              <a:rPr lang="en" sz="1550">
                <a:solidFill>
                  <a:srgbClr val="FFFFFF"/>
                </a:solidFill>
                <a:latin typeface="Old Standard TT"/>
                <a:ea typeface="Old Standard TT"/>
                <a:cs typeface="Old Standard TT"/>
                <a:sym typeface="Old Standard TT"/>
              </a:rPr>
              <a:t>The goal state of 8-puzzle is how the puzzle </a:t>
            </a:r>
            <a:endParaRPr sz="1550">
              <a:solidFill>
                <a:srgbClr val="FFFFFF"/>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None/>
            </a:pPr>
            <a:r>
              <a:rPr lang="en" sz="1550">
                <a:solidFill>
                  <a:srgbClr val="FFFFFF"/>
                </a:solidFill>
                <a:latin typeface="Old Standard TT"/>
                <a:ea typeface="Old Standard TT"/>
                <a:cs typeface="Old Standard TT"/>
                <a:sym typeface="Old Standard TT"/>
              </a:rPr>
              <a:t>looks once the algorithm has completed and the puzzle</a:t>
            </a:r>
            <a:endParaRPr sz="1550">
              <a:solidFill>
                <a:srgbClr val="FFFFFF"/>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None/>
            </a:pPr>
            <a:r>
              <a:rPr lang="en" sz="1550">
                <a:solidFill>
                  <a:srgbClr val="FFFFFF"/>
                </a:solidFill>
                <a:latin typeface="Old Standard TT"/>
                <a:ea typeface="Old Standard TT"/>
                <a:cs typeface="Old Standard TT"/>
                <a:sym typeface="Old Standard TT"/>
              </a:rPr>
              <a:t>is solved. </a:t>
            </a:r>
            <a:endParaRPr sz="1550">
              <a:solidFill>
                <a:srgbClr val="FFFFFF"/>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None/>
            </a:pPr>
            <a:r>
              <a:t/>
            </a:r>
            <a:endParaRPr sz="1550">
              <a:solidFill>
                <a:srgbClr val="FFFFFF"/>
              </a:solidFill>
              <a:latin typeface="Old Standard TT"/>
              <a:ea typeface="Old Standard TT"/>
              <a:cs typeface="Old Standard TT"/>
              <a:sym typeface="Old Standard TT"/>
            </a:endParaRPr>
          </a:p>
          <a:p>
            <a:pPr indent="-327025" lvl="0" marL="457200" marR="0" rtl="0" algn="l">
              <a:spcBef>
                <a:spcPts val="0"/>
              </a:spcBef>
              <a:spcAft>
                <a:spcPts val="0"/>
              </a:spcAft>
              <a:buClr>
                <a:srgbClr val="FFFFFF"/>
              </a:buClr>
              <a:buSzPts val="1550"/>
              <a:buFont typeface="Old Standard TT"/>
              <a:buChar char="●"/>
            </a:pPr>
            <a:r>
              <a:rPr lang="en" sz="1550">
                <a:solidFill>
                  <a:srgbClr val="FFFFFF"/>
                </a:solidFill>
                <a:latin typeface="Old Standard TT"/>
                <a:ea typeface="Old Standard TT"/>
                <a:cs typeface="Old Standard TT"/>
                <a:sym typeface="Old Standard TT"/>
              </a:rPr>
              <a:t>We used BFS, DFS, and Dijkstra algorithms to solve</a:t>
            </a:r>
            <a:endParaRPr sz="1550">
              <a:solidFill>
                <a:srgbClr val="FFFFFF"/>
              </a:solidFill>
              <a:latin typeface="Old Standard TT"/>
              <a:ea typeface="Old Standard TT"/>
              <a:cs typeface="Old Standard TT"/>
              <a:sym typeface="Old Standard TT"/>
            </a:endParaRPr>
          </a:p>
          <a:p>
            <a:pPr indent="0" lvl="0" marL="0" marR="0" rtl="0" algn="l">
              <a:spcBef>
                <a:spcPts val="0"/>
              </a:spcBef>
              <a:spcAft>
                <a:spcPts val="0"/>
              </a:spcAft>
              <a:buNone/>
            </a:pPr>
            <a:r>
              <a:rPr lang="en" sz="1550">
                <a:solidFill>
                  <a:srgbClr val="FFFFFF"/>
                </a:solidFill>
                <a:latin typeface="Old Standard TT"/>
                <a:ea typeface="Old Standard TT"/>
                <a:cs typeface="Old Standard TT"/>
                <a:sym typeface="Old Standard TT"/>
              </a:rPr>
              <a:t>the 8-puzzle.</a:t>
            </a:r>
            <a:endParaRPr sz="1550">
              <a:solidFill>
                <a:srgbClr val="FFFFFF"/>
              </a:solidFill>
              <a:latin typeface="Old Standard TT"/>
              <a:ea typeface="Old Standard TT"/>
              <a:cs typeface="Old Standard TT"/>
              <a:sym typeface="Old Standard TT"/>
            </a:endParaRPr>
          </a:p>
        </p:txBody>
      </p:sp>
      <p:pic>
        <p:nvPicPr>
          <p:cNvPr id="74" name="Google Shape;74;p15"/>
          <p:cNvPicPr preferRelativeResize="0"/>
          <p:nvPr/>
        </p:nvPicPr>
        <p:blipFill>
          <a:blip r:embed="rId3">
            <a:alphaModFix/>
          </a:blip>
          <a:stretch>
            <a:fillRect/>
          </a:stretch>
        </p:blipFill>
        <p:spPr>
          <a:xfrm>
            <a:off x="5506225" y="2409275"/>
            <a:ext cx="3368850" cy="1680875"/>
          </a:xfrm>
          <a:prstGeom prst="rect">
            <a:avLst/>
          </a:prstGeom>
          <a:noFill/>
          <a:ln>
            <a:noFill/>
          </a:ln>
        </p:spPr>
      </p:pic>
      <p:sp>
        <p:nvSpPr>
          <p:cNvPr id="75" name="Google Shape;75;p15"/>
          <p:cNvSpPr txBox="1"/>
          <p:nvPr/>
        </p:nvSpPr>
        <p:spPr>
          <a:xfrm>
            <a:off x="865275" y="1143075"/>
            <a:ext cx="6667500" cy="7059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None/>
            </a:pPr>
            <a:r>
              <a:rPr lang="en" sz="2050">
                <a:solidFill>
                  <a:srgbClr val="FFFFFF"/>
                </a:solidFill>
                <a:latin typeface="Old Standard TT"/>
                <a:ea typeface="Old Standard TT"/>
                <a:cs typeface="Old Standard TT"/>
                <a:sym typeface="Old Standard TT"/>
              </a:rPr>
              <a:t>The task we were given is to find a cheapest solution to an 8-puzzle </a:t>
            </a:r>
            <a:endParaRPr sz="205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70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BFS and DFS Algorithms Cost</a:t>
            </a:r>
            <a:endParaRPr/>
          </a:p>
        </p:txBody>
      </p:sp>
      <p:sp>
        <p:nvSpPr>
          <p:cNvPr id="81" name="Google Shape;81;p16"/>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*For BFS and DFS algorithms, the </a:t>
            </a:r>
            <a:r>
              <a:rPr b="1" lang="en" sz="1700"/>
              <a:t>cost</a:t>
            </a:r>
            <a:r>
              <a:rPr lang="en" sz="1700"/>
              <a:t> of </a:t>
            </a:r>
            <a:r>
              <a:rPr b="1" lang="en" sz="1700"/>
              <a:t>moving</a:t>
            </a:r>
            <a:r>
              <a:rPr lang="en" sz="1700"/>
              <a:t> a tile is 1. The ordering of a </a:t>
            </a:r>
            <a:r>
              <a:rPr b="1" lang="en" sz="1700"/>
              <a:t>move</a:t>
            </a:r>
            <a:r>
              <a:rPr lang="en" sz="1700"/>
              <a:t> is: left, up, right, down</a:t>
            </a:r>
            <a:endParaRPr sz="1700"/>
          </a:p>
        </p:txBody>
      </p:sp>
      <p:pic>
        <p:nvPicPr>
          <p:cNvPr id="82" name="Google Shape;82;p16"/>
          <p:cNvPicPr preferRelativeResize="0"/>
          <p:nvPr/>
        </p:nvPicPr>
        <p:blipFill>
          <a:blip r:embed="rId3">
            <a:alphaModFix/>
          </a:blip>
          <a:stretch>
            <a:fillRect/>
          </a:stretch>
        </p:blipFill>
        <p:spPr>
          <a:xfrm>
            <a:off x="5500775" y="1086438"/>
            <a:ext cx="893300" cy="816725"/>
          </a:xfrm>
          <a:prstGeom prst="rect">
            <a:avLst/>
          </a:prstGeom>
          <a:noFill/>
          <a:ln>
            <a:noFill/>
          </a:ln>
        </p:spPr>
      </p:pic>
      <p:sp>
        <p:nvSpPr>
          <p:cNvPr id="83" name="Google Shape;83;p16"/>
          <p:cNvSpPr txBox="1"/>
          <p:nvPr/>
        </p:nvSpPr>
        <p:spPr>
          <a:xfrm>
            <a:off x="5233150" y="336175"/>
            <a:ext cx="33618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Old Standard TT"/>
                <a:ea typeface="Old Standard TT"/>
                <a:cs typeface="Old Standard TT"/>
                <a:sym typeface="Old Standard TT"/>
              </a:rPr>
              <a:t>Example</a:t>
            </a:r>
            <a:endParaRPr sz="2200">
              <a:solidFill>
                <a:srgbClr val="FFFFFF"/>
              </a:solidFill>
              <a:latin typeface="Old Standard TT"/>
              <a:ea typeface="Old Standard TT"/>
              <a:cs typeface="Old Standard TT"/>
              <a:sym typeface="Old Standard TT"/>
            </a:endParaRPr>
          </a:p>
        </p:txBody>
      </p:sp>
      <p:sp>
        <p:nvSpPr>
          <p:cNvPr id="84" name="Google Shape;84;p16"/>
          <p:cNvSpPr/>
          <p:nvPr/>
        </p:nvSpPr>
        <p:spPr>
          <a:xfrm>
            <a:off x="6931950" y="1360400"/>
            <a:ext cx="381000" cy="268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5" name="Google Shape;85;p16"/>
          <p:cNvSpPr/>
          <p:nvPr/>
        </p:nvSpPr>
        <p:spPr>
          <a:xfrm rot="5400000">
            <a:off x="6855750" y="3383550"/>
            <a:ext cx="381000" cy="268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 name="Google Shape;86;p16"/>
          <p:cNvSpPr/>
          <p:nvPr/>
        </p:nvSpPr>
        <p:spPr>
          <a:xfrm>
            <a:off x="6931950" y="2513550"/>
            <a:ext cx="381000" cy="2688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pic>
        <p:nvPicPr>
          <p:cNvPr id="87" name="Google Shape;87;p16"/>
          <p:cNvPicPr preferRelativeResize="0"/>
          <p:nvPr/>
        </p:nvPicPr>
        <p:blipFill>
          <a:blip r:embed="rId4">
            <a:alphaModFix/>
          </a:blip>
          <a:stretch>
            <a:fillRect/>
          </a:stretch>
        </p:blipFill>
        <p:spPr>
          <a:xfrm>
            <a:off x="7694200" y="1086450"/>
            <a:ext cx="980075" cy="816725"/>
          </a:xfrm>
          <a:prstGeom prst="rect">
            <a:avLst/>
          </a:prstGeom>
          <a:noFill/>
          <a:ln>
            <a:noFill/>
          </a:ln>
        </p:spPr>
      </p:pic>
      <p:pic>
        <p:nvPicPr>
          <p:cNvPr id="88" name="Google Shape;88;p16"/>
          <p:cNvPicPr preferRelativeResize="0"/>
          <p:nvPr/>
        </p:nvPicPr>
        <p:blipFill>
          <a:blip r:embed="rId5">
            <a:alphaModFix/>
          </a:blip>
          <a:stretch>
            <a:fillRect/>
          </a:stretch>
        </p:blipFill>
        <p:spPr>
          <a:xfrm>
            <a:off x="5452775" y="2308150"/>
            <a:ext cx="893300" cy="802678"/>
          </a:xfrm>
          <a:prstGeom prst="rect">
            <a:avLst/>
          </a:prstGeom>
          <a:noFill/>
          <a:ln>
            <a:noFill/>
          </a:ln>
        </p:spPr>
      </p:pic>
      <p:pic>
        <p:nvPicPr>
          <p:cNvPr id="89" name="Google Shape;89;p16"/>
          <p:cNvPicPr preferRelativeResize="0"/>
          <p:nvPr/>
        </p:nvPicPr>
        <p:blipFill>
          <a:blip r:embed="rId6">
            <a:alphaModFix/>
          </a:blip>
          <a:stretch>
            <a:fillRect/>
          </a:stretch>
        </p:blipFill>
        <p:spPr>
          <a:xfrm>
            <a:off x="7737585" y="2262838"/>
            <a:ext cx="893300" cy="893300"/>
          </a:xfrm>
          <a:prstGeom prst="rect">
            <a:avLst/>
          </a:prstGeom>
          <a:noFill/>
          <a:ln>
            <a:noFill/>
          </a:ln>
        </p:spPr>
      </p:pic>
      <p:pic>
        <p:nvPicPr>
          <p:cNvPr id="90" name="Google Shape;90;p16"/>
          <p:cNvPicPr preferRelativeResize="0"/>
          <p:nvPr/>
        </p:nvPicPr>
        <p:blipFill>
          <a:blip r:embed="rId7">
            <a:alphaModFix/>
          </a:blip>
          <a:stretch>
            <a:fillRect/>
          </a:stretch>
        </p:blipFill>
        <p:spPr>
          <a:xfrm>
            <a:off x="6599597" y="3962103"/>
            <a:ext cx="893300" cy="8208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Dijkstra’s</a:t>
            </a:r>
            <a:r>
              <a:rPr lang="en"/>
              <a:t> Algorithm Cost</a:t>
            </a:r>
            <a:endParaRPr/>
          </a:p>
        </p:txBody>
      </p:sp>
      <p:sp>
        <p:nvSpPr>
          <p:cNvPr id="96" name="Google Shape;96;p1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*For Dijkstra’s algorithm, the </a:t>
            </a:r>
            <a:r>
              <a:rPr b="1" lang="en" sz="1700"/>
              <a:t>cost</a:t>
            </a:r>
            <a:r>
              <a:rPr lang="en" sz="1700"/>
              <a:t> of a </a:t>
            </a:r>
            <a:r>
              <a:rPr b="1" lang="en" sz="1700"/>
              <a:t>move</a:t>
            </a:r>
            <a:r>
              <a:rPr lang="en" sz="1700"/>
              <a:t> is equal to the </a:t>
            </a:r>
            <a:r>
              <a:rPr b="1" lang="en" sz="1700"/>
              <a:t>number</a:t>
            </a:r>
            <a:r>
              <a:rPr lang="en" sz="1700"/>
              <a:t> of the </a:t>
            </a:r>
            <a:r>
              <a:rPr b="1" lang="en" sz="1700"/>
              <a:t>moved</a:t>
            </a:r>
            <a:r>
              <a:rPr lang="en" sz="1700"/>
              <a:t> tile plus the number of displaced tiles.</a:t>
            </a:r>
            <a:endParaRPr sz="1700"/>
          </a:p>
        </p:txBody>
      </p:sp>
      <p:sp>
        <p:nvSpPr>
          <p:cNvPr id="97" name="Google Shape;97;p17"/>
          <p:cNvSpPr txBox="1"/>
          <p:nvPr/>
        </p:nvSpPr>
        <p:spPr>
          <a:xfrm>
            <a:off x="5233150" y="336175"/>
            <a:ext cx="33618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Old Standard TT"/>
                <a:ea typeface="Old Standard TT"/>
                <a:cs typeface="Old Standard TT"/>
                <a:sym typeface="Old Standard TT"/>
              </a:rPr>
              <a:t>Example</a:t>
            </a:r>
            <a:endParaRPr sz="2200">
              <a:solidFill>
                <a:srgbClr val="FFFFFF"/>
              </a:solidFill>
              <a:latin typeface="Old Standard TT"/>
              <a:ea typeface="Old Standard TT"/>
              <a:cs typeface="Old Standard TT"/>
              <a:sym typeface="Old Standard TT"/>
            </a:endParaRPr>
          </a:p>
        </p:txBody>
      </p:sp>
      <p:pic>
        <p:nvPicPr>
          <p:cNvPr id="98" name="Google Shape;98;p17"/>
          <p:cNvPicPr preferRelativeResize="0"/>
          <p:nvPr/>
        </p:nvPicPr>
        <p:blipFill>
          <a:blip r:embed="rId3">
            <a:alphaModFix/>
          </a:blip>
          <a:stretch>
            <a:fillRect/>
          </a:stretch>
        </p:blipFill>
        <p:spPr>
          <a:xfrm>
            <a:off x="6195375" y="2752175"/>
            <a:ext cx="1624450" cy="1624450"/>
          </a:xfrm>
          <a:prstGeom prst="rect">
            <a:avLst/>
          </a:prstGeom>
          <a:noFill/>
          <a:ln>
            <a:noFill/>
          </a:ln>
        </p:spPr>
      </p:pic>
      <p:sp>
        <p:nvSpPr>
          <p:cNvPr id="99" name="Google Shape;99;p17"/>
          <p:cNvSpPr txBox="1"/>
          <p:nvPr/>
        </p:nvSpPr>
        <p:spPr>
          <a:xfrm>
            <a:off x="5351925" y="986275"/>
            <a:ext cx="3361800" cy="183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Old Standard TT"/>
              <a:buChar char="●"/>
            </a:pPr>
            <a:r>
              <a:rPr lang="en">
                <a:solidFill>
                  <a:srgbClr val="FFFFFF"/>
                </a:solidFill>
                <a:latin typeface="Old Standard TT"/>
                <a:ea typeface="Old Standard TT"/>
                <a:cs typeface="Old Standard TT"/>
                <a:sym typeface="Old Standard TT"/>
              </a:rPr>
              <a:t>The cost of moving tile 1 is $1 plus the number of displaced tiles of 1.</a:t>
            </a:r>
            <a:endParaRPr>
              <a:solidFill>
                <a:srgbClr val="FFFFFF"/>
              </a:solidFill>
              <a:latin typeface="Old Standard TT"/>
              <a:ea typeface="Old Standard TT"/>
              <a:cs typeface="Old Standard TT"/>
              <a:sym typeface="Old Standard TT"/>
            </a:endParaRPr>
          </a:p>
          <a:p>
            <a:pPr indent="-317500" lvl="0" marL="457200" rtl="0" algn="l">
              <a:spcBef>
                <a:spcPts val="0"/>
              </a:spcBef>
              <a:spcAft>
                <a:spcPts val="0"/>
              </a:spcAft>
              <a:buClr>
                <a:srgbClr val="FFFFFF"/>
              </a:buClr>
              <a:buSzPts val="1400"/>
              <a:buFont typeface="Old Standard TT"/>
              <a:buChar char="●"/>
            </a:pPr>
            <a:r>
              <a:rPr lang="en">
                <a:solidFill>
                  <a:srgbClr val="FFFFFF"/>
                </a:solidFill>
                <a:latin typeface="Old Standard TT"/>
                <a:ea typeface="Old Standard TT"/>
                <a:cs typeface="Old Standard TT"/>
                <a:sym typeface="Old Standard TT"/>
              </a:rPr>
              <a:t>The cost of moving tile 2 is $2 plus the number of displaced tiles of 2.</a:t>
            </a:r>
            <a:endParaRPr>
              <a:solidFill>
                <a:srgbClr val="FFFFFF"/>
              </a:solidFill>
              <a:latin typeface="Old Standard TT"/>
              <a:ea typeface="Old Standard TT"/>
              <a:cs typeface="Old Standard TT"/>
              <a:sym typeface="Old Standard TT"/>
            </a:endParaRPr>
          </a:p>
          <a:p>
            <a:pPr indent="-317500" lvl="0" marL="457200" rtl="0" algn="l">
              <a:spcBef>
                <a:spcPts val="0"/>
              </a:spcBef>
              <a:spcAft>
                <a:spcPts val="0"/>
              </a:spcAft>
              <a:buClr>
                <a:srgbClr val="FFFFFF"/>
              </a:buClr>
              <a:buSzPts val="1400"/>
              <a:buFont typeface="Old Standard TT"/>
              <a:buChar char="●"/>
            </a:pPr>
            <a:r>
              <a:rPr lang="en">
                <a:solidFill>
                  <a:srgbClr val="FFFFFF"/>
                </a:solidFill>
                <a:latin typeface="Old Standard TT"/>
                <a:ea typeface="Old Standard TT"/>
                <a:cs typeface="Old Standard TT"/>
                <a:sym typeface="Old Standard TT"/>
              </a:rPr>
              <a:t>And so on...</a:t>
            </a:r>
            <a:endParaRPr>
              <a:solidFill>
                <a:srgbClr val="FFFFFF"/>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Breadth First Search Algorithm</a:t>
            </a:r>
            <a:endParaRPr/>
          </a:p>
        </p:txBody>
      </p:sp>
      <p:sp>
        <p:nvSpPr>
          <p:cNvPr id="105" name="Google Shape;105;p18"/>
          <p:cNvSpPr txBox="1"/>
          <p:nvPr>
            <p:ph idx="1" type="body"/>
          </p:nvPr>
        </p:nvSpPr>
        <p:spPr>
          <a:xfrm>
            <a:off x="311700" y="1171675"/>
            <a:ext cx="84561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Bfs algorithm implement a FIFO queue, it is a traverse tree that visits all the node from left to right at each level first and then continue to the other levels. The search begins with the first visit node construction then the path until it finds the goal state. BFS </a:t>
            </a:r>
            <a:r>
              <a:rPr lang="en" sz="1600"/>
              <a:t>algorithm</a:t>
            </a:r>
            <a:r>
              <a:rPr lang="en" sz="1600"/>
              <a:t> will search for the shortest path to find the final state. BFS time complexity is 0(b^d).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641275" y="-184450"/>
            <a:ext cx="6741000" cy="18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rgbClr val="FFF2CC"/>
                </a:solidFill>
              </a:rPr>
              <a:t>Breadth First Search Algorithm</a:t>
            </a:r>
            <a:endParaRPr sz="3000">
              <a:solidFill>
                <a:srgbClr val="FFF2CC"/>
              </a:solidFill>
            </a:endParaRPr>
          </a:p>
          <a:p>
            <a:pPr indent="0" lvl="0" marL="0" rtl="0" algn="ctr">
              <a:spcBef>
                <a:spcPts val="0"/>
              </a:spcBef>
              <a:spcAft>
                <a:spcPts val="0"/>
              </a:spcAft>
              <a:buNone/>
            </a:pPr>
            <a:r>
              <a:rPr lang="en" sz="3000">
                <a:solidFill>
                  <a:srgbClr val="FFF2CC"/>
                </a:solidFill>
              </a:rPr>
              <a:t> Implementation</a:t>
            </a:r>
            <a:endParaRPr sz="3000">
              <a:solidFill>
                <a:srgbClr val="FFF2CC"/>
              </a:solidFill>
            </a:endParaRPr>
          </a:p>
        </p:txBody>
      </p:sp>
      <p:sp>
        <p:nvSpPr>
          <p:cNvPr id="111" name="Google Shape;111;p19"/>
          <p:cNvSpPr txBox="1"/>
          <p:nvPr/>
        </p:nvSpPr>
        <p:spPr>
          <a:xfrm>
            <a:off x="515225" y="1643450"/>
            <a:ext cx="5889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BFS  is </a:t>
            </a:r>
            <a:r>
              <a:rPr lang="en">
                <a:solidFill>
                  <a:schemeClr val="dk1"/>
                </a:solidFill>
                <a:latin typeface="Old Standard TT"/>
                <a:ea typeface="Old Standard TT"/>
                <a:cs typeface="Old Standard TT"/>
                <a:sym typeface="Old Standard TT"/>
              </a:rPr>
              <a:t>implemented</a:t>
            </a:r>
            <a:r>
              <a:rPr lang="en">
                <a:solidFill>
                  <a:schemeClr val="dk1"/>
                </a:solidFill>
                <a:latin typeface="Old Standard TT"/>
                <a:ea typeface="Old Standard TT"/>
                <a:cs typeface="Old Standard TT"/>
                <a:sym typeface="Old Standard TT"/>
              </a:rPr>
              <a:t> by using by using  Four different movements, these movement function are MoveUp, MoveDown, MoveRight, MoveLeft, there are uses to move the nodes until it finds the correct path.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How it is </a:t>
            </a:r>
            <a:r>
              <a:rPr lang="en">
                <a:solidFill>
                  <a:schemeClr val="dk1"/>
                </a:solidFill>
                <a:latin typeface="Old Standard TT"/>
                <a:ea typeface="Old Standard TT"/>
                <a:cs typeface="Old Standard TT"/>
                <a:sym typeface="Old Standard TT"/>
              </a:rPr>
              <a:t>implemented</a:t>
            </a:r>
            <a:r>
              <a:rPr lang="en">
                <a:solidFill>
                  <a:schemeClr val="dk1"/>
                </a:solidFill>
                <a:latin typeface="Old Standard TT"/>
                <a:ea typeface="Old Standard TT"/>
                <a:cs typeface="Old Standard TT"/>
                <a:sym typeface="Old Standard TT"/>
              </a:rPr>
              <a:t>?</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First FindZero function is created to find the zero which in reality is the </a:t>
            </a:r>
            <a:r>
              <a:rPr lang="en">
                <a:solidFill>
                  <a:schemeClr val="dk1"/>
                </a:solidFill>
                <a:latin typeface="Old Standard TT"/>
                <a:ea typeface="Old Standard TT"/>
                <a:cs typeface="Old Standard TT"/>
                <a:sym typeface="Old Standard TT"/>
              </a:rPr>
              <a:t>empty</a:t>
            </a:r>
            <a:r>
              <a:rPr lang="en">
                <a:solidFill>
                  <a:schemeClr val="dk1"/>
                </a:solidFill>
                <a:latin typeface="Old Standard TT"/>
                <a:ea typeface="Old Standard TT"/>
                <a:cs typeface="Old Standard TT"/>
                <a:sym typeface="Old Standard TT"/>
              </a:rPr>
              <a:t> space that allow us to move the number around to find the final state.</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After the Zero value is found the movements function are could to move the node, only one node can be move at a time. </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This will continue until the final state is found</a:t>
            </a:r>
            <a:endParaRPr>
              <a:solidFill>
                <a:schemeClr val="dk1"/>
              </a:solidFill>
              <a:latin typeface="Old Standard TT"/>
              <a:ea typeface="Old Standard TT"/>
              <a:cs typeface="Old Standard TT"/>
              <a:sym typeface="Old Standard TT"/>
            </a:endParaRPr>
          </a:p>
        </p:txBody>
      </p:sp>
      <p:pic>
        <p:nvPicPr>
          <p:cNvPr id="112" name="Google Shape;112;p19"/>
          <p:cNvPicPr preferRelativeResize="0"/>
          <p:nvPr/>
        </p:nvPicPr>
        <p:blipFill>
          <a:blip r:embed="rId3">
            <a:alphaModFix/>
          </a:blip>
          <a:stretch>
            <a:fillRect/>
          </a:stretch>
        </p:blipFill>
        <p:spPr>
          <a:xfrm>
            <a:off x="6404825" y="672350"/>
            <a:ext cx="2372000" cy="4114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nvSpPr>
        <p:spPr>
          <a:xfrm>
            <a:off x="666250" y="559650"/>
            <a:ext cx="5383500" cy="12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4"/>
                </a:solidFill>
                <a:latin typeface="Old Standard TT"/>
                <a:ea typeface="Old Standard TT"/>
                <a:cs typeface="Old Standard TT"/>
                <a:sym typeface="Old Standard TT"/>
              </a:rPr>
              <a:t>blank_space() Function</a:t>
            </a:r>
            <a:endParaRPr b="1" sz="1600">
              <a:solidFill>
                <a:schemeClr val="accent4"/>
              </a:solidFill>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This function finds the Zero on the Puzzle, </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It help us to know where to start the movements </a:t>
            </a:r>
            <a:endParaRPr>
              <a:latin typeface="Old Standard TT"/>
              <a:ea typeface="Old Standard TT"/>
              <a:cs typeface="Old Standard TT"/>
              <a:sym typeface="Old Standard TT"/>
            </a:endParaRPr>
          </a:p>
        </p:txBody>
      </p:sp>
      <p:pic>
        <p:nvPicPr>
          <p:cNvPr id="118" name="Google Shape;118;p20"/>
          <p:cNvPicPr preferRelativeResize="0"/>
          <p:nvPr/>
        </p:nvPicPr>
        <p:blipFill>
          <a:blip r:embed="rId3">
            <a:alphaModFix/>
          </a:blip>
          <a:stretch>
            <a:fillRect/>
          </a:stretch>
        </p:blipFill>
        <p:spPr>
          <a:xfrm>
            <a:off x="443550" y="1594275"/>
            <a:ext cx="6039735" cy="305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nvSpPr>
        <p:spPr>
          <a:xfrm>
            <a:off x="1963250" y="133225"/>
            <a:ext cx="51168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4"/>
                </a:solidFill>
                <a:latin typeface="Old Standard TT"/>
                <a:ea typeface="Old Standard TT"/>
                <a:cs typeface="Old Standard TT"/>
                <a:sym typeface="Old Standard TT"/>
              </a:rPr>
              <a:t>Movement Functions</a:t>
            </a:r>
            <a:endParaRPr b="1" sz="2400">
              <a:solidFill>
                <a:schemeClr val="accent4"/>
              </a:solidFill>
              <a:latin typeface="Old Standard TT"/>
              <a:ea typeface="Old Standard TT"/>
              <a:cs typeface="Old Standard TT"/>
              <a:sym typeface="Old Standard TT"/>
            </a:endParaRPr>
          </a:p>
        </p:txBody>
      </p:sp>
      <p:pic>
        <p:nvPicPr>
          <p:cNvPr id="124" name="Google Shape;124;p21"/>
          <p:cNvPicPr preferRelativeResize="0"/>
          <p:nvPr/>
        </p:nvPicPr>
        <p:blipFill>
          <a:blip r:embed="rId3">
            <a:alphaModFix/>
          </a:blip>
          <a:stretch>
            <a:fillRect/>
          </a:stretch>
        </p:blipFill>
        <p:spPr>
          <a:xfrm>
            <a:off x="181500" y="1241700"/>
            <a:ext cx="4496174" cy="2785751"/>
          </a:xfrm>
          <a:prstGeom prst="rect">
            <a:avLst/>
          </a:prstGeom>
          <a:noFill/>
          <a:ln>
            <a:noFill/>
          </a:ln>
        </p:spPr>
      </p:pic>
      <p:pic>
        <p:nvPicPr>
          <p:cNvPr id="125" name="Google Shape;125;p21"/>
          <p:cNvPicPr preferRelativeResize="0"/>
          <p:nvPr/>
        </p:nvPicPr>
        <p:blipFill>
          <a:blip r:embed="rId4">
            <a:alphaModFix/>
          </a:blip>
          <a:stretch>
            <a:fillRect/>
          </a:stretch>
        </p:blipFill>
        <p:spPr>
          <a:xfrm>
            <a:off x="4830075" y="1235375"/>
            <a:ext cx="4161525" cy="278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