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69" r:id="rId3"/>
    <p:sldId id="307" r:id="rId4"/>
    <p:sldId id="308" r:id="rId5"/>
    <p:sldId id="265" r:id="rId6"/>
    <p:sldId id="264" r:id="rId7"/>
    <p:sldId id="270" r:id="rId8"/>
    <p:sldId id="268" r:id="rId9"/>
    <p:sldId id="267" r:id="rId10"/>
    <p:sldId id="272" r:id="rId11"/>
    <p:sldId id="266" r:id="rId12"/>
    <p:sldId id="271" r:id="rId13"/>
    <p:sldId id="273" r:id="rId14"/>
    <p:sldId id="275" r:id="rId15"/>
    <p:sldId id="310" r:id="rId16"/>
    <p:sldId id="278" r:id="rId17"/>
    <p:sldId id="279" r:id="rId18"/>
    <p:sldId id="280" r:id="rId19"/>
    <p:sldId id="311" r:id="rId20"/>
    <p:sldId id="281" r:id="rId21"/>
    <p:sldId id="288" r:id="rId22"/>
    <p:sldId id="287" r:id="rId23"/>
    <p:sldId id="285" r:id="rId24"/>
    <p:sldId id="292" r:id="rId25"/>
    <p:sldId id="309" r:id="rId26"/>
    <p:sldId id="312" r:id="rId27"/>
    <p:sldId id="293" r:id="rId28"/>
    <p:sldId id="282" r:id="rId29"/>
    <p:sldId id="313" r:id="rId30"/>
    <p:sldId id="314" r:id="rId31"/>
    <p:sldId id="315" r:id="rId32"/>
    <p:sldId id="316" r:id="rId33"/>
    <p:sldId id="317" r:id="rId34"/>
    <p:sldId id="318" r:id="rId35"/>
    <p:sldId id="294" r:id="rId36"/>
    <p:sldId id="319" r:id="rId37"/>
    <p:sldId id="295" r:id="rId38"/>
    <p:sldId id="261" r:id="rId39"/>
    <p:sldId id="302" r:id="rId40"/>
    <p:sldId id="297" r:id="rId41"/>
    <p:sldId id="283" r:id="rId42"/>
    <p:sldId id="298" r:id="rId43"/>
    <p:sldId id="299" r:id="rId44"/>
    <p:sldId id="300" r:id="rId45"/>
    <p:sldId id="301" r:id="rId46"/>
    <p:sldId id="303" r:id="rId47"/>
    <p:sldId id="296" r:id="rId48"/>
    <p:sldId id="305" r:id="rId49"/>
    <p:sldId id="291" r:id="rId50"/>
    <p:sldId id="304" r:id="rId51"/>
    <p:sldId id="257" r:id="rId52"/>
    <p:sldId id="306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5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5454B-360B-4A5B-99A8-0578D5F1730A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7A51-85BD-45A5-B248-8913DF28A1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739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767E3-9892-4E88-8ACE-D9626D53131D}" type="datetimeFigureOut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B4C96-40CC-4EFB-8079-E0C1D6949E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971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1E71-47E4-4A4E-80E6-DAC70C5A85EB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68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86E7-EAAC-431B-BC0E-DA330EA32289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1549-F729-4E88-8A67-2DD5F8C3B281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比特幣與區塊鏈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6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3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53B3-FDB3-4FA8-80BF-C78A729BC936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32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57F9-55D1-460D-8372-D4202DA9E468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3DFC-3A7C-4504-B086-1F2B42C0C972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98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B37B-3FEB-4DA8-9B63-93303005CFA0}" type="datetime1">
              <a:rPr lang="zh-TW" altLang="en-US" smtClean="0"/>
              <a:t>2019/9/27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1EE4-707F-483F-9061-AC20E157648C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93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DDC96-A76B-448F-A9F9-7995A444756A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4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625C-9109-4EA9-B063-812AFA0D0FF0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5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5612-5AE3-45D7-B0E3-5B1F7D0C2CD4}" type="datetime1">
              <a:rPr lang="zh-TW" altLang="en-US" smtClean="0"/>
              <a:t>2019/9/27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F0DD-0BF4-4337-9F0B-D0B2EB408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6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dingvalley.com/zh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fdb.com/" TargetMode="External"/><Relationship Id="rId2" Type="http://schemas.openxmlformats.org/officeDocument/2006/relationships/hyperlink" Target="http://www.etf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ckfeel.com.tw/&#22823;&#30526;&#23560;&#23660;&#30340;&#29702;&#36001;&#39015;&#21839;-&#27231;&#22120;&#20154;&#29702;&#23560;/" TargetMode="External"/><Relationship Id="rId2" Type="http://schemas.openxmlformats.org/officeDocument/2006/relationships/hyperlink" Target="https://www.stockfeel.com.tw/&#27231;&#22120;&#20154;&#29702;&#36001;-&#24341;&#35328;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u.camdemy.com/course/1633/intro" TargetMode="External"/><Relationship Id="rId4" Type="http://schemas.openxmlformats.org/officeDocument/2006/relationships/hyperlink" Target="https://www.stockfeel.com.tw/&#23436;&#32654;&#30340;&#22823;&#30436;&#36861;&#36452;&#32773;-etf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理財</a:t>
            </a:r>
            <a:r>
              <a:rPr lang="zh-TW" altLang="en-US" dirty="0" smtClean="0"/>
              <a:t>機器人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Robo</a:t>
            </a:r>
            <a:r>
              <a:rPr lang="en-US" altLang="zh-TW" dirty="0" smtClean="0"/>
              <a:t>-advisor)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2019/09/27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04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</a:t>
            </a:r>
            <a:r>
              <a:rPr lang="en-US" altLang="zh-TW" dirty="0"/>
              <a:t>2016</a:t>
            </a:r>
            <a:r>
              <a:rPr lang="zh-TW" altLang="en-US" dirty="0"/>
              <a:t>年年底，機器人理財的管理資產總額預計達到</a:t>
            </a:r>
            <a:r>
              <a:rPr lang="en-US" altLang="zh-TW" dirty="0"/>
              <a:t>3,000</a:t>
            </a:r>
            <a:r>
              <a:rPr lang="zh-TW" altLang="en-US" dirty="0"/>
              <a:t>億美金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至</a:t>
            </a:r>
            <a:r>
              <a:rPr lang="en-US" altLang="zh-TW" dirty="0"/>
              <a:t>2020</a:t>
            </a:r>
            <a:r>
              <a:rPr lang="zh-TW" altLang="en-US" dirty="0"/>
              <a:t>年時，該管理資產的總金額將成長到</a:t>
            </a:r>
            <a:r>
              <a:rPr lang="en-US" altLang="zh-TW" dirty="0"/>
              <a:t>2.2</a:t>
            </a:r>
            <a:r>
              <a:rPr lang="zh-TW" altLang="en-US" dirty="0"/>
              <a:t>兆美金。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3330128"/>
            <a:ext cx="3514725" cy="18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大盤 </a:t>
            </a:r>
            <a:r>
              <a:rPr lang="en-US" altLang="zh-TW" dirty="0" smtClean="0"/>
              <a:t>vs </a:t>
            </a:r>
            <a:r>
              <a:rPr lang="zh-TW" altLang="en-US" dirty="0" smtClean="0"/>
              <a:t>經理</a:t>
            </a:r>
            <a:r>
              <a:rPr lang="zh-TW" altLang="en-US" dirty="0"/>
              <a:t>人 </a:t>
            </a:r>
            <a:r>
              <a:rPr lang="en-US" altLang="zh-TW" dirty="0" smtClean="0"/>
              <a:t>vs</a:t>
            </a:r>
            <a:r>
              <a:rPr lang="en-US" altLang="zh-TW" dirty="0"/>
              <a:t> </a:t>
            </a:r>
            <a:r>
              <a:rPr lang="zh-TW" altLang="en-US" dirty="0"/>
              <a:t>理財機器人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00247" y="1955123"/>
            <a:ext cx="4939116" cy="3319143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3231397" y="5339065"/>
            <a:ext cx="3877482" cy="285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時間跨度</a:t>
            </a:r>
            <a:r>
              <a:rPr lang="en-US" altLang="zh-TW" dirty="0" smtClean="0"/>
              <a:t>: 2010-2016</a:t>
            </a:r>
            <a:r>
              <a:rPr lang="zh-TW" altLang="en-US" dirty="0" smtClean="0"/>
              <a:t>中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65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大盤 </a:t>
            </a:r>
            <a:r>
              <a:rPr lang="en-US" altLang="zh-TW" dirty="0"/>
              <a:t>vs </a:t>
            </a:r>
            <a:r>
              <a:rPr lang="zh-TW" altLang="en-US" dirty="0"/>
              <a:t>經理人 </a:t>
            </a:r>
            <a:r>
              <a:rPr lang="en-US" altLang="zh-TW" dirty="0"/>
              <a:t>vs </a:t>
            </a:r>
            <a:r>
              <a:rPr lang="zh-TW" altLang="en-US" dirty="0"/>
              <a:t>理財機器人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理財機器人</a:t>
            </a:r>
            <a:endParaRPr lang="en-US" altLang="zh-TW" dirty="0" smtClean="0"/>
          </a:p>
          <a:p>
            <a:pPr lvl="1"/>
            <a:r>
              <a:rPr lang="zh-TW" altLang="en-US" dirty="0"/>
              <a:t>投組採指數型投資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優勢：有低成本</a:t>
            </a:r>
            <a:r>
              <a:rPr lang="zh-TW" altLang="en-US" dirty="0"/>
              <a:t>，便利，低</a:t>
            </a:r>
            <a:r>
              <a:rPr lang="zh-TW" altLang="en-US" dirty="0" smtClean="0"/>
              <a:t>風險，</a:t>
            </a:r>
            <a:r>
              <a:rPr lang="zh-TW" altLang="en-US" dirty="0"/>
              <a:t>持續</a:t>
            </a:r>
            <a:r>
              <a:rPr lang="zh-TW" altLang="en-US" dirty="0" smtClean="0"/>
              <a:t>進化，</a:t>
            </a:r>
            <a:r>
              <a:rPr lang="zh-TW" altLang="en-US" dirty="0"/>
              <a:t>全面自動化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缺點：目前無</a:t>
            </a:r>
            <a:r>
              <a:rPr lang="zh-TW" altLang="en-US" dirty="0"/>
              <a:t>達到真正的客製化的服務、投資使用的演算法過於單調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投資組合</a:t>
            </a:r>
            <a:r>
              <a:rPr lang="zh-TW" altLang="en-US" dirty="0"/>
              <a:t>價值波動率越高，代表此投資組合的風險越高，資產漲跌變化的幅度越大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經理</a:t>
            </a:r>
            <a:r>
              <a:rPr lang="zh-TW" altLang="en-US" dirty="0" smtClean="0"/>
              <a:t>人：有彈性，人為</a:t>
            </a:r>
            <a:r>
              <a:rPr lang="zh-TW" altLang="en-US" dirty="0"/>
              <a:t>干預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2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傳統金融業投入理財機器人技術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JP Morgan CEO</a:t>
            </a:r>
            <a:r>
              <a:rPr lang="zh-TW" altLang="en-US" dirty="0" smtClean="0"/>
              <a:t>表示，去年約投資六億美金在新興金融，並相信這些技術在未來企業經營策略上至為重要。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許多銀行已開始投入自動化投資的領域中，自己發展相關技術，如高盛、美銀，花旗更直接投資最大的機器人理財公司</a:t>
            </a:r>
            <a:r>
              <a:rPr lang="en-US" altLang="zh-TW" dirty="0" smtClean="0"/>
              <a:t>Betterment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074920"/>
            <a:ext cx="7886700" cy="4150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https://www.stockfeel.com.tw/</a:t>
            </a:r>
            <a:r>
              <a:rPr lang="zh-TW" altLang="en-US" dirty="0"/>
              <a:t>全球領先的</a:t>
            </a:r>
            <a:r>
              <a:rPr lang="en-US" altLang="zh-TW" dirty="0"/>
              <a:t>python</a:t>
            </a:r>
            <a:r>
              <a:rPr lang="zh-TW" altLang="en-US" dirty="0"/>
              <a:t>演算法交易平台─</a:t>
            </a:r>
            <a:r>
              <a:rPr lang="en-US" altLang="zh-TW" dirty="0" err="1"/>
              <a:t>quantopian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423" y="932424"/>
            <a:ext cx="4667155" cy="399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2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358310"/>
              </p:ext>
            </p:extLst>
          </p:nvPr>
        </p:nvGraphicFramePr>
        <p:xfrm>
          <a:off x="628650" y="1825625"/>
          <a:ext cx="78867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358">
                  <a:extLst>
                    <a:ext uri="{9D8B030D-6E8A-4147-A177-3AD203B41FA5}">
                      <a16:colId xmlns:a16="http://schemas.microsoft.com/office/drawing/2014/main" val="489778788"/>
                    </a:ext>
                  </a:extLst>
                </a:gridCol>
                <a:gridCol w="1527048">
                  <a:extLst>
                    <a:ext uri="{9D8B030D-6E8A-4147-A177-3AD203B41FA5}">
                      <a16:colId xmlns:a16="http://schemas.microsoft.com/office/drawing/2014/main" val="347686062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788128755"/>
                    </a:ext>
                  </a:extLst>
                </a:gridCol>
                <a:gridCol w="1575054">
                  <a:extLst>
                    <a:ext uri="{9D8B030D-6E8A-4147-A177-3AD203B41FA5}">
                      <a16:colId xmlns:a16="http://schemas.microsoft.com/office/drawing/2014/main" val="271167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R</a:t>
                      </a:r>
                      <a:r>
                        <a:rPr lang="en-US" altLang="zh-TW" dirty="0" err="1" smtClean="0"/>
                        <a:t>obo</a:t>
                      </a:r>
                      <a:r>
                        <a:rPr lang="en-US" altLang="zh-TW" dirty="0" smtClean="0"/>
                        <a:t>-advisor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Founded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Asset Types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Fees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0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Bettermont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ETFs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0.25%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32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Wealthfront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ETFs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0-0.25%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0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Schwab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Schwab ETFs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Vanguard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Vanguard ETFs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0.3%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1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FutureAdvisor</a:t>
                      </a:r>
                      <a:r>
                        <a:rPr lang="en-US" altLang="zh-TW" dirty="0" smtClean="0"/>
                        <a:t> (BlackRock)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2010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ETFs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0.5%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67153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622542" y="4526280"/>
            <a:ext cx="2119122" cy="41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350" dirty="0" smtClean="0"/>
              <a:t>來源：</a:t>
            </a:r>
            <a:r>
              <a:rPr lang="en-US" altLang="zh-TW" sz="1350" dirty="0" smtClean="0"/>
              <a:t>Investopedia.com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2847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機器人理財</a:t>
            </a:r>
            <a:r>
              <a:rPr lang="zh-TW" altLang="en-US" dirty="0" smtClean="0"/>
              <a:t>公司介紹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356616" y="1993393"/>
            <a:ext cx="4141566" cy="429767"/>
          </a:xfrm>
        </p:spPr>
        <p:txBody>
          <a:bodyPr>
            <a:normAutofit/>
          </a:bodyPr>
          <a:lstStyle/>
          <a:p>
            <a:r>
              <a:rPr lang="en-US" altLang="zh-TW" sz="2250" dirty="0"/>
              <a:t>Betterment</a:t>
            </a:r>
            <a:endParaRPr lang="zh-TW" altLang="en-US" sz="2250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>
          <a:xfrm>
            <a:off x="246888" y="2505075"/>
            <a:ext cx="4791456" cy="368458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全球最大的機器人理財</a:t>
            </a:r>
            <a:r>
              <a:rPr lang="zh-TW" altLang="en-US" dirty="0" smtClean="0"/>
              <a:t>公司</a:t>
            </a:r>
            <a:endParaRPr lang="en-US" altLang="zh-TW" dirty="0" smtClean="0"/>
          </a:p>
          <a:p>
            <a:r>
              <a:rPr lang="zh-TW" altLang="en-US" dirty="0" smtClean="0"/>
              <a:t>資產</a:t>
            </a:r>
            <a:r>
              <a:rPr lang="zh-TW" altLang="en-US" dirty="0" smtClean="0"/>
              <a:t>管理規模破</a:t>
            </a:r>
            <a:r>
              <a:rPr lang="en-US" altLang="zh-TW" dirty="0" smtClean="0"/>
              <a:t>50</a:t>
            </a:r>
            <a:r>
              <a:rPr lang="zh-TW" altLang="en-US" dirty="0" smtClean="0"/>
              <a:t>億美元</a:t>
            </a:r>
            <a:endParaRPr lang="en-US" altLang="zh-TW" dirty="0" smtClean="0"/>
          </a:p>
          <a:p>
            <a:r>
              <a:rPr lang="zh-TW" altLang="en-US" dirty="0" smtClean="0"/>
              <a:t>服務</a:t>
            </a:r>
            <a:r>
              <a:rPr lang="en-US" altLang="zh-TW" dirty="0" smtClean="0"/>
              <a:t>:</a:t>
            </a:r>
          </a:p>
          <a:p>
            <a:pPr marL="385763" indent="-385763">
              <a:buFont typeface="+mj-lt"/>
              <a:buAutoNum type="arabicPeriod"/>
            </a:pPr>
            <a:r>
              <a:rPr lang="zh-TW" altLang="en-US" dirty="0" smtClean="0"/>
              <a:t>安全網</a:t>
            </a:r>
            <a:endParaRPr lang="en-US" altLang="zh-TW" dirty="0" smtClean="0"/>
          </a:p>
          <a:p>
            <a:pPr marL="385763" indent="-385763">
              <a:buFont typeface="+mj-lt"/>
              <a:buAutoNum type="arabicPeriod"/>
            </a:pPr>
            <a:r>
              <a:rPr lang="zh-TW" altLang="en-US" dirty="0" smtClean="0"/>
              <a:t>退休</a:t>
            </a:r>
            <a:endParaRPr lang="en-US" altLang="zh-TW" dirty="0" smtClean="0"/>
          </a:p>
          <a:p>
            <a:pPr marL="385763" indent="-385763">
              <a:buFont typeface="+mj-lt"/>
              <a:buAutoNum type="arabicPeriod"/>
            </a:pPr>
            <a:r>
              <a:rPr lang="zh-TW" altLang="en-US" dirty="0" smtClean="0"/>
              <a:t>一般投資</a:t>
            </a:r>
            <a:endParaRPr lang="en-US" altLang="zh-TW" dirty="0" smtClean="0"/>
          </a:p>
          <a:p>
            <a:pPr marL="385763" indent="-385763">
              <a:buFont typeface="+mj-lt"/>
              <a:buAutoNum type="arabicPeriod"/>
            </a:pPr>
            <a:r>
              <a:rPr lang="zh-TW" altLang="en-US" dirty="0" smtClean="0"/>
              <a:t>稅務虧賣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>
          <a:xfrm>
            <a:off x="4901184" y="1993393"/>
            <a:ext cx="3615357" cy="492919"/>
          </a:xfrm>
        </p:spPr>
        <p:txBody>
          <a:bodyPr>
            <a:normAutofit/>
          </a:bodyPr>
          <a:lstStyle/>
          <a:p>
            <a:r>
              <a:rPr lang="en-US" altLang="zh-TW" sz="2250" dirty="0" err="1"/>
              <a:t>Wealthfront</a:t>
            </a:r>
            <a:endParaRPr lang="zh-TW" altLang="en-US" sz="2250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4"/>
          </p:nvPr>
        </p:nvSpPr>
        <p:spPr>
          <a:xfrm>
            <a:off x="5020056" y="2505075"/>
            <a:ext cx="3615357" cy="3684588"/>
          </a:xfrm>
        </p:spPr>
        <p:txBody>
          <a:bodyPr/>
          <a:lstStyle/>
          <a:p>
            <a:r>
              <a:rPr lang="zh-TW" altLang="en-US" dirty="0" smtClean="0"/>
              <a:t>強調分散的投資組合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簡單明確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KYC</a:t>
            </a:r>
            <a:r>
              <a:rPr lang="zh-TW" altLang="en-US" dirty="0" smtClean="0"/>
              <a:t>問卷</a:t>
            </a:r>
            <a:endParaRPr lang="en-US" altLang="zh-TW" dirty="0" smtClean="0"/>
          </a:p>
          <a:p>
            <a:r>
              <a:rPr lang="zh-TW" altLang="en-US" dirty="0" smtClean="0"/>
              <a:t>最佳投組演算法</a:t>
            </a:r>
            <a:endParaRPr lang="en-US" altLang="zh-TW" dirty="0" smtClean="0"/>
          </a:p>
          <a:p>
            <a:r>
              <a:rPr lang="zh-TW" altLang="en-US" dirty="0" smtClean="0"/>
              <a:t>推薦組合配置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機器人理財公司介紹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Motif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緊跟大師的投資策略</a:t>
            </a:r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Acorns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美國加州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零錢投資</a:t>
            </a:r>
            <a:endParaRPr lang="en-US" altLang="zh-TW" dirty="0" smtClean="0"/>
          </a:p>
          <a:p>
            <a:r>
              <a:rPr lang="zh-TW" altLang="en-US" dirty="0" smtClean="0"/>
              <a:t>像中國大陸的餘額寶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5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76" y="948081"/>
            <a:ext cx="7089113" cy="46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缺點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缺乏客製化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無面對面服務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Why</a:t>
            </a:r>
            <a:r>
              <a:rPr lang="en-US" altLang="zh-TW" dirty="0" smtClean="0"/>
              <a:t> </a:t>
            </a:r>
            <a:r>
              <a:rPr lang="zh-TW" altLang="en-US" dirty="0" smtClean="0"/>
              <a:t>理財機器人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zh-TW" altLang="en-US" dirty="0" smtClean="0"/>
              <a:t>更</a:t>
            </a:r>
            <a:r>
              <a:rPr lang="zh-TW" altLang="en-US" dirty="0"/>
              <a:t>低的</a:t>
            </a:r>
            <a:r>
              <a:rPr lang="zh-TW" altLang="en-US" dirty="0" smtClean="0"/>
              <a:t>成本</a:t>
            </a:r>
            <a:endParaRPr lang="en-US" altLang="zh-TW" dirty="0" smtClean="0"/>
          </a:p>
          <a:p>
            <a:pPr lvl="1"/>
            <a:r>
              <a:rPr lang="zh-TW" altLang="en-US" dirty="0"/>
              <a:t>在美國想要享有理財顧問服務，平均需要擁有五十萬美金的資產，且每年所需的管理費更高達</a:t>
            </a:r>
            <a:r>
              <a:rPr lang="en-US" altLang="zh-TW" dirty="0"/>
              <a:t>1%-2%</a:t>
            </a:r>
            <a:r>
              <a:rPr lang="zh-TW" altLang="en-US" dirty="0" smtClean="0"/>
              <a:t>不等。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機器人</a:t>
            </a:r>
            <a:r>
              <a:rPr lang="zh-TW" altLang="en-US" dirty="0"/>
              <a:t>理財服務，只需要</a:t>
            </a:r>
            <a:r>
              <a:rPr lang="en-US" altLang="zh-TW" dirty="0"/>
              <a:t>100</a:t>
            </a:r>
            <a:r>
              <a:rPr lang="zh-TW" altLang="en-US" dirty="0"/>
              <a:t>美金即可享有服務，且每年管理年費下降到只需要</a:t>
            </a:r>
            <a:r>
              <a:rPr lang="en-US" altLang="zh-TW" dirty="0"/>
              <a:t>0.25%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marL="385763" indent="-385763">
              <a:buFont typeface="+mj-lt"/>
              <a:buAutoNum type="arabicPeriod"/>
            </a:pPr>
            <a:r>
              <a:rPr lang="zh-TW" altLang="en-US" dirty="0"/>
              <a:t>自動化</a:t>
            </a:r>
            <a:r>
              <a:rPr lang="zh-TW" altLang="en-US" dirty="0" smtClean="0"/>
              <a:t>管理</a:t>
            </a:r>
            <a:endParaRPr lang="en-US" altLang="zh-TW" dirty="0" smtClean="0"/>
          </a:p>
          <a:p>
            <a:pPr lvl="1"/>
            <a:r>
              <a:rPr lang="zh-TW" altLang="en-US" dirty="0"/>
              <a:t>機器人理財服務會依據投資人可投資的金額自動分配置投資標的，並且將收到的股利在自動化分散投資到既有的投資組合內。</a:t>
            </a:r>
            <a:endParaRPr lang="en-US" altLang="zh-TW" dirty="0" smtClean="0"/>
          </a:p>
          <a:p>
            <a:pPr marL="385763" indent="-385763">
              <a:buFont typeface="+mj-lt"/>
              <a:buAutoNum type="arabicPeriod"/>
            </a:pPr>
            <a:r>
              <a:rPr lang="zh-TW" altLang="en-US" dirty="0"/>
              <a:t>穩定的投資</a:t>
            </a:r>
            <a:r>
              <a:rPr lang="zh-TW" altLang="en-US" dirty="0" smtClean="0"/>
              <a:t>報酬</a:t>
            </a:r>
            <a:endParaRPr lang="en-US" altLang="zh-TW" dirty="0" smtClean="0"/>
          </a:p>
          <a:p>
            <a:pPr lvl="1"/>
            <a:r>
              <a:rPr lang="zh-TW" altLang="en-US" dirty="0"/>
              <a:t>機器人理財大多採指數型投資的方法。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9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Try~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633472"/>
            <a:ext cx="7886700" cy="1083564"/>
          </a:xfrm>
        </p:spPr>
        <p:txBody>
          <a:bodyPr/>
          <a:lstStyle/>
          <a:p>
            <a:pPr algn="ctr"/>
            <a:r>
              <a:rPr lang="en-US" altLang="zh-TW" sz="3000" dirty="0">
                <a:hlinkClick r:id="rId2"/>
              </a:rPr>
              <a:t>https://www.tradingvalley.com/zh</a:t>
            </a:r>
            <a:r>
              <a:rPr lang="en-US" altLang="zh-TW" sz="3000" dirty="0">
                <a:hlinkClick r:id="rId2"/>
              </a:rPr>
              <a:t>/</a:t>
            </a:r>
            <a:endParaRPr lang="en-US" altLang="zh-TW" sz="3000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文字版面配置區 8"/>
          <p:cNvSpPr txBox="1">
            <a:spLocks/>
          </p:cNvSpPr>
          <p:nvPr/>
        </p:nvSpPr>
        <p:spPr>
          <a:xfrm>
            <a:off x="623888" y="4299348"/>
            <a:ext cx="7886700" cy="11251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100"/>
              <a:t>這是台灣的理財機器人的科技公司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176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理財機器人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38" y="991492"/>
            <a:ext cx="6620854" cy="462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58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53B3-FDB3-4FA8-80BF-C78A729BC936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理財機器人 </a:t>
            </a:r>
            <a:r>
              <a:rPr lang="en-US" altLang="zh-TW" dirty="0" smtClean="0"/>
              <a:t>(</a:t>
            </a:r>
            <a:r>
              <a:rPr lang="zh-TW" altLang="en-US" dirty="0" smtClean="0"/>
              <a:t>陸裕豪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3" y="1482328"/>
            <a:ext cx="8065294" cy="38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5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720525"/>
              </p:ext>
            </p:extLst>
          </p:nvPr>
        </p:nvGraphicFramePr>
        <p:xfrm>
          <a:off x="628650" y="2226466"/>
          <a:ext cx="7886700" cy="2815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54426454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1221957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7015059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83146679"/>
                    </a:ext>
                  </a:extLst>
                </a:gridCol>
              </a:tblGrid>
              <a:tr h="469221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TW" altLang="en-US" sz="10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費用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0663965"/>
                  </a:ext>
                </a:extLst>
              </a:tr>
              <a:tr h="469221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Betterment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ETFs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6932108"/>
                  </a:ext>
                </a:extLst>
              </a:tr>
              <a:tr h="469221"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Wealthfront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ETFs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0-0.25%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92253846"/>
                  </a:ext>
                </a:extLst>
              </a:tr>
              <a:tr h="469221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Schwab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Schwab</a:t>
                      </a:r>
                      <a:r>
                        <a:rPr lang="zh-TW" altLang="en-US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ETFs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0926889"/>
                  </a:ext>
                </a:extLst>
              </a:tr>
              <a:tr h="469221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Vanguard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Vanguard</a:t>
                      </a:r>
                      <a:r>
                        <a:rPr lang="zh-TW" altLang="en-US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ETFs</a:t>
                      </a:r>
                      <a:endParaRPr lang="zh-TW" altLang="en-US" sz="1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8320569"/>
                  </a:ext>
                </a:extLst>
              </a:tr>
              <a:tr h="469221">
                <a:tc>
                  <a:txBody>
                    <a:bodyPr/>
                    <a:lstStyle/>
                    <a:p>
                      <a:r>
                        <a:rPr lang="en-US" altLang="zh-TW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FutureAdvisor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ETFs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0.3%</a:t>
                      </a:r>
                      <a:endParaRPr lang="zh-TW" alt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8851497"/>
                  </a:ext>
                </a:extLst>
              </a:tr>
            </a:tbl>
          </a:graphicData>
        </a:graphic>
      </p:graphicFrame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標的的選擇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72768"/>
            <a:ext cx="7886700" cy="460419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指數型證劵投資信託基金</a:t>
            </a:r>
            <a:r>
              <a:rPr lang="en-US" altLang="zh-TW" dirty="0" smtClean="0"/>
              <a:t>(Exchange traded funds, ETF)</a:t>
            </a:r>
          </a:p>
          <a:p>
            <a:r>
              <a:rPr lang="zh-TW" altLang="en-US" dirty="0" smtClean="0"/>
              <a:t>交易所</a:t>
            </a:r>
            <a:r>
              <a:rPr lang="zh-TW" altLang="en-US" dirty="0"/>
              <a:t>上市的基金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ETF</a:t>
            </a:r>
            <a:r>
              <a:rPr lang="zh-TW" altLang="en-US" dirty="0"/>
              <a:t>可以視為一種</a:t>
            </a:r>
            <a:r>
              <a:rPr lang="zh-TW" altLang="en-US" dirty="0" smtClean="0"/>
              <a:t>股票</a:t>
            </a:r>
            <a:r>
              <a:rPr lang="en-US" altLang="zh-TW" dirty="0" smtClean="0"/>
              <a:t>+</a:t>
            </a:r>
            <a:r>
              <a:rPr lang="zh-TW" altLang="en-US" dirty="0" smtClean="0"/>
              <a:t>基金</a:t>
            </a:r>
            <a:r>
              <a:rPr lang="zh-TW" altLang="en-US" dirty="0"/>
              <a:t>的混和</a:t>
            </a:r>
            <a:r>
              <a:rPr lang="zh-TW" altLang="en-US" dirty="0" smtClean="0"/>
              <a:t>物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</a:t>
            </a:r>
            <a:r>
              <a:rPr lang="zh-TW" altLang="en-US" dirty="0"/>
              <a:t>像股票一樣是一種在交易所掛牌的有價證券，每天在交易所都有報價提供投資人做買賣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0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金融市場常劇烈震動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097" y="2315171"/>
            <a:ext cx="5307806" cy="3086100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0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-2008 Pre-Financial </a:t>
            </a:r>
            <a:r>
              <a:rPr lang="en-US" altLang="zh-TW" dirty="0" err="1"/>
              <a:t>crsis</a:t>
            </a:r>
            <a:endParaRPr lang="en-US" altLang="zh-TW" dirty="0"/>
          </a:p>
          <a:p>
            <a:r>
              <a:rPr lang="en-US" altLang="zh-TW" dirty="0" smtClean="0"/>
              <a:t>CDS</a:t>
            </a:r>
          </a:p>
          <a:p>
            <a:r>
              <a:rPr lang="en-US" altLang="zh-TW" dirty="0" smtClean="0"/>
              <a:t>CDO</a:t>
            </a:r>
          </a:p>
          <a:p>
            <a:r>
              <a:rPr lang="en-US" altLang="zh-TW" dirty="0" smtClean="0"/>
              <a:t>MBS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2008- Post-Financial </a:t>
            </a:r>
            <a:r>
              <a:rPr lang="en-US" altLang="zh-TW" dirty="0" err="1" smtClean="0"/>
              <a:t>crsis</a:t>
            </a:r>
            <a:endParaRPr lang="en-US" altLang="zh-TW" dirty="0" smtClean="0"/>
          </a:p>
          <a:p>
            <a:r>
              <a:rPr lang="en-US" altLang="zh-TW" dirty="0" smtClean="0"/>
              <a:t>ETF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1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ETF</a:t>
            </a:r>
            <a:r>
              <a:rPr lang="zh-TW" altLang="en-US" dirty="0" smtClean="0"/>
              <a:t>的優勢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016253"/>
            <a:ext cx="7886700" cy="905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72" y="2129350"/>
            <a:ext cx="4678871" cy="350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64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法規面也推一把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歐美已陸續制定出以</a:t>
            </a:r>
            <a:r>
              <a:rPr lang="en-US" altLang="zh-TW" dirty="0" smtClean="0"/>
              <a:t>free-based model</a:t>
            </a:r>
            <a:r>
              <a:rPr lang="zh-TW" altLang="en-US" dirty="0" smtClean="0"/>
              <a:t>為主軸的金融消費保護法，旨在大幅降低財富與資產管理的成本，保護退休帳戶。此舉措將使得被動式資產如</a:t>
            </a:r>
            <a:r>
              <a:rPr lang="en-US" altLang="zh-TW" dirty="0" smtClean="0"/>
              <a:t>ETF</a:t>
            </a:r>
            <a:r>
              <a:rPr lang="zh-TW" altLang="en-US" dirty="0" smtClean="0"/>
              <a:t>更受歡迎，也使得財富管理顧問受到壓力。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ETF</a:t>
            </a:r>
            <a:r>
              <a:rPr lang="zh-TW" altLang="en-US" dirty="0" smtClean="0"/>
              <a:t>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美國</a:t>
            </a:r>
            <a:endParaRPr lang="en-US" altLang="zh-TW" dirty="0" smtClean="0"/>
          </a:p>
          <a:p>
            <a:r>
              <a:rPr lang="en-US" altLang="zh-TW" dirty="0" smtClean="0"/>
              <a:t>1993</a:t>
            </a:r>
            <a:r>
              <a:rPr lang="zh-TW" altLang="en-US" dirty="0" smtClean="0"/>
              <a:t>年，由</a:t>
            </a:r>
            <a:r>
              <a:rPr lang="en-US" altLang="zh-TW" dirty="0" smtClean="0"/>
              <a:t>SPDR</a:t>
            </a:r>
            <a:r>
              <a:rPr lang="zh-TW" altLang="en-US" dirty="0" smtClean="0"/>
              <a:t>標普</a:t>
            </a:r>
            <a:r>
              <a:rPr lang="en-US" altLang="zh-TW" dirty="0" smtClean="0"/>
              <a:t>500</a:t>
            </a:r>
            <a:r>
              <a:rPr lang="zh-TW" altLang="en-US" dirty="0" smtClean="0"/>
              <a:t>指數</a:t>
            </a:r>
            <a:r>
              <a:rPr lang="en-US" altLang="zh-TW" dirty="0" smtClean="0"/>
              <a:t>ETF(SPY)</a:t>
            </a:r>
            <a:r>
              <a:rPr lang="zh-TW" altLang="en-US" dirty="0" smtClean="0"/>
              <a:t>在紐約證劵交易所</a:t>
            </a:r>
            <a:r>
              <a:rPr lang="en-US" altLang="zh-TW" dirty="0" smtClean="0"/>
              <a:t>(NYSE)</a:t>
            </a:r>
            <a:r>
              <a:rPr lang="zh-TW" altLang="en-US" dirty="0" smtClean="0"/>
              <a:t>上市，是目前最大的</a:t>
            </a:r>
            <a:r>
              <a:rPr lang="en-US" altLang="zh-TW" dirty="0" smtClean="0"/>
              <a:t>ETF</a:t>
            </a:r>
          </a:p>
          <a:p>
            <a:r>
              <a:rPr lang="zh-TW" altLang="en-US" dirty="0" smtClean="0"/>
              <a:t>美國目前有超過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檔</a:t>
            </a:r>
            <a:r>
              <a:rPr lang="en-US" altLang="zh-TW" dirty="0" smtClean="0"/>
              <a:t>ETF</a:t>
            </a:r>
          </a:p>
          <a:p>
            <a:r>
              <a:rPr lang="en-US" altLang="zh-TW" dirty="0" smtClean="0"/>
              <a:t>BlackRock</a:t>
            </a:r>
            <a:r>
              <a:rPr lang="zh-TW" altLang="en-US" dirty="0" smtClean="0"/>
              <a:t>是全球最大資產管理公司，也是目前美國</a:t>
            </a:r>
            <a:r>
              <a:rPr lang="en-US" altLang="zh-TW" dirty="0" smtClean="0"/>
              <a:t>ETF</a:t>
            </a:r>
            <a:r>
              <a:rPr lang="zh-TW" altLang="en-US" dirty="0" smtClean="0"/>
              <a:t>當中市佔率最高的發行者，達到</a:t>
            </a:r>
            <a:r>
              <a:rPr lang="en-US" altLang="zh-TW" dirty="0" smtClean="0"/>
              <a:t>38.2%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41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0040" y="1825625"/>
            <a:ext cx="8195310" cy="4351338"/>
          </a:xfrm>
        </p:spPr>
        <p:txBody>
          <a:bodyPr/>
          <a:lstStyle/>
          <a:p>
            <a:r>
              <a:rPr lang="zh-TW" altLang="en-US" dirty="0" smtClean="0"/>
              <a:t>全球前</a:t>
            </a:r>
            <a:r>
              <a:rPr lang="en-US" altLang="zh-TW" dirty="0" smtClean="0"/>
              <a:t>1%</a:t>
            </a:r>
            <a:r>
              <a:rPr lang="zh-TW" altLang="en-US" dirty="0" smtClean="0"/>
              <a:t>的人擁有</a:t>
            </a:r>
            <a:r>
              <a:rPr lang="en-US" altLang="zh-TW" dirty="0" smtClean="0"/>
              <a:t>50%</a:t>
            </a:r>
            <a:r>
              <a:rPr lang="zh-TW" altLang="en-US" dirty="0" smtClean="0"/>
              <a:t>的財富</a:t>
            </a:r>
            <a:endParaRPr lang="en-US" altLang="zh-TW" dirty="0" smtClean="0"/>
          </a:p>
          <a:p>
            <a:r>
              <a:rPr lang="zh-TW" altLang="en-US" dirty="0" smtClean="0"/>
              <a:t>美國前</a:t>
            </a:r>
            <a:r>
              <a:rPr lang="en-US" altLang="zh-TW" dirty="0"/>
              <a:t>1%</a:t>
            </a:r>
            <a:r>
              <a:rPr lang="zh-TW" altLang="en-US" dirty="0"/>
              <a:t>的人</a:t>
            </a:r>
            <a:r>
              <a:rPr lang="zh-TW" altLang="en-US" dirty="0" smtClean="0"/>
              <a:t>擁有</a:t>
            </a:r>
            <a:r>
              <a:rPr lang="en-US" altLang="zh-TW" dirty="0" smtClean="0"/>
              <a:t>20</a:t>
            </a:r>
            <a:r>
              <a:rPr lang="en-US" altLang="zh-TW" dirty="0"/>
              <a:t>%</a:t>
            </a:r>
            <a:r>
              <a:rPr lang="zh-TW" altLang="en-US" dirty="0"/>
              <a:t>的</a:t>
            </a:r>
            <a:r>
              <a:rPr lang="zh-TW" altLang="en-US" dirty="0" smtClean="0"/>
              <a:t>財富</a:t>
            </a:r>
            <a:endParaRPr lang="en-US" altLang="zh-TW" dirty="0" smtClean="0"/>
          </a:p>
          <a:p>
            <a:r>
              <a:rPr lang="zh-TW" altLang="en-US" dirty="0"/>
              <a:t>美國前</a:t>
            </a:r>
            <a:r>
              <a:rPr lang="en-US" altLang="zh-TW" dirty="0" smtClean="0"/>
              <a:t>10%</a:t>
            </a:r>
            <a:r>
              <a:rPr lang="zh-TW" altLang="en-US" dirty="0"/>
              <a:t>的人</a:t>
            </a:r>
            <a:r>
              <a:rPr lang="zh-TW" altLang="en-US" dirty="0" smtClean="0"/>
              <a:t>擁有</a:t>
            </a:r>
            <a:r>
              <a:rPr lang="en-US" altLang="zh-TW" dirty="0" smtClean="0"/>
              <a:t>76%</a:t>
            </a:r>
            <a:r>
              <a:rPr lang="zh-TW" altLang="en-US" dirty="0"/>
              <a:t>的</a:t>
            </a:r>
            <a:r>
              <a:rPr lang="zh-TW" altLang="en-US" dirty="0" smtClean="0"/>
              <a:t>財富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BlackRock</a:t>
            </a:r>
            <a:r>
              <a:rPr lang="zh-TW" altLang="en-US" dirty="0" smtClean="0"/>
              <a:t>宣佈，超過</a:t>
            </a:r>
            <a:r>
              <a:rPr lang="en-US" altLang="zh-TW" dirty="0" smtClean="0"/>
              <a:t>40</a:t>
            </a:r>
            <a:r>
              <a:rPr lang="zh-TW" altLang="en-US" dirty="0" smtClean="0"/>
              <a:t>位投資經理被裁，並以演算法交易股票的機器人取代</a:t>
            </a:r>
            <a:endParaRPr lang="en-US" altLang="zh-TW" dirty="0"/>
          </a:p>
          <a:p>
            <a:r>
              <a:rPr lang="en-US" altLang="zh-TW" dirty="0" smtClean="0"/>
              <a:t>2011~2015</a:t>
            </a:r>
            <a:r>
              <a:rPr lang="zh-TW" altLang="en-US" dirty="0" smtClean="0"/>
              <a:t>年，英國約有</a:t>
            </a:r>
            <a:r>
              <a:rPr lang="en-US" altLang="zh-TW" dirty="0" smtClean="0"/>
              <a:t>40%</a:t>
            </a:r>
            <a:r>
              <a:rPr lang="zh-TW" altLang="en-US" dirty="0" smtClean="0"/>
              <a:t>理財顧問被解僱</a:t>
            </a:r>
            <a:r>
              <a:rPr lang="en-US" altLang="zh-TW" dirty="0" smtClean="0"/>
              <a:t>/</a:t>
            </a:r>
            <a:r>
              <a:rPr lang="zh-TW" altLang="en-US" dirty="0" smtClean="0"/>
              <a:t>離職</a:t>
            </a:r>
            <a:endParaRPr lang="en-US" altLang="zh-TW" dirty="0" smtClean="0"/>
          </a:p>
          <a:p>
            <a:r>
              <a:rPr lang="zh-TW" altLang="en-US" dirty="0" smtClean="0"/>
              <a:t>估計到</a:t>
            </a:r>
            <a:r>
              <a:rPr lang="en-US" altLang="zh-TW" dirty="0" smtClean="0"/>
              <a:t>2025</a:t>
            </a:r>
            <a:r>
              <a:rPr lang="zh-TW" altLang="en-US" dirty="0" smtClean="0"/>
              <a:t>年，華爾街約有</a:t>
            </a:r>
            <a:r>
              <a:rPr lang="en-US" altLang="zh-TW" dirty="0" smtClean="0"/>
              <a:t>10%(230,000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被電腦取代，其中</a:t>
            </a:r>
            <a:r>
              <a:rPr lang="en-US" altLang="zh-TW" dirty="0" smtClean="0"/>
              <a:t>40%</a:t>
            </a:r>
            <a:r>
              <a:rPr lang="zh-TW" altLang="en-US" dirty="0" smtClean="0"/>
              <a:t>來自資產管理部門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74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ETF</a:t>
            </a:r>
            <a:r>
              <a:rPr lang="zh-TW" altLang="en-US" dirty="0" smtClean="0"/>
              <a:t>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台灣</a:t>
            </a:r>
            <a:endParaRPr lang="en-US" altLang="zh-TW" dirty="0" smtClean="0"/>
          </a:p>
          <a:p>
            <a:r>
              <a:rPr lang="en-US" altLang="zh-TW" dirty="0" smtClean="0"/>
              <a:t>2003</a:t>
            </a:r>
            <a:r>
              <a:rPr lang="zh-TW" altLang="en-US" dirty="0" smtClean="0"/>
              <a:t>年第一檔</a:t>
            </a:r>
            <a:r>
              <a:rPr lang="en-US" altLang="zh-TW" dirty="0" smtClean="0"/>
              <a:t>ETF</a:t>
            </a:r>
            <a:r>
              <a:rPr lang="zh-TW" altLang="en-US" dirty="0" smtClean="0"/>
              <a:t>寶來台灣卓越</a:t>
            </a:r>
            <a:r>
              <a:rPr lang="en-US" altLang="zh-TW" dirty="0" smtClean="0"/>
              <a:t>50</a:t>
            </a:r>
            <a:r>
              <a:rPr lang="zh-TW" altLang="en-US" dirty="0" smtClean="0"/>
              <a:t>基金掛牌</a:t>
            </a:r>
            <a:endParaRPr lang="en-US" altLang="zh-TW" dirty="0" smtClean="0"/>
          </a:p>
          <a:p>
            <a:r>
              <a:rPr lang="zh-TW" altLang="en-US" dirty="0" smtClean="0"/>
              <a:t>截至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月，台股</a:t>
            </a:r>
            <a:r>
              <a:rPr lang="en-US" altLang="zh-TW" dirty="0" smtClean="0"/>
              <a:t>ETF15</a:t>
            </a:r>
            <a:r>
              <a:rPr lang="zh-TW" altLang="en-US" dirty="0" smtClean="0"/>
              <a:t>檔、海外指數</a:t>
            </a:r>
            <a:r>
              <a:rPr lang="en-US" altLang="zh-TW" dirty="0" smtClean="0"/>
              <a:t>ETF20</a:t>
            </a:r>
            <a:r>
              <a:rPr lang="zh-TW" altLang="en-US" dirty="0" smtClean="0"/>
              <a:t>檔、槓桿反向</a:t>
            </a:r>
            <a:r>
              <a:rPr lang="en-US" altLang="zh-TW" dirty="0" smtClean="0"/>
              <a:t>ETF30</a:t>
            </a:r>
            <a:r>
              <a:rPr lang="zh-TW" altLang="en-US" dirty="0" smtClean="0"/>
              <a:t>檔、商品</a:t>
            </a:r>
            <a:r>
              <a:rPr lang="en-US" altLang="zh-TW" dirty="0" smtClean="0"/>
              <a:t>ETF6</a:t>
            </a:r>
            <a:r>
              <a:rPr lang="zh-TW" altLang="en-US" dirty="0" smtClean="0"/>
              <a:t>檔、債券</a:t>
            </a:r>
            <a:r>
              <a:rPr lang="en-US" altLang="zh-TW" dirty="0" smtClean="0"/>
              <a:t>ETF6</a:t>
            </a:r>
            <a:r>
              <a:rPr lang="zh-TW" altLang="en-US" dirty="0" smtClean="0"/>
              <a:t>檔、貨幣</a:t>
            </a:r>
            <a:r>
              <a:rPr lang="en-US" altLang="zh-TW" dirty="0" smtClean="0"/>
              <a:t>ETF3</a:t>
            </a:r>
            <a:r>
              <a:rPr lang="zh-TW" altLang="en-US" dirty="0" smtClean="0"/>
              <a:t>檔、</a:t>
            </a:r>
            <a:r>
              <a:rPr lang="en-US" altLang="zh-TW" dirty="0" smtClean="0"/>
              <a:t>VIX ETF1</a:t>
            </a:r>
            <a:r>
              <a:rPr lang="zh-TW" altLang="en-US" dirty="0" smtClean="0"/>
              <a:t>檔，資產規模達</a:t>
            </a:r>
            <a:r>
              <a:rPr lang="en-US" altLang="zh-TW" dirty="0" smtClean="0"/>
              <a:t>2870</a:t>
            </a:r>
            <a:r>
              <a:rPr lang="zh-TW" altLang="en-US" dirty="0" smtClean="0"/>
              <a:t>億新台幣，日均成交</a:t>
            </a:r>
            <a:r>
              <a:rPr lang="en-US" altLang="zh-TW" dirty="0" smtClean="0"/>
              <a:t>46</a:t>
            </a:r>
            <a:r>
              <a:rPr lang="zh-TW" altLang="en-US" dirty="0" smtClean="0"/>
              <a:t>億新台幣新台幣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ETF</a:t>
            </a:r>
            <a:r>
              <a:rPr lang="zh-TW" altLang="en-US" dirty="0" smtClean="0"/>
              <a:t>市場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中國</a:t>
            </a:r>
            <a:endParaRPr lang="en-US" altLang="zh-TW" dirty="0" smtClean="0"/>
          </a:p>
          <a:p>
            <a:r>
              <a:rPr lang="zh-TW" altLang="en-US" dirty="0" smtClean="0"/>
              <a:t>上証</a:t>
            </a:r>
            <a:r>
              <a:rPr lang="en-US" altLang="zh-TW" dirty="0" smtClean="0"/>
              <a:t>50ETF</a:t>
            </a:r>
          </a:p>
          <a:p>
            <a:r>
              <a:rPr lang="zh-TW" altLang="en-US" dirty="0" smtClean="0"/>
              <a:t>中國</a:t>
            </a:r>
            <a:r>
              <a:rPr lang="en-US" altLang="zh-TW" dirty="0" smtClean="0"/>
              <a:t>ETF</a:t>
            </a:r>
            <a:r>
              <a:rPr lang="zh-TW" altLang="en-US" dirty="0" smtClean="0"/>
              <a:t>市場約</a:t>
            </a:r>
            <a:r>
              <a:rPr lang="en-US" altLang="zh-TW" dirty="0" smtClean="0"/>
              <a:t>1700</a:t>
            </a:r>
            <a:r>
              <a:rPr lang="zh-TW" altLang="en-US" dirty="0" smtClean="0"/>
              <a:t>億人民幣，單日最低成交</a:t>
            </a:r>
            <a:r>
              <a:rPr lang="en-US" altLang="zh-TW" dirty="0" smtClean="0"/>
              <a:t>15.37</a:t>
            </a:r>
            <a:r>
              <a:rPr lang="zh-TW" altLang="en-US" dirty="0" smtClean="0"/>
              <a:t>億。最高為</a:t>
            </a:r>
            <a:r>
              <a:rPr lang="en-US" altLang="zh-TW" dirty="0" smtClean="0"/>
              <a:t>61.57</a:t>
            </a:r>
            <a:r>
              <a:rPr lang="zh-TW" altLang="en-US" dirty="0" smtClean="0"/>
              <a:t>億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05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ETF</a:t>
            </a:r>
            <a:r>
              <a:rPr lang="zh-TW" altLang="en-US" dirty="0" smtClean="0"/>
              <a:t>產品分類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種類</a:t>
            </a:r>
            <a:endParaRPr lang="en-US" altLang="zh-TW" dirty="0" smtClean="0"/>
          </a:p>
          <a:p>
            <a:r>
              <a:rPr lang="zh-TW" altLang="en-US" dirty="0" smtClean="0"/>
              <a:t>一般型</a:t>
            </a:r>
            <a:endParaRPr lang="en-US" altLang="zh-TW" dirty="0" smtClean="0"/>
          </a:p>
          <a:p>
            <a:r>
              <a:rPr lang="zh-TW" altLang="en-US" dirty="0" smtClean="0"/>
              <a:t>槓反型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性質</a:t>
            </a:r>
            <a:endParaRPr lang="en-US" altLang="zh-TW" dirty="0" smtClean="0"/>
          </a:p>
          <a:p>
            <a:r>
              <a:rPr lang="zh-TW" altLang="en-US" dirty="0" smtClean="0"/>
              <a:t>成長型</a:t>
            </a:r>
            <a:endParaRPr lang="en-US" altLang="zh-TW" dirty="0" smtClean="0"/>
          </a:p>
          <a:p>
            <a:r>
              <a:rPr lang="zh-TW" altLang="en-US" dirty="0" smtClean="0"/>
              <a:t>價值型</a:t>
            </a:r>
            <a:endParaRPr lang="en-US" altLang="zh-TW" dirty="0" smtClean="0"/>
          </a:p>
          <a:p>
            <a:r>
              <a:rPr lang="zh-TW" altLang="en-US" dirty="0" smtClean="0"/>
              <a:t>動能型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504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</a:t>
            </a:r>
            <a:r>
              <a:rPr lang="zh-TW" altLang="en-US" dirty="0" smtClean="0"/>
              <a:t>型</a:t>
            </a:r>
            <a:r>
              <a:rPr lang="en-US" altLang="zh-TW" dirty="0" smtClean="0"/>
              <a:t>ETF</a:t>
            </a:r>
            <a:r>
              <a:rPr lang="zh-TW" altLang="en-US" dirty="0" smtClean="0"/>
              <a:t>產品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商品型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原物料指數</a:t>
            </a:r>
            <a:r>
              <a:rPr lang="en-US" altLang="zh-TW" dirty="0" smtClean="0"/>
              <a:t>DBA</a:t>
            </a:r>
          </a:p>
          <a:p>
            <a:pPr marL="0" indent="0">
              <a:buNone/>
            </a:pPr>
            <a:r>
              <a:rPr lang="zh-TW" altLang="en-US" dirty="0" smtClean="0"/>
              <a:t>匯率型</a:t>
            </a:r>
            <a:r>
              <a:rPr lang="en-US" altLang="zh-TW" dirty="0" smtClean="0"/>
              <a:t>:e.g., JYN</a:t>
            </a:r>
            <a:r>
              <a:rPr lang="zh-TW" altLang="en-US" dirty="0" smtClean="0"/>
              <a:t>追蹤日圓與美元外匯即期利率績效</a:t>
            </a:r>
            <a:r>
              <a:rPr lang="en-US" altLang="zh-TW" dirty="0" smtClean="0"/>
              <a:t>ETF</a:t>
            </a:r>
          </a:p>
          <a:p>
            <a:pPr marL="0" indent="0">
              <a:buNone/>
            </a:pPr>
            <a:r>
              <a:rPr lang="zh-TW" altLang="en-US" dirty="0" smtClean="0"/>
              <a:t>股票型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債券型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067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槓反</a:t>
            </a:r>
            <a:r>
              <a:rPr lang="zh-TW" altLang="en-US" dirty="0" smtClean="0"/>
              <a:t>型</a:t>
            </a:r>
            <a:r>
              <a:rPr lang="en-US" altLang="zh-TW" dirty="0" smtClean="0"/>
              <a:t>ETF</a:t>
            </a:r>
            <a:r>
              <a:rPr lang="zh-TW" altLang="en-US" dirty="0" smtClean="0"/>
              <a:t>產品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槓桿型</a:t>
            </a:r>
            <a:r>
              <a:rPr lang="en-US" altLang="zh-TW" dirty="0" smtClean="0"/>
              <a:t>: SSO, S&amp;P500 index</a:t>
            </a:r>
            <a:r>
              <a:rPr lang="zh-TW" altLang="en-US" dirty="0" smtClean="0"/>
              <a:t>每日的兩倍績效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反向型</a:t>
            </a:r>
            <a:r>
              <a:rPr lang="en-US" altLang="zh-TW" dirty="0" smtClean="0"/>
              <a:t>: SH, </a:t>
            </a:r>
            <a:r>
              <a:rPr lang="en-US" altLang="zh-TW" dirty="0"/>
              <a:t>S&amp;P500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日績效相反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43" y="3733800"/>
            <a:ext cx="6877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系統風險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所有投資都有</a:t>
            </a:r>
            <a:endParaRPr lang="en-US" altLang="zh-TW" dirty="0" smtClean="0"/>
          </a:p>
          <a:p>
            <a:r>
              <a:rPr lang="zh-TW" altLang="en-US" dirty="0" smtClean="0"/>
              <a:t>匯率風險</a:t>
            </a:r>
            <a:endParaRPr lang="en-US" altLang="zh-TW" dirty="0" smtClean="0"/>
          </a:p>
          <a:p>
            <a:r>
              <a:rPr lang="zh-TW" altLang="en-US" dirty="0" smtClean="0"/>
              <a:t>追蹤誤差風險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合成</a:t>
            </a:r>
            <a:r>
              <a:rPr lang="en-US" altLang="zh-TW" dirty="0" smtClean="0"/>
              <a:t>ETF</a:t>
            </a:r>
            <a:r>
              <a:rPr lang="zh-TW" altLang="en-US" dirty="0" smtClean="0"/>
              <a:t>風險</a:t>
            </a:r>
            <a:r>
              <a:rPr lang="en-US" altLang="zh-TW" dirty="0" smtClean="0"/>
              <a:t>(Synthetic ETF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交易稅、手績費與流動性問題</a:t>
            </a:r>
            <a:endParaRPr lang="en-US" altLang="zh-TW" dirty="0" smtClean="0"/>
          </a:p>
          <a:p>
            <a:r>
              <a:rPr lang="zh-TW" altLang="en-US" dirty="0" smtClean="0"/>
              <a:t>交易對手風險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衍生性商品、對手信用風險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273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如何評量</a:t>
            </a:r>
            <a:r>
              <a:rPr lang="en-US" altLang="zh-TW" dirty="0" smtClean="0"/>
              <a:t>ETF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ETF</a:t>
            </a:r>
            <a:r>
              <a:rPr lang="zh-TW" altLang="en-US" dirty="0"/>
              <a:t>評分</a:t>
            </a:r>
            <a:r>
              <a:rPr lang="en-US" altLang="zh-TW" dirty="0"/>
              <a:t>: </a:t>
            </a:r>
            <a:r>
              <a:rPr lang="en-US" altLang="zh-TW" i="1" u="sng" dirty="0">
                <a:solidFill>
                  <a:srgbClr val="0000FF"/>
                </a:solidFill>
                <a:hlinkClick r:id="rId2"/>
              </a:rPr>
              <a:t>www.etf.com</a:t>
            </a:r>
            <a:r>
              <a:rPr lang="en-US" altLang="zh-TW" dirty="0"/>
              <a:t>, </a:t>
            </a:r>
            <a:r>
              <a:rPr lang="en-US" altLang="zh-TW" i="1" dirty="0">
                <a:hlinkClick r:id="rId3"/>
              </a:rPr>
              <a:t>www.etfdb.com</a:t>
            </a:r>
            <a:endParaRPr lang="en-US" altLang="zh-TW" i="1" u="sng" dirty="0">
              <a:solidFill>
                <a:srgbClr val="0000FF"/>
              </a:solidFill>
            </a:endParaRPr>
          </a:p>
          <a:p>
            <a:r>
              <a:rPr lang="zh-TW" altLang="en-US" dirty="0"/>
              <a:t>衡量</a:t>
            </a:r>
            <a:r>
              <a:rPr lang="en-US" altLang="zh-TW" dirty="0"/>
              <a:t>ETF</a:t>
            </a:r>
            <a:r>
              <a:rPr lang="zh-TW" altLang="en-US" dirty="0"/>
              <a:t>的標準</a:t>
            </a:r>
            <a:endParaRPr lang="en-US" altLang="zh-TW" dirty="0"/>
          </a:p>
          <a:p>
            <a:pPr lvl="1"/>
            <a:r>
              <a:rPr lang="zh-TW" altLang="en-US" dirty="0"/>
              <a:t>效率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E</a:t>
            </a:r>
            <a:r>
              <a:rPr lang="en-US" altLang="zh-TW" dirty="0"/>
              <a:t>fficiency): </a:t>
            </a:r>
            <a:r>
              <a:rPr lang="zh-TW" altLang="en-US" dirty="0"/>
              <a:t>管理費、稅、價差</a:t>
            </a:r>
            <a:endParaRPr lang="en-US" altLang="zh-TW" dirty="0"/>
          </a:p>
          <a:p>
            <a:pPr lvl="1"/>
            <a:r>
              <a:rPr lang="zh-TW" altLang="en-US" dirty="0"/>
              <a:t>可交易性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radability): </a:t>
            </a:r>
            <a:r>
              <a:rPr lang="zh-TW" altLang="en-US" dirty="0"/>
              <a:t>流動性</a:t>
            </a:r>
            <a:endParaRPr lang="en-US" altLang="zh-TW" dirty="0"/>
          </a:p>
          <a:p>
            <a:pPr lvl="1"/>
            <a:r>
              <a:rPr lang="zh-TW" altLang="en-US" dirty="0"/>
              <a:t>追蹤能力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it): </a:t>
            </a:r>
            <a:r>
              <a:rPr lang="zh-TW" altLang="en-US" dirty="0"/>
              <a:t>追蹤偏離度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39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2003-2016</a:t>
            </a:r>
            <a:r>
              <a:rPr lang="zh-TW" altLang="en-US" dirty="0" smtClean="0"/>
              <a:t>年全球</a:t>
            </a:r>
            <a:r>
              <a:rPr lang="en-US" altLang="zh-TW" dirty="0" smtClean="0"/>
              <a:t>ETF</a:t>
            </a:r>
            <a:r>
              <a:rPr lang="zh-TW" altLang="en-US" dirty="0" smtClean="0"/>
              <a:t>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47" y="2343746"/>
            <a:ext cx="4736306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理財機器人投資流程圖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8640" y="2226468"/>
            <a:ext cx="7966710" cy="345195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dirty="0" smtClean="0"/>
              <a:t>收集數據 </a:t>
            </a:r>
            <a:r>
              <a:rPr lang="en-US" altLang="zh-TW" dirty="0" smtClean="0"/>
              <a:t>(</a:t>
            </a:r>
            <a:r>
              <a:rPr lang="zh-TW" altLang="en-US" dirty="0"/>
              <a:t>選擇標</a:t>
            </a:r>
            <a:r>
              <a:rPr lang="zh-TW" altLang="en-US" dirty="0" smtClean="0"/>
              <a:t>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r>
              <a:rPr lang="zh-TW" altLang="en-US" dirty="0" smtClean="0"/>
              <a:t>建構效率前緣 </a:t>
            </a:r>
            <a:r>
              <a:rPr lang="en-US" altLang="zh-TW" dirty="0" smtClean="0"/>
              <a:t>(</a:t>
            </a:r>
            <a:r>
              <a:rPr lang="en-US" altLang="zh-TW" dirty="0"/>
              <a:t>Mean-Variance and </a:t>
            </a:r>
            <a:r>
              <a:rPr lang="en-US" altLang="zh-TW" dirty="0" smtClean="0"/>
              <a:t>Black-</a:t>
            </a:r>
            <a:r>
              <a:rPr lang="en-US" altLang="zh-TW" dirty="0" err="1" smtClean="0"/>
              <a:t>Litterman</a:t>
            </a:r>
            <a:r>
              <a:rPr lang="en-US" altLang="zh-TW" dirty="0"/>
              <a:t> </a:t>
            </a:r>
            <a:r>
              <a:rPr lang="en-US" altLang="zh-TW" dirty="0" smtClean="0"/>
              <a:t>Model)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 smtClean="0"/>
              <a:t>決定風險屬性 </a:t>
            </a:r>
            <a:r>
              <a:rPr lang="en-US" altLang="zh-TW" dirty="0"/>
              <a:t>(KYC</a:t>
            </a:r>
            <a:r>
              <a:rPr lang="zh-TW" altLang="en-US" dirty="0"/>
              <a:t>風險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)</a:t>
            </a:r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r>
              <a:rPr lang="zh-TW" altLang="en-US" dirty="0" smtClean="0"/>
              <a:t>選擇最佳投資組合 </a:t>
            </a:r>
            <a:r>
              <a:rPr lang="en-US" altLang="zh-TW" dirty="0" smtClean="0"/>
              <a:t>(</a:t>
            </a:r>
            <a:r>
              <a:rPr lang="zh-TW" altLang="en-US" dirty="0"/>
              <a:t>回測績效表現</a:t>
            </a:r>
            <a:r>
              <a:rPr lang="zh-TW" altLang="en-US" dirty="0" smtClean="0"/>
              <a:t>實例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>
            <a:off x="4402836" y="2733860"/>
            <a:ext cx="246888" cy="32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向下箭號 7"/>
          <p:cNvSpPr/>
          <p:nvPr/>
        </p:nvSpPr>
        <p:spPr>
          <a:xfrm>
            <a:off x="4402836" y="3885903"/>
            <a:ext cx="246888" cy="32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向下箭號 8"/>
          <p:cNvSpPr/>
          <p:nvPr/>
        </p:nvSpPr>
        <p:spPr>
          <a:xfrm>
            <a:off x="4402836" y="4820580"/>
            <a:ext cx="246888" cy="32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325255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馬可維茲均值變異模型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Markowitz’s Mean-Variance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給定風險，最佳投資組合為得到最大預期報酬</a:t>
                </a:r>
                <a:endParaRPr lang="en-US" altLang="zh-TW" dirty="0" smtClean="0"/>
              </a:p>
              <a:p>
                <a:r>
                  <a:rPr lang="zh-TW" altLang="en-US" dirty="0" smtClean="0"/>
                  <a:t>給定報酬</a:t>
                </a:r>
                <a:r>
                  <a:rPr lang="zh-TW" altLang="en-US" dirty="0"/>
                  <a:t>，最佳投資組合為</a:t>
                </a:r>
                <a:r>
                  <a:rPr lang="zh-TW" altLang="en-US" dirty="0" smtClean="0"/>
                  <a:t>得到最小風險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     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ra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投資組合報酬</a:t>
                </a:r>
                <a:endParaRPr lang="en-US" altLang="zh-TW" dirty="0" smtClean="0"/>
              </a:p>
              <a:p>
                <a:r>
                  <a:rPr lang="en-US" altLang="zh-TW" i="1" dirty="0" smtClean="0"/>
                  <a:t>W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投資組合權重</a:t>
                </a:r>
                <a:endParaRPr lang="en-US" altLang="zh-TW" dirty="0" smtClean="0"/>
              </a:p>
              <a:p>
                <a:r>
                  <a:rPr lang="en-US" altLang="zh-TW" i="1" dirty="0" smtClean="0"/>
                  <a:t>R</a:t>
                </a:r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各標的報酬率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投資組合波動率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風險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標的日報酬共變異矩陣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8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金融科技發展推動</a:t>
            </a:r>
            <a:r>
              <a:rPr lang="zh-TW" altLang="en-US" dirty="0" smtClean="0"/>
              <a:t>計畫 </a:t>
            </a:r>
            <a:r>
              <a:rPr lang="en-US" altLang="zh-TW" dirty="0" smtClean="0"/>
              <a:t>(2016)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6928" y="1825624"/>
            <a:ext cx="8174736" cy="4530727"/>
          </a:xfrm>
        </p:spPr>
        <p:txBody>
          <a:bodyPr>
            <a:noAutofit/>
          </a:bodyPr>
          <a:lstStyle/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擴大</a:t>
            </a:r>
            <a:r>
              <a:rPr lang="zh-TW" altLang="en-US" sz="2000" dirty="0"/>
              <a:t>行動支付</a:t>
            </a:r>
            <a:r>
              <a:rPr lang="en-US" altLang="zh-TW" sz="2000" dirty="0"/>
              <a:t>(Mobile Payment)</a:t>
            </a:r>
            <a:r>
              <a:rPr lang="zh-TW" altLang="en-US" sz="2000" dirty="0"/>
              <a:t>之運用及</a:t>
            </a:r>
            <a:r>
              <a:rPr lang="zh-TW" altLang="en-US" sz="2000" dirty="0" smtClean="0"/>
              <a:t>創新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鼓勵</a:t>
            </a:r>
            <a:r>
              <a:rPr lang="zh-TW" altLang="en-US" sz="2000" dirty="0"/>
              <a:t>銀行與</a:t>
            </a:r>
            <a:r>
              <a:rPr lang="en-US" altLang="zh-TW" sz="2000" dirty="0"/>
              <a:t>P2P</a:t>
            </a:r>
            <a:r>
              <a:rPr lang="zh-TW" altLang="en-US" sz="2000" dirty="0"/>
              <a:t>網路借貸平臺合作 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促進</a:t>
            </a:r>
            <a:r>
              <a:rPr lang="zh-TW" altLang="en-US" sz="2000" dirty="0"/>
              <a:t>群眾募資平台健全發展 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鼓勵</a:t>
            </a:r>
            <a:r>
              <a:rPr lang="zh-TW" altLang="en-US" sz="2000" dirty="0"/>
              <a:t>保險業者開發</a:t>
            </a:r>
            <a:r>
              <a:rPr lang="en-US" altLang="zh-TW" sz="2000" dirty="0" err="1"/>
              <a:t>FinTech</a:t>
            </a:r>
            <a:r>
              <a:rPr lang="zh-TW" altLang="en-US" sz="2000" dirty="0"/>
              <a:t>大數據應用之創新</a:t>
            </a:r>
            <a:r>
              <a:rPr lang="zh-TW" altLang="en-US" sz="2000" dirty="0" smtClean="0"/>
              <a:t>商品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b="1" dirty="0" smtClean="0">
                <a:solidFill>
                  <a:srgbClr val="FF0000"/>
                </a:solidFill>
              </a:rPr>
              <a:t>建置</a:t>
            </a:r>
            <a:r>
              <a:rPr lang="zh-TW" altLang="en-US" sz="2000" b="1" dirty="0">
                <a:solidFill>
                  <a:srgbClr val="FF0000"/>
                </a:solidFill>
              </a:rPr>
              <a:t>基金網路銷售平台發展智能理財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服務 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推動</a:t>
            </a:r>
            <a:r>
              <a:rPr lang="zh-TW" altLang="en-US" sz="2000" dirty="0"/>
              <a:t>金融業積極培育金融科技人才 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打造</a:t>
            </a:r>
            <a:r>
              <a:rPr lang="zh-TW" altLang="en-US" sz="2000" dirty="0"/>
              <a:t>數位化帳簿劃撥作業環境 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分散式帳冊</a:t>
            </a:r>
            <a:r>
              <a:rPr lang="en-US" altLang="zh-TW" sz="2000" dirty="0" smtClean="0"/>
              <a:t>(Distributed Ledger</a:t>
            </a:r>
            <a:r>
              <a:rPr lang="en-US" altLang="zh-TW" sz="2000" dirty="0"/>
              <a:t>)</a:t>
            </a:r>
            <a:r>
              <a:rPr lang="zh-TW" altLang="en-US" sz="2000" dirty="0" smtClean="0"/>
              <a:t>技術</a:t>
            </a:r>
            <a:r>
              <a:rPr lang="zh-TW" altLang="en-US" sz="2000" dirty="0"/>
              <a:t>之應用研發</a:t>
            </a:r>
            <a:r>
              <a:rPr lang="zh-TW" altLang="en-US" sz="2000" dirty="0" smtClean="0"/>
              <a:t>、</a:t>
            </a:r>
            <a:endParaRPr lang="en-US" altLang="zh-TW" sz="2000" dirty="0" smtClean="0"/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建立</a:t>
            </a:r>
            <a:r>
              <a:rPr lang="zh-TW" altLang="en-US" sz="2000" dirty="0"/>
              <a:t>金融資安資訊分享與分析中心</a:t>
            </a:r>
            <a:r>
              <a:rPr lang="en-US" altLang="zh-TW" sz="2000" dirty="0"/>
              <a:t>(Financial -Information Sharing and Analysis Center, F-ISAC</a:t>
            </a:r>
            <a:r>
              <a:rPr lang="en-US" altLang="zh-TW" sz="2000" dirty="0" smtClean="0"/>
              <a:t>)</a:t>
            </a:r>
          </a:p>
          <a:p>
            <a:pPr marL="357188" indent="-357188">
              <a:buFont typeface="+mj-lt"/>
              <a:buAutoNum type="arabicPeriod"/>
            </a:pPr>
            <a:r>
              <a:rPr lang="zh-TW" altLang="en-US" sz="2000" dirty="0" smtClean="0"/>
              <a:t>打造</a:t>
            </a:r>
            <a:r>
              <a:rPr lang="zh-TW" altLang="en-US" sz="2000" dirty="0"/>
              <a:t>身分識別服務中心</a:t>
            </a:r>
            <a:r>
              <a:rPr lang="en-US" altLang="zh-TW" sz="2000" dirty="0"/>
              <a:t>(Authentication and Identification Service Center)</a:t>
            </a:r>
            <a:endParaRPr lang="zh-TW" altLang="en-US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38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風險前緣</a:t>
            </a:r>
            <a:r>
              <a:rPr lang="en-US" altLang="zh-TW" dirty="0" smtClean="0"/>
              <a:t>(Efficient Frontier)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47" y="2693765"/>
            <a:ext cx="3364706" cy="24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二次規劃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483864"/>
            <a:ext cx="7886700" cy="2006108"/>
          </a:xfrm>
        </p:spPr>
        <p:txBody>
          <a:bodyPr/>
          <a:lstStyle/>
          <a:p>
            <a:r>
              <a:rPr lang="zh-TW" altLang="en-US" dirty="0" smtClean="0"/>
              <a:t>一般來說，這個最佳化問題沒有卦閉解</a:t>
            </a:r>
            <a:endParaRPr lang="en-US" altLang="zh-TW" dirty="0" smtClean="0"/>
          </a:p>
          <a:p>
            <a:r>
              <a:rPr lang="zh-TW" altLang="en-US" dirty="0" smtClean="0"/>
              <a:t>有好的演算法解這問題</a:t>
            </a:r>
            <a:endParaRPr lang="en-US" altLang="zh-TW" dirty="0" smtClean="0"/>
          </a:p>
          <a:p>
            <a:r>
              <a:rPr lang="zh-TW" altLang="en-US" dirty="0" smtClean="0"/>
              <a:t>會得到全局最佳解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141" y="2226469"/>
            <a:ext cx="242173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資本資產定價模型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Capital Asset Pricing Model (CAPM)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93442"/>
                <a:ext cx="7886700" cy="309653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預期報酬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無風險</a:t>
                </a:r>
                <a:r>
                  <a:rPr lang="zh-TW" altLang="en-US" dirty="0"/>
                  <a:t>報酬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: 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超額報酬</a:t>
                </a:r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資產對大盤的敏感度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大盤預</a:t>
                </a:r>
                <a:r>
                  <a:rPr lang="zh-TW" altLang="en-US" dirty="0"/>
                  <a:t>期</a:t>
                </a:r>
                <a:r>
                  <a:rPr lang="zh-TW" altLang="en-US" dirty="0" smtClean="0"/>
                  <a:t>報酬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雜訊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93442"/>
                <a:ext cx="7886700" cy="3096530"/>
              </a:xfrm>
              <a:blipFill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其他資產估計方法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Option data (for stock, ETF, …): recovery theory, 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Time Series Models: trend based model, 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Machine Learning: SVM, KNN, 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Bayesian Inference (for parameters)</a:t>
            </a:r>
          </a:p>
          <a:p>
            <a:endParaRPr lang="en-US" altLang="zh-TW" dirty="0"/>
          </a:p>
          <a:p>
            <a:r>
              <a:rPr lang="zh-TW" altLang="en-US" dirty="0" smtClean="0"/>
              <a:t>實地資產分析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KYC </a:t>
            </a:r>
            <a:r>
              <a:rPr lang="zh-TW" altLang="en-US" dirty="0" smtClean="0"/>
              <a:t>風險屬性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如何將投資者分為不同的風險屬性族群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問卷調查</a:t>
            </a:r>
            <a:endParaRPr lang="en-US" altLang="zh-TW" dirty="0" smtClean="0"/>
          </a:p>
          <a:p>
            <a:r>
              <a:rPr lang="zh-TW" altLang="en-US" dirty="0" smtClean="0"/>
              <a:t>如何決定</a:t>
            </a:r>
            <a:r>
              <a:rPr lang="zh-TW" altLang="en-US" dirty="0"/>
              <a:t>不同的風險屬性</a:t>
            </a:r>
            <a:r>
              <a:rPr lang="zh-TW" altLang="en-US" dirty="0" smtClean="0"/>
              <a:t>族群的可承受風險</a:t>
            </a:r>
            <a:endParaRPr lang="en-US" altLang="zh-TW" dirty="0" smtClean="0"/>
          </a:p>
          <a:p>
            <a:r>
              <a:rPr lang="zh-TW" altLang="en-US" dirty="0" smtClean="0"/>
              <a:t>如何為</a:t>
            </a:r>
            <a:r>
              <a:rPr lang="zh-TW" altLang="en-US" dirty="0"/>
              <a:t>不同的風險屬性</a:t>
            </a:r>
            <a:r>
              <a:rPr lang="zh-TW" altLang="en-US" dirty="0" smtClean="0"/>
              <a:t>族群，選擇最佳投資組合權重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效率前緣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59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54" y="2279452"/>
            <a:ext cx="1814513" cy="31575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73" y="3858220"/>
            <a:ext cx="2235994" cy="155733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71" y="2002037"/>
            <a:ext cx="2235994" cy="1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Black-</a:t>
            </a:r>
            <a:r>
              <a:rPr lang="en-US" altLang="zh-TW" dirty="0" err="1"/>
              <a:t>Litterman</a:t>
            </a:r>
            <a:r>
              <a:rPr lang="en-US" altLang="zh-TW" dirty="0"/>
              <a:t> </a:t>
            </a:r>
            <a:r>
              <a:rPr lang="en-US" altLang="zh-TW" dirty="0" smtClean="0"/>
              <a:t>(BL)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消除部分</a:t>
            </a:r>
            <a:r>
              <a:rPr lang="en-US" altLang="zh-TW" dirty="0" smtClean="0"/>
              <a:t> MMVM </a:t>
            </a:r>
            <a:r>
              <a:rPr lang="zh-TW" altLang="en-US" dirty="0" smtClean="0"/>
              <a:t>缺點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最佳資產配置比對輸入參數過於敏感</a:t>
            </a:r>
            <a:endParaRPr lang="en-US" altLang="zh-TW" dirty="0" smtClean="0"/>
          </a:p>
          <a:p>
            <a:r>
              <a:rPr lang="zh-TW" altLang="en-US" dirty="0" smtClean="0"/>
              <a:t>因為報酬率的估計很困難，在投資組合最佳化模型中考慮個人觀點</a:t>
            </a:r>
            <a:endParaRPr lang="en-US" altLang="zh-TW" dirty="0" smtClean="0"/>
          </a:p>
          <a:p>
            <a:r>
              <a:rPr lang="en-US" altLang="zh-TW" dirty="0" smtClean="0"/>
              <a:t>BL</a:t>
            </a:r>
            <a:r>
              <a:rPr lang="zh-TW" altLang="en-US" dirty="0" smtClean="0"/>
              <a:t>模型把投資者對大類資產的觀點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主觀觀點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與市場均衡收益</a:t>
            </a:r>
            <a:r>
              <a:rPr lang="en-US" altLang="zh-TW" dirty="0" smtClean="0"/>
              <a:t>(</a:t>
            </a:r>
            <a:r>
              <a:rPr lang="zh-TW" altLang="en-US" dirty="0" smtClean="0"/>
              <a:t>先驗預期收益率</a:t>
            </a:r>
            <a:r>
              <a:rPr lang="en-US" altLang="zh-TW" dirty="0" smtClean="0"/>
              <a:t>)</a:t>
            </a:r>
            <a:r>
              <a:rPr lang="zh-TW" altLang="en-US" dirty="0" smtClean="0"/>
              <a:t>相結合，從而形成新的預期收益率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後驗預期收益率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1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主觀的報酬率估計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報酬率的</a:t>
            </a:r>
            <a:r>
              <a:rPr lang="zh-TW" altLang="en-US" dirty="0" smtClean="0"/>
              <a:t>估計：</a:t>
            </a:r>
            <a:endParaRPr lang="en-US" altLang="zh-TW" dirty="0" smtClean="0"/>
          </a:p>
          <a:p>
            <a:r>
              <a:rPr lang="zh-TW" altLang="en-US" dirty="0" smtClean="0"/>
              <a:t>分析師報告</a:t>
            </a:r>
            <a:endParaRPr lang="en-US" altLang="zh-TW" dirty="0" smtClean="0"/>
          </a:p>
          <a:p>
            <a:r>
              <a:rPr lang="zh-TW" altLang="en-US" dirty="0" smtClean="0"/>
              <a:t>技術分析</a:t>
            </a:r>
            <a:endParaRPr lang="en-US" altLang="zh-TW" dirty="0" smtClean="0"/>
          </a:p>
          <a:p>
            <a:r>
              <a:rPr lang="zh-TW" altLang="en-US" dirty="0" smtClean="0"/>
              <a:t>時間序列分析模型</a:t>
            </a:r>
            <a:endParaRPr lang="en-US" altLang="zh-TW" dirty="0" smtClean="0"/>
          </a:p>
          <a:p>
            <a:r>
              <a:rPr lang="zh-TW" altLang="en-US" dirty="0" smtClean="0"/>
              <a:t>迴歸模型</a:t>
            </a:r>
            <a:endParaRPr lang="en-US" altLang="zh-TW" dirty="0" smtClean="0"/>
          </a:p>
          <a:p>
            <a:r>
              <a:rPr lang="zh-TW" altLang="en-US" dirty="0" smtClean="0"/>
              <a:t>根據選擇權價格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0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S&amp;P </a:t>
            </a:r>
            <a:r>
              <a:rPr lang="zh-TW" altLang="en-US" dirty="0" smtClean="0"/>
              <a:t>回測績效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93" y="2538175"/>
            <a:ext cx="5400675" cy="28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理財機器人</a:t>
            </a:r>
            <a:r>
              <a:rPr lang="en-US" altLang="zh-TW" dirty="0" smtClean="0"/>
              <a:t>1.0 vs 2.0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理財機器人</a:t>
            </a:r>
            <a:r>
              <a:rPr lang="en-US" altLang="zh-TW" dirty="0"/>
              <a:t>1.0</a:t>
            </a:r>
          </a:p>
          <a:p>
            <a:r>
              <a:rPr lang="zh-TW" altLang="en-US" dirty="0" smtClean="0"/>
              <a:t>標的固定</a:t>
            </a:r>
            <a:endParaRPr lang="en-US" altLang="zh-TW" dirty="0" smtClean="0"/>
          </a:p>
          <a:p>
            <a:r>
              <a:rPr lang="zh-TW" altLang="en-US" dirty="0" smtClean="0"/>
              <a:t>定期進行再平衡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理財機器人</a:t>
            </a:r>
            <a:r>
              <a:rPr lang="en-US" altLang="zh-TW" dirty="0"/>
              <a:t>2</a:t>
            </a:r>
            <a:r>
              <a:rPr lang="en-US" altLang="zh-TW" dirty="0" smtClean="0"/>
              <a:t>.0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equity pool</a:t>
            </a:r>
          </a:p>
          <a:p>
            <a:r>
              <a:rPr lang="zh-TW" altLang="en-US" dirty="0" smtClean="0"/>
              <a:t>除了再平衡外，也進行重分配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99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理財</a:t>
            </a:r>
            <a:r>
              <a:rPr lang="zh-TW" altLang="en-US" dirty="0" smtClean="0"/>
              <a:t>機器人特性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提供自動化、客製化投資的網路</a:t>
            </a:r>
            <a:r>
              <a:rPr lang="zh-TW" altLang="en-US" dirty="0" smtClean="0"/>
              <a:t>平台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利用</a:t>
            </a:r>
            <a:r>
              <a:rPr lang="zh-TW" altLang="en-US" dirty="0"/>
              <a:t>網路上的問卷衡量每個人可承受的風險程度，利用演算法來做分散式的資產</a:t>
            </a:r>
            <a:r>
              <a:rPr lang="zh-TW" altLang="en-US" dirty="0" smtClean="0"/>
              <a:t>配置。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定期</a:t>
            </a:r>
            <a:r>
              <a:rPr lang="zh-TW" altLang="en-US" dirty="0"/>
              <a:t>自動化的追蹤市場情況，幫助投資人調整投資組合的內容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Robo</a:t>
            </a:r>
            <a:r>
              <a:rPr lang="en-US" altLang="zh-TW" dirty="0" smtClean="0"/>
              <a:t>-Advisor 2.0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人工智慧</a:t>
            </a:r>
            <a:r>
              <a:rPr lang="en-US" altLang="zh-TW" dirty="0" smtClean="0"/>
              <a:t>/</a:t>
            </a:r>
            <a:r>
              <a:rPr lang="zh-TW" altLang="en-US" dirty="0" smtClean="0"/>
              <a:t>機器學習去實現</a:t>
            </a:r>
            <a:endParaRPr lang="en-US" altLang="zh-TW" dirty="0" smtClean="0"/>
          </a:p>
          <a:p>
            <a:r>
              <a:rPr lang="zh-TW" altLang="en-US" dirty="0" smtClean="0"/>
              <a:t>重分配的標的選擇</a:t>
            </a:r>
            <a:endParaRPr lang="en-US" altLang="zh-TW" dirty="0" smtClean="0"/>
          </a:p>
          <a:p>
            <a:r>
              <a:rPr lang="zh-TW" altLang="en-US" dirty="0" smtClean="0"/>
              <a:t>特定門檻觸發之再平衡</a:t>
            </a:r>
            <a:endParaRPr lang="en-US" altLang="zh-TW" dirty="0" smtClean="0"/>
          </a:p>
          <a:p>
            <a:r>
              <a:rPr lang="zh-TW" altLang="en-US" dirty="0" smtClean="0"/>
              <a:t>報酬率的估計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Robo</a:t>
            </a:r>
            <a:r>
              <a:rPr lang="en-US" altLang="zh-TW" dirty="0" smtClean="0"/>
              <a:t>-Advisor 2.0: </a:t>
            </a:r>
            <a:r>
              <a:rPr lang="zh-TW" altLang="en-US" dirty="0" smtClean="0"/>
              <a:t>自動化投資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Robo</a:t>
            </a:r>
            <a:r>
              <a:rPr lang="en-US" altLang="zh-TW" dirty="0" smtClean="0"/>
              <a:t>-Advisor 1.0)+</a:t>
            </a:r>
            <a:r>
              <a:rPr lang="zh-TW" altLang="en-US" dirty="0" smtClean="0"/>
              <a:t>人工智慧</a:t>
            </a:r>
            <a:r>
              <a:rPr lang="en-US" altLang="zh-TW" dirty="0" smtClean="0"/>
              <a:t>+</a:t>
            </a:r>
            <a:r>
              <a:rPr lang="zh-TW" altLang="en-US" dirty="0" smtClean="0"/>
              <a:t>聊天機器人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簡單諮詢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理財機器人 </a:t>
            </a:r>
            <a:r>
              <a:rPr lang="en-US" altLang="zh-TW" smtClean="0"/>
              <a:t>(</a:t>
            </a:r>
            <a:r>
              <a:rPr lang="zh-TW" altLang="en-US" smtClean="0"/>
              <a:t>陸裕豪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431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機器人理專</a:t>
            </a:r>
            <a:r>
              <a:rPr lang="en-US" altLang="zh-TW" dirty="0" smtClean="0"/>
              <a:t>1.0</a:t>
            </a:r>
          </a:p>
          <a:p>
            <a:pPr marL="267891" indent="-267891"/>
            <a:r>
              <a:rPr lang="zh-TW" altLang="en-US" dirty="0" smtClean="0"/>
              <a:t>演算法、自動化的線上財富管理</a:t>
            </a:r>
            <a:endParaRPr lang="en-US" altLang="zh-TW" dirty="0" smtClean="0"/>
          </a:p>
          <a:p>
            <a:pPr marL="267891" indent="-267891"/>
            <a:r>
              <a:rPr lang="zh-TW" altLang="en-US" dirty="0" smtClean="0"/>
              <a:t>從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年金融海嘯後興起</a:t>
            </a:r>
            <a:endParaRPr lang="en-US" altLang="zh-TW" dirty="0" smtClean="0"/>
          </a:p>
          <a:p>
            <a:pPr marL="267891" indent="-267891"/>
            <a:r>
              <a:rPr lang="zh-TW" altLang="en-US" dirty="0" smtClean="0"/>
              <a:t>以</a:t>
            </a:r>
            <a:r>
              <a:rPr lang="en-US" altLang="zh-TW" dirty="0" smtClean="0"/>
              <a:t>ETF</a:t>
            </a:r>
            <a:r>
              <a:rPr lang="zh-TW" altLang="en-US" dirty="0" smtClean="0"/>
              <a:t>為投資標的</a:t>
            </a:r>
            <a:endParaRPr lang="en-US" altLang="zh-TW" dirty="0" smtClean="0"/>
          </a:p>
          <a:p>
            <a:pPr marL="267891" indent="-267891"/>
            <a:r>
              <a:rPr lang="zh-TW" altLang="en-US" dirty="0" smtClean="0"/>
              <a:t>建構波動較小、較穩健的投資組合</a:t>
            </a:r>
            <a:endParaRPr lang="en-US" altLang="zh-TW" dirty="0" smtClean="0"/>
          </a:p>
          <a:p>
            <a:pPr marL="267891" indent="-267891"/>
            <a:r>
              <a:rPr lang="zh-TW" altLang="en-US" dirty="0" smtClean="0"/>
              <a:t>以馬可維茲均值變異模型、</a:t>
            </a:r>
            <a:r>
              <a:rPr lang="en-US" altLang="zh-TW" dirty="0" smtClean="0"/>
              <a:t>BL</a:t>
            </a:r>
            <a:r>
              <a:rPr lang="zh-TW" altLang="en-US" dirty="0" smtClean="0"/>
              <a:t>模型為基礎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機器人</a:t>
            </a:r>
            <a:r>
              <a:rPr lang="zh-TW" altLang="en-US" dirty="0"/>
              <a:t>理</a:t>
            </a:r>
            <a:r>
              <a:rPr lang="zh-TW" altLang="en-US" dirty="0" smtClean="0"/>
              <a:t>專</a:t>
            </a:r>
            <a:r>
              <a:rPr lang="en-US" altLang="zh-TW" dirty="0" smtClean="0"/>
              <a:t>2.0</a:t>
            </a:r>
          </a:p>
          <a:p>
            <a:r>
              <a:rPr lang="zh-TW" altLang="en-US" dirty="0"/>
              <a:t>機器人理專</a:t>
            </a:r>
            <a:r>
              <a:rPr lang="en-US" altLang="zh-TW" dirty="0" smtClean="0"/>
              <a:t>1.0 + </a:t>
            </a:r>
            <a:r>
              <a:rPr lang="zh-TW" altLang="en-US" dirty="0" smtClean="0"/>
              <a:t>人工智慧</a:t>
            </a:r>
            <a:endParaRPr lang="en-US" altLang="zh-TW" dirty="0"/>
          </a:p>
          <a:p>
            <a:pPr marL="267891" indent="-26789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F4D-2A7F-4C9E-88F8-416C122B9329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5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本節課參考與</a:t>
            </a:r>
            <a:r>
              <a:rPr lang="zh-TW" altLang="en-US" smtClean="0"/>
              <a:t>節錄內容來源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82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機器人理財</a:t>
            </a:r>
            <a:r>
              <a:rPr lang="en-US" altLang="zh-TW" smtClean="0"/>
              <a:t>-</a:t>
            </a:r>
            <a:r>
              <a:rPr lang="zh-TW" altLang="en-US" smtClean="0"/>
              <a:t>引言</a:t>
            </a:r>
            <a:endParaRPr lang="en-US" altLang="zh-TW" dirty="0" smtClean="0"/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www.stockfeel.com.tw</a:t>
            </a:r>
            <a:r>
              <a:rPr lang="en-US" altLang="zh-TW" dirty="0">
                <a:hlinkClick r:id="rId2"/>
              </a:rPr>
              <a:t>/</a:t>
            </a:r>
            <a:r>
              <a:rPr lang="zh-TW" altLang="en-US" dirty="0" smtClean="0">
                <a:hlinkClick r:id="rId2"/>
              </a:rPr>
              <a:t>機器人</a:t>
            </a:r>
            <a:r>
              <a:rPr lang="zh-TW" altLang="en-US" dirty="0">
                <a:hlinkClick r:id="rId2"/>
              </a:rPr>
              <a:t>理財</a:t>
            </a:r>
            <a:r>
              <a:rPr lang="en-US" altLang="zh-TW" dirty="0">
                <a:hlinkClick r:id="rId2"/>
              </a:rPr>
              <a:t>-</a:t>
            </a:r>
            <a:r>
              <a:rPr lang="zh-TW" altLang="en-US" dirty="0">
                <a:hlinkClick r:id="rId2"/>
              </a:rPr>
              <a:t>引言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大眾</a:t>
            </a:r>
            <a:r>
              <a:rPr lang="zh-TW" altLang="en-US" dirty="0"/>
              <a:t>專屬的理財顧問</a:t>
            </a:r>
            <a:r>
              <a:rPr lang="en-US" altLang="zh-TW" dirty="0" smtClean="0"/>
              <a:t>-</a:t>
            </a:r>
            <a:r>
              <a:rPr lang="zh-TW" altLang="en-US" dirty="0"/>
              <a:t>理財</a:t>
            </a:r>
            <a:r>
              <a:rPr lang="zh-TW" altLang="en-US" dirty="0" smtClean="0"/>
              <a:t>機器人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https://www.stockfeel.com.tw/</a:t>
            </a:r>
            <a:r>
              <a:rPr lang="zh-TW" altLang="en-US" dirty="0" smtClean="0">
                <a:hlinkClick r:id="rId3"/>
              </a:rPr>
              <a:t>大眾專屬的理財顧問</a:t>
            </a:r>
            <a:r>
              <a:rPr lang="en-US" altLang="zh-TW" dirty="0" smtClean="0">
                <a:hlinkClick r:id="rId3"/>
              </a:rPr>
              <a:t>-</a:t>
            </a:r>
            <a:r>
              <a:rPr lang="zh-TW" altLang="en-US" dirty="0" smtClean="0">
                <a:hlinkClick r:id="rId3"/>
              </a:rPr>
              <a:t>機器人理專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理財機器人常用的投資標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://www.stockfeel.com.tw</a:t>
            </a:r>
            <a:r>
              <a:rPr lang="en-US" altLang="zh-TW" dirty="0" smtClean="0">
                <a:hlinkClick r:id="rId4"/>
              </a:rPr>
              <a:t>/</a:t>
            </a:r>
            <a:r>
              <a:rPr lang="zh-TW" altLang="en-US" dirty="0">
                <a:hlinkClick r:id="rId4"/>
              </a:rPr>
              <a:t>完美的大盤追蹤者</a:t>
            </a:r>
            <a:r>
              <a:rPr lang="en-US" altLang="zh-TW" dirty="0">
                <a:hlinkClick r:id="rId4"/>
              </a:rPr>
              <a:t>-</a:t>
            </a:r>
            <a:r>
              <a:rPr lang="en-US" altLang="zh-TW" dirty="0" err="1">
                <a:hlinkClick r:id="rId4"/>
              </a:rPr>
              <a:t>etf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台大金融科技課程網</a:t>
            </a:r>
          </a:p>
          <a:p>
            <a:r>
              <a:rPr lang="en-US" altLang="zh-TW" dirty="0" smtClean="0">
                <a:hlinkClick r:id="rId5"/>
              </a:rPr>
              <a:t>http</a:t>
            </a:r>
            <a:r>
              <a:rPr lang="en-US" altLang="zh-TW" dirty="0">
                <a:hlinkClick r:id="rId5"/>
              </a:rPr>
              <a:t>://</a:t>
            </a:r>
            <a:r>
              <a:rPr lang="en-US" altLang="zh-TW" dirty="0" smtClean="0">
                <a:hlinkClick r:id="rId5"/>
              </a:rPr>
              <a:t>u.camdemy.com/course/1633/intro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3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7638" y="5367888"/>
            <a:ext cx="2329434" cy="310537"/>
          </a:xfrm>
        </p:spPr>
        <p:txBody>
          <a:bodyPr>
            <a:normAutofit/>
          </a:bodyPr>
          <a:lstStyle/>
          <a:p>
            <a:r>
              <a:rPr lang="zh-TW" altLang="en-US" sz="1350" dirty="0"/>
              <a:t>來源：</a:t>
            </a:r>
            <a:r>
              <a:rPr lang="en-US" altLang="zh-TW" sz="1350" dirty="0"/>
              <a:t>Stock Feel </a:t>
            </a:r>
            <a:r>
              <a:rPr lang="zh-TW" altLang="en-US" sz="1350" dirty="0"/>
              <a:t>股感知識庫</a:t>
            </a:r>
            <a:endParaRPr lang="zh-TW" altLang="en-US" sz="135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296" y="857251"/>
            <a:ext cx="7163409" cy="4510637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1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041106"/>
            <a:ext cx="7886700" cy="448866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ETF</a:t>
            </a:r>
            <a:r>
              <a:rPr lang="zh-TW" altLang="en-US" dirty="0" smtClean="0"/>
              <a:t>進行配置，利用演算法計算權重，並定時作調整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271588"/>
            <a:ext cx="4486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理財機器人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255722" y="2226469"/>
            <a:ext cx="3731217" cy="326350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排除</a:t>
            </a:r>
            <a:r>
              <a:rPr lang="zh-TW" altLang="en-US" dirty="0"/>
              <a:t>了傳統的人為主觀</a:t>
            </a:r>
            <a:r>
              <a:rPr lang="zh-TW" altLang="en-US" dirty="0" smtClean="0"/>
              <a:t>影響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電腦演算法管理配置</a:t>
            </a:r>
            <a:r>
              <a:rPr lang="zh-TW" altLang="en-US" dirty="0" smtClean="0"/>
              <a:t>資產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保持</a:t>
            </a:r>
            <a:r>
              <a:rPr lang="zh-TW" altLang="en-US" dirty="0"/>
              <a:t>絕對的理性與</a:t>
            </a:r>
            <a:r>
              <a:rPr lang="zh-TW" altLang="en-US" dirty="0" smtClean="0"/>
              <a:t>紀律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完美</a:t>
            </a:r>
            <a:r>
              <a:rPr lang="zh-TW" altLang="en-US" dirty="0"/>
              <a:t>運用投資理論於實際金融市場操作。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66" y="1922232"/>
            <a:ext cx="4778684" cy="370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4BE6-0E3E-410D-BF16-F2B8DC63045E}" type="datetime1">
              <a:rPr lang="zh-TW" altLang="en-US" smtClean="0"/>
              <a:t>2019/9/27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理財機器人 </a:t>
            </a:r>
            <a:r>
              <a:rPr lang="en-US" altLang="zh-TW" dirty="0"/>
              <a:t>(</a:t>
            </a:r>
            <a:r>
              <a:rPr lang="zh-TW" altLang="en-US" dirty="0"/>
              <a:t>陸裕豪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F0DD-0BF4-4337-9F0B-D0B2EB408B2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083469"/>
            <a:ext cx="5543550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10463</TotalTime>
  <Words>1972</Words>
  <Application>Microsoft Office PowerPoint</Application>
  <PresentationFormat>如螢幕大小 (4:3)</PresentationFormat>
  <Paragraphs>446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9" baseType="lpstr"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理財機器人 (Robo-advisor)</vt:lpstr>
      <vt:lpstr>Why 理財機器人?</vt:lpstr>
      <vt:lpstr>Facts</vt:lpstr>
      <vt:lpstr>金融科技發展推動計畫 (2016)</vt:lpstr>
      <vt:lpstr>理財機器人特性</vt:lpstr>
      <vt:lpstr>來源：Stock Feel 股感知識庫</vt:lpstr>
      <vt:lpstr>PowerPoint 簡報</vt:lpstr>
      <vt:lpstr>理財機器人</vt:lpstr>
      <vt:lpstr>PowerPoint 簡報</vt:lpstr>
      <vt:lpstr>PowerPoint 簡報</vt:lpstr>
      <vt:lpstr>大盤 vs 經理人 vs 理財機器人</vt:lpstr>
      <vt:lpstr>大盤 vs 經理人 vs 理財機器人</vt:lpstr>
      <vt:lpstr>傳統金融業投入理財機器人技術</vt:lpstr>
      <vt:lpstr>PowerPoint 簡報</vt:lpstr>
      <vt:lpstr>PowerPoint 簡報</vt:lpstr>
      <vt:lpstr>機器人理財公司介紹</vt:lpstr>
      <vt:lpstr>機器人理財公司介紹</vt:lpstr>
      <vt:lpstr>PowerPoint 簡報</vt:lpstr>
      <vt:lpstr>缺點</vt:lpstr>
      <vt:lpstr>Try~</vt:lpstr>
      <vt:lpstr>PowerPoint 簡報</vt:lpstr>
      <vt:lpstr>PowerPoint 簡報</vt:lpstr>
      <vt:lpstr>PowerPoint 簡報</vt:lpstr>
      <vt:lpstr>標的的選擇</vt:lpstr>
      <vt:lpstr>金融市場常劇烈震動</vt:lpstr>
      <vt:lpstr>PowerPoint 簡報</vt:lpstr>
      <vt:lpstr>ETF的優勢</vt:lpstr>
      <vt:lpstr>法規面也推一把</vt:lpstr>
      <vt:lpstr>ETF市場</vt:lpstr>
      <vt:lpstr>ETF市場</vt:lpstr>
      <vt:lpstr>ETF市場</vt:lpstr>
      <vt:lpstr>ETF產品分類</vt:lpstr>
      <vt:lpstr>一般型ETF產品</vt:lpstr>
      <vt:lpstr>槓反型ETF產品</vt:lpstr>
      <vt:lpstr>風險</vt:lpstr>
      <vt:lpstr>如何評量ETF</vt:lpstr>
      <vt:lpstr>2003-2016年全球ETF個數</vt:lpstr>
      <vt:lpstr>理財機器人投資流程圖</vt:lpstr>
      <vt:lpstr>馬可維茲均值變異模型 Markowitz’s Mean-Variance Model</vt:lpstr>
      <vt:lpstr>風險前緣(Efficient Frontier)</vt:lpstr>
      <vt:lpstr>二次規劃</vt:lpstr>
      <vt:lpstr>資本資產定價模型 Capital Asset Pricing Model (CAPM)</vt:lpstr>
      <vt:lpstr>其他資產估計方法</vt:lpstr>
      <vt:lpstr>KYC 風險屬性</vt:lpstr>
      <vt:lpstr>PowerPoint 簡報</vt:lpstr>
      <vt:lpstr>Black-Litterman (BL) Model</vt:lpstr>
      <vt:lpstr>主觀的報酬率估計</vt:lpstr>
      <vt:lpstr>S&amp;P 回測績效</vt:lpstr>
      <vt:lpstr>理財機器人1.0 vs 2.0</vt:lpstr>
      <vt:lpstr>Robo-Advisor 2.0</vt:lpstr>
      <vt:lpstr>小結</vt:lpstr>
      <vt:lpstr>本節課參考與節錄內容來源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比特幣與區塊鏈</dc:title>
  <dc:creator>miguellok</dc:creator>
  <cp:lastModifiedBy>miguellok</cp:lastModifiedBy>
  <cp:revision>76</cp:revision>
  <dcterms:created xsi:type="dcterms:W3CDTF">2018-08-13T08:26:04Z</dcterms:created>
  <dcterms:modified xsi:type="dcterms:W3CDTF">2019-09-27T05:28:03Z</dcterms:modified>
</cp:coreProperties>
</file>