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72" r:id="rId3"/>
    <p:sldId id="260" r:id="rId4"/>
    <p:sldId id="313" r:id="rId5"/>
    <p:sldId id="314" r:id="rId6"/>
    <p:sldId id="259" r:id="rId7"/>
    <p:sldId id="258" r:id="rId8"/>
    <p:sldId id="261" r:id="rId9"/>
    <p:sldId id="262" r:id="rId10"/>
    <p:sldId id="263" r:id="rId11"/>
    <p:sldId id="271" r:id="rId12"/>
    <p:sldId id="273" r:id="rId13"/>
    <p:sldId id="264" r:id="rId14"/>
    <p:sldId id="296" r:id="rId15"/>
    <p:sldId id="274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83" r:id="rId24"/>
    <p:sldId id="284" r:id="rId25"/>
    <p:sldId id="310" r:id="rId26"/>
    <p:sldId id="311" r:id="rId27"/>
    <p:sldId id="312" r:id="rId28"/>
    <p:sldId id="289" r:id="rId29"/>
    <p:sldId id="290" r:id="rId30"/>
    <p:sldId id="285" r:id="rId31"/>
    <p:sldId id="286" r:id="rId32"/>
    <p:sldId id="287" r:id="rId33"/>
    <p:sldId id="288" r:id="rId34"/>
    <p:sldId id="292" r:id="rId35"/>
    <p:sldId id="291" r:id="rId36"/>
    <p:sldId id="309" r:id="rId37"/>
    <p:sldId id="294" r:id="rId38"/>
    <p:sldId id="300" r:id="rId39"/>
    <p:sldId id="297" r:id="rId40"/>
    <p:sldId id="295" r:id="rId41"/>
    <p:sldId id="302" r:id="rId42"/>
    <p:sldId id="304" r:id="rId43"/>
    <p:sldId id="303" r:id="rId44"/>
    <p:sldId id="306" r:id="rId45"/>
    <p:sldId id="265" r:id="rId46"/>
    <p:sldId id="305" r:id="rId47"/>
    <p:sldId id="301" r:id="rId48"/>
    <p:sldId id="307" r:id="rId49"/>
    <p:sldId id="308" r:id="rId50"/>
    <p:sldId id="268" r:id="rId51"/>
    <p:sldId id="317" r:id="rId52"/>
    <p:sldId id="299" r:id="rId53"/>
    <p:sldId id="293" r:id="rId54"/>
    <p:sldId id="267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67E3-9892-4E88-8ACE-D9626D53131D}" type="datetimeFigureOut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B4C96-40CC-4EFB-8079-E0C1D6949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7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1E71-47E4-4A4E-80E6-DAC70C5A85EB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86E7-EAAC-431B-BC0E-DA330EA32289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819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1549-F729-4E88-8A67-2DD5F8C3B281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01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4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53B3-FDB3-4FA8-80BF-C78A729BC93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73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57F9-55D1-460D-8372-D4202DA9E468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78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3DFC-3A7C-4504-B086-1F2B42C0C972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944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B37B-3FEB-4DA8-9B63-93303005CFA0}" type="datetime1">
              <a:rPr lang="zh-TW" altLang="en-US" smtClean="0"/>
              <a:t>2018/10/5</a:t>
            </a:fld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03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EE4-707F-483F-9061-AC20E157648C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51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DC96-A76B-448F-A9F9-7995A444756A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52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5C-9109-4EA9-B063-812AFA0D0FF0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97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標楷體" panose="03000509000000000000" pitchFamily="65" charset="-120"/>
              </a:defRPr>
            </a:lvl1pPr>
          </a:lstStyle>
          <a:p>
            <a:fld id="{FB905612-5AE3-45D7-B0E3-5B1F7D0C2CD4}" type="datetime1">
              <a:rPr lang="zh-TW" altLang="en-US" smtClean="0"/>
              <a:t>2018/10/5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8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naissance_Technolog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金融工程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4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CBOE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美國芝加哥選擇權交易所</a:t>
            </a:r>
            <a:r>
              <a:rPr lang="en-US" altLang="zh-TW" dirty="0" smtClean="0"/>
              <a:t>(Chicago Board of Option Exchange, CBOE)</a:t>
            </a:r>
          </a:p>
          <a:p>
            <a:r>
              <a:rPr lang="zh-TW" altLang="en-US" dirty="0" smtClean="0"/>
              <a:t>交易與風險管理</a:t>
            </a:r>
            <a:endParaRPr lang="en-US" altLang="zh-TW" dirty="0" smtClean="0"/>
          </a:p>
          <a:p>
            <a:r>
              <a:rPr lang="zh-TW" altLang="en-US" dirty="0" smtClean="0"/>
              <a:t>金融創新與教育的領航者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衍生性金融商品的聖經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John C. Hull (2017) Options, Futures, and Other Derivatives,  10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Ed. Pearson.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9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衍生性金融商品的簡介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5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衍生性金融商品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由標的資產所衍生出來的契約</a:t>
            </a:r>
            <a:endParaRPr lang="en-US" altLang="zh-TW" dirty="0" smtClean="0"/>
          </a:p>
          <a:p>
            <a:r>
              <a:rPr lang="zh-TW" altLang="en-US" dirty="0" smtClean="0"/>
              <a:t>具風險性</a:t>
            </a:r>
            <a:endParaRPr lang="en-US" altLang="zh-TW" dirty="0" smtClean="0"/>
          </a:p>
          <a:p>
            <a:r>
              <a:rPr lang="zh-TW" altLang="en-US" dirty="0"/>
              <a:t>標的</a:t>
            </a:r>
            <a:r>
              <a:rPr lang="zh-TW" altLang="en-US" dirty="0" smtClean="0"/>
              <a:t>資產</a:t>
            </a:r>
            <a:r>
              <a:rPr lang="en-US" altLang="zh-TW" dirty="0" smtClean="0"/>
              <a:t>: </a:t>
            </a:r>
            <a:r>
              <a:rPr lang="zh-TW" altLang="en-US" dirty="0" smtClean="0"/>
              <a:t>股價、大盤指數、利率、匯率、氣候、農產品、石油、黃金、波動率、甚至電影票房、二氧化碳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五大衍生性商品市場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交易範圍主要包括了匯率</a:t>
            </a:r>
            <a:r>
              <a:rPr lang="en-US" altLang="zh-TW" dirty="0" smtClean="0"/>
              <a:t>(foreign exchange FX)</a:t>
            </a:r>
            <a:r>
              <a:rPr lang="zh-TW" altLang="en-US" dirty="0" smtClean="0"/>
              <a:t>、固定收益</a:t>
            </a:r>
            <a:r>
              <a:rPr lang="en-US" altLang="zh-TW" dirty="0" smtClean="0"/>
              <a:t>(fixed income)</a:t>
            </a:r>
            <a:r>
              <a:rPr lang="zh-TW" altLang="en-US" dirty="0" smtClean="0"/>
              <a:t>、信用</a:t>
            </a:r>
            <a:r>
              <a:rPr lang="en-US" altLang="zh-TW" dirty="0" smtClean="0"/>
              <a:t>(credit)</a:t>
            </a:r>
            <a:r>
              <a:rPr lang="zh-TW" altLang="en-US" dirty="0" smtClean="0"/>
              <a:t>、權益</a:t>
            </a:r>
            <a:r>
              <a:rPr lang="en-US" altLang="zh-TW" dirty="0" smtClean="0"/>
              <a:t>(equity)</a:t>
            </a:r>
            <a:r>
              <a:rPr lang="zh-TW" altLang="en-US" dirty="0" smtClean="0"/>
              <a:t>、原物料</a:t>
            </a:r>
            <a:r>
              <a:rPr lang="en-US" altLang="zh-TW" dirty="0" smtClean="0"/>
              <a:t>(commodity)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運用金融工程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兩個</a:t>
            </a:r>
            <a:r>
              <a:rPr lang="zh-TW" altLang="en-US" dirty="0" smtClean="0"/>
              <a:t>有趣</a:t>
            </a:r>
            <a:r>
              <a:rPr lang="zh-TW" altLang="en-US" dirty="0" smtClean="0"/>
              <a:t>的商業例子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53B3-FDB3-4FA8-80BF-C78A729BC936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0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Renaissance </a:t>
            </a:r>
            <a:r>
              <a:rPr lang="en-US" altLang="zh-TW" dirty="0" smtClean="0"/>
              <a:t>Technologies (</a:t>
            </a:r>
            <a:r>
              <a:rPr lang="zh-TW" altLang="en-US" dirty="0"/>
              <a:t>文藝復興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Renaissance Technologies LLC is a hedge fund firm based in East Setauket, New York, </a:t>
            </a:r>
            <a:r>
              <a:rPr lang="en-US" altLang="zh-TW" dirty="0" smtClean="0"/>
              <a:t>on </a:t>
            </a:r>
            <a:r>
              <a:rPr lang="en-US" altLang="zh-TW" dirty="0"/>
              <a:t>Long Island, which specializes in systematic trading using quantitative models derived from mathematical and statistical analyses. The company was founded in 1982 by James Simons, an award-winning mathematician and former Cold War code breaker</a:t>
            </a:r>
            <a:r>
              <a:rPr lang="en-US" altLang="zh-TW" dirty="0" smtClean="0"/>
              <a:t>.</a:t>
            </a:r>
          </a:p>
          <a:p>
            <a:pPr marL="0" indent="0" algn="r">
              <a:buNone/>
            </a:pPr>
            <a:r>
              <a:rPr lang="en-US" altLang="zh-TW" dirty="0" smtClean="0"/>
              <a:t>from Wiki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Ref: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en.wikipedia.org/wiki/Renaissance_Technologies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9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Renaissance Technologies (</a:t>
            </a:r>
            <a:r>
              <a:rPr lang="zh-TW" altLang="en-US" dirty="0"/>
              <a:t>文藝復興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創始人詹姆斯</a:t>
            </a:r>
            <a:r>
              <a:rPr lang="en-US" altLang="zh-TW" dirty="0"/>
              <a:t>·</a:t>
            </a:r>
            <a:r>
              <a:rPr lang="zh-TW" altLang="en-US" dirty="0"/>
              <a:t>西蒙斯 </a:t>
            </a:r>
            <a:r>
              <a:rPr lang="en-US" altLang="zh-TW" dirty="0"/>
              <a:t>(James Simons) </a:t>
            </a:r>
            <a:r>
              <a:rPr lang="zh-TW" altLang="en-US" dirty="0"/>
              <a:t>堪稱傳奇人物。他有很多外號，</a:t>
            </a:r>
            <a:r>
              <a:rPr lang="zh-TW" altLang="en-US" dirty="0" smtClean="0"/>
              <a:t>比如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華爾街</a:t>
            </a:r>
            <a:r>
              <a:rPr lang="zh-TW" altLang="en-US" dirty="0"/>
              <a:t>最賺錢的</a:t>
            </a:r>
            <a:r>
              <a:rPr lang="zh-TW" altLang="en-US" dirty="0" smtClean="0"/>
              <a:t>數學家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全球</a:t>
            </a:r>
            <a:r>
              <a:rPr lang="zh-TW" altLang="en-US" dirty="0"/>
              <a:t>最賺錢的基金</a:t>
            </a:r>
            <a:r>
              <a:rPr lang="zh-TW" altLang="en-US" dirty="0" smtClean="0"/>
              <a:t>經理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量化</a:t>
            </a:r>
            <a:r>
              <a:rPr lang="zh-TW" altLang="en-US" dirty="0"/>
              <a:t>交易之</a:t>
            </a:r>
            <a:r>
              <a:rPr lang="zh-TW" altLang="en-US" dirty="0" smtClean="0"/>
              <a:t>父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r>
              <a:rPr lang="zh-TW" altLang="en-US" dirty="0"/>
              <a:t>文藝復興科技公司的旗艦產品是一款</a:t>
            </a:r>
            <a:r>
              <a:rPr lang="zh-TW" altLang="en-US" dirty="0" smtClean="0"/>
              <a:t>叫做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大獎章</a:t>
            </a:r>
            <a:r>
              <a:rPr lang="en-US" altLang="zh-TW" dirty="0" smtClean="0"/>
              <a:t>”(</a:t>
            </a:r>
            <a:r>
              <a:rPr lang="en-US" altLang="zh-TW" dirty="0"/>
              <a:t>Medallion) </a:t>
            </a:r>
            <a:r>
              <a:rPr lang="zh-TW" altLang="en-US" dirty="0"/>
              <a:t>的對沖基金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該</a:t>
            </a:r>
            <a:r>
              <a:rPr lang="zh-TW" altLang="en-US" dirty="0"/>
              <a:t>基金成立於 </a:t>
            </a:r>
            <a:r>
              <a:rPr lang="en-US" altLang="zh-TW" dirty="0"/>
              <a:t>1988 </a:t>
            </a:r>
            <a:r>
              <a:rPr lang="zh-TW" altLang="en-US" dirty="0"/>
              <a:t>年</a:t>
            </a:r>
            <a:r>
              <a:rPr lang="zh-TW" altLang="en-US" dirty="0" smtClean="0"/>
              <a:t>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大獎章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是</a:t>
            </a:r>
            <a:r>
              <a:rPr lang="zh-TW" altLang="en-US" dirty="0"/>
              <a:t>一個典型的</a:t>
            </a:r>
            <a:r>
              <a:rPr lang="zh-TW" altLang="en-US" dirty="0" smtClean="0"/>
              <a:t>量化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黑盒子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基金</a:t>
            </a:r>
            <a:r>
              <a:rPr lang="zh-TW" altLang="en-US" dirty="0"/>
              <a:t>，其交易策略都是基於複雜的電腦程式碼和演算法，外人無從知道它的交易規則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大獎章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基金 </a:t>
            </a:r>
            <a:r>
              <a:rPr lang="en-US" altLang="zh-TW" dirty="0"/>
              <a:t>(</a:t>
            </a:r>
            <a:r>
              <a:rPr lang="zh-TW" altLang="en-US" dirty="0"/>
              <a:t>在向外部投資者關閉之前</a:t>
            </a:r>
            <a:r>
              <a:rPr lang="en-US" altLang="zh-TW" dirty="0"/>
              <a:t>) </a:t>
            </a:r>
            <a:r>
              <a:rPr lang="zh-TW" altLang="en-US" dirty="0"/>
              <a:t>也是世界上收費最貴的對沖基金之一：年管理費 </a:t>
            </a:r>
            <a:r>
              <a:rPr lang="en-US" altLang="zh-TW" dirty="0"/>
              <a:t>5%</a:t>
            </a:r>
            <a:r>
              <a:rPr lang="zh-TW" altLang="en-US" dirty="0"/>
              <a:t>，業績抽成 </a:t>
            </a:r>
            <a:r>
              <a:rPr lang="en-US" altLang="zh-TW" dirty="0"/>
              <a:t>44%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Ref: https://www.stockfeel.com.tw/</a:t>
            </a:r>
            <a:r>
              <a:rPr lang="zh-TW" altLang="en-US" dirty="0"/>
              <a:t>華爾街最賺錢數學家西蒙斯 他的文藝復興基金績效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1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Renaissance Technologies (</a:t>
            </a:r>
            <a:r>
              <a:rPr lang="zh-TW" altLang="en-US" dirty="0"/>
              <a:t>文藝復興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1988 </a:t>
            </a:r>
            <a:r>
              <a:rPr lang="zh-TW" altLang="en-US" dirty="0"/>
              <a:t>年到 </a:t>
            </a:r>
            <a:r>
              <a:rPr lang="en-US" altLang="zh-TW" dirty="0"/>
              <a:t>2015 </a:t>
            </a:r>
            <a:r>
              <a:rPr lang="zh-TW" altLang="en-US" dirty="0"/>
              <a:t>年，“大獎章”基金每年的平均淨報酬高達 </a:t>
            </a:r>
            <a:r>
              <a:rPr lang="en-US" altLang="zh-TW" dirty="0"/>
              <a:t>40% </a:t>
            </a:r>
            <a:r>
              <a:rPr lang="zh-TW" altLang="en-US" dirty="0"/>
              <a:t>左右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從 </a:t>
            </a:r>
            <a:r>
              <a:rPr lang="en-US" altLang="zh-TW" dirty="0"/>
              <a:t>1993 </a:t>
            </a:r>
            <a:r>
              <a:rPr lang="zh-TW" altLang="en-US" dirty="0"/>
              <a:t>年開始，“大獎章”基金就不再對外部投資者開放，只有文藝復興科技公司的現任和前任員工才有資格購買該基金。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”</a:t>
            </a:r>
            <a:r>
              <a:rPr lang="zh-TW" altLang="en-US" dirty="0"/>
              <a:t>大獎章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基金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“大獎章”是一個多策略的量化基金，其投資的資產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/</a:t>
            </a:r>
            <a:r>
              <a:rPr lang="zh-TW" altLang="en-US" dirty="0" smtClean="0"/>
              <a:t>市場</a:t>
            </a:r>
            <a:r>
              <a:rPr lang="en-US" altLang="zh-TW" dirty="0" smtClean="0"/>
              <a:t>/</a:t>
            </a:r>
            <a:r>
              <a:rPr lang="zh-TW" altLang="en-US" dirty="0" smtClean="0"/>
              <a:t>策略</a:t>
            </a:r>
            <a:r>
              <a:rPr lang="en-US" altLang="zh-TW" dirty="0" smtClean="0"/>
              <a:t>/</a:t>
            </a:r>
            <a:r>
              <a:rPr lang="zh-TW" altLang="en-US" dirty="0" smtClean="0"/>
              <a:t>算</a:t>
            </a:r>
            <a:r>
              <a:rPr lang="zh-TW" altLang="en-US" dirty="0"/>
              <a:t>法都是完全保密的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為什麼文藝復興會選擇關閉主基金 </a:t>
            </a:r>
            <a:r>
              <a:rPr lang="en-US" altLang="zh-TW" dirty="0"/>
              <a:t>(</a:t>
            </a:r>
            <a:r>
              <a:rPr lang="zh-TW" altLang="en-US" dirty="0"/>
              <a:t>大獎章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任何一個好的交易策略，如果確實能夠產生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超額報酬</a:t>
                </a:r>
                <a:r>
                  <a:rPr lang="en-US" altLang="zh-TW" dirty="0"/>
                  <a:t>) </a:t>
                </a:r>
                <a:r>
                  <a:rPr lang="zh-TW" altLang="en-US" dirty="0"/>
                  <a:t>，那麼它一定有容量限制 </a:t>
                </a:r>
                <a:r>
                  <a:rPr lang="en-US" altLang="zh-TW" dirty="0"/>
                  <a:t>(Capacity constraint) </a:t>
                </a:r>
                <a:r>
                  <a:rPr lang="zh-TW" altLang="en-US" dirty="0"/>
                  <a:t>。大致上來講，策略管理的資金量越大，其產生超額報酬的難度越高。</a:t>
                </a:r>
                <a:r>
                  <a:rPr lang="zh-TW" altLang="en-US" dirty="0" smtClean="0"/>
                  <a:t>因此在</a:t>
                </a:r>
                <a:r>
                  <a:rPr lang="zh-TW" altLang="en-US" dirty="0"/>
                  <a:t>到達一定規模後關閉，不再接受追加投資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TW" altLang="en-US" dirty="0"/>
                  <a:t>肥水不流外人田。假設你家裡有一台“印鈔機”，為什麼要和別人</a:t>
                </a:r>
                <a:r>
                  <a:rPr lang="zh-TW" altLang="en-US" dirty="0" smtClean="0"/>
                  <a:t>分享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514350" indent="-51435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2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三個“小獎章”基金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RIEF</a:t>
            </a:r>
            <a:r>
              <a:rPr lang="zh-TW" altLang="en-US" dirty="0"/>
              <a:t>：</a:t>
            </a:r>
            <a:r>
              <a:rPr lang="en-US" altLang="zh-TW" dirty="0"/>
              <a:t>Renaissance Institutional Equities </a:t>
            </a:r>
            <a:r>
              <a:rPr lang="en-US" altLang="zh-TW" dirty="0" smtClean="0"/>
              <a:t>Fund (2005- )</a:t>
            </a:r>
          </a:p>
          <a:p>
            <a:r>
              <a:rPr lang="en-US" altLang="zh-TW" dirty="0"/>
              <a:t>RIFF</a:t>
            </a:r>
            <a:r>
              <a:rPr lang="zh-TW" altLang="en-US" dirty="0"/>
              <a:t>：</a:t>
            </a:r>
            <a:r>
              <a:rPr lang="en-US" altLang="zh-TW" dirty="0"/>
              <a:t>Renaissance Institutional Futures </a:t>
            </a:r>
            <a:r>
              <a:rPr lang="en-US" altLang="zh-TW" dirty="0" smtClean="0"/>
              <a:t>Fund (2007-2015)</a:t>
            </a:r>
          </a:p>
          <a:p>
            <a:r>
              <a:rPr lang="en-US" altLang="zh-TW" dirty="0"/>
              <a:t>RIDA</a:t>
            </a:r>
            <a:r>
              <a:rPr lang="zh-TW" altLang="en-US" dirty="0"/>
              <a:t>：</a:t>
            </a:r>
            <a:r>
              <a:rPr lang="en-US" altLang="zh-TW" dirty="0"/>
              <a:t>Renaissance Institutional Diversified </a:t>
            </a:r>
            <a:r>
              <a:rPr lang="en-US" altLang="zh-TW" dirty="0" smtClean="0"/>
              <a:t>Alpha (2012- 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RIEF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RIEF</a:t>
            </a:r>
            <a:r>
              <a:rPr lang="zh-TW" altLang="en-US" dirty="0" smtClean="0"/>
              <a:t>的</a:t>
            </a:r>
            <a:r>
              <a:rPr lang="zh-TW" altLang="en-US" dirty="0"/>
              <a:t>投資標的是次級市場上流動的股票 </a:t>
            </a:r>
            <a:r>
              <a:rPr lang="en-US" altLang="zh-TW" dirty="0"/>
              <a:t>(</a:t>
            </a:r>
            <a:r>
              <a:rPr lang="zh-TW" altLang="en-US" dirty="0"/>
              <a:t>以美國股票為主</a:t>
            </a:r>
            <a:r>
              <a:rPr lang="en-US" altLang="zh-TW" dirty="0"/>
              <a:t>)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它</a:t>
            </a:r>
            <a:r>
              <a:rPr lang="zh-TW" altLang="en-US" dirty="0" smtClean="0"/>
              <a:t>是</a:t>
            </a:r>
            <a:r>
              <a:rPr lang="zh-TW" altLang="en-US" dirty="0"/>
              <a:t>一個量化選股基金。為了提高投資報酬，該基金會用上做空和槓桿 </a:t>
            </a:r>
            <a:r>
              <a:rPr lang="en-US" altLang="zh-TW" dirty="0"/>
              <a:t>(175% </a:t>
            </a:r>
            <a:r>
              <a:rPr lang="zh-TW" altLang="en-US" dirty="0"/>
              <a:t>買多，</a:t>
            </a:r>
            <a:r>
              <a:rPr lang="en-US" altLang="zh-TW" dirty="0"/>
              <a:t>75% </a:t>
            </a:r>
            <a:r>
              <a:rPr lang="zh-TW" altLang="en-US" dirty="0"/>
              <a:t>賣空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767753"/>
            <a:ext cx="10515600" cy="4092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Ref: Woodford capital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365125"/>
            <a:ext cx="72104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65125"/>
            <a:ext cx="7143750" cy="4972050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838200" y="5767753"/>
            <a:ext cx="10515600" cy="409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Ref: Woodford capital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LTCM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LTCM (</a:t>
            </a:r>
            <a:r>
              <a:rPr lang="en-US" altLang="zh-TW" dirty="0"/>
              <a:t>Long-Term Capital Management</a:t>
            </a:r>
            <a:r>
              <a:rPr lang="en-US" altLang="zh-TW" dirty="0" smtClean="0"/>
              <a:t>):</a:t>
            </a:r>
            <a:r>
              <a:rPr lang="zh-TW" altLang="en-US" dirty="0"/>
              <a:t>投機性避險基金</a:t>
            </a:r>
            <a:endParaRPr lang="en-US" altLang="zh-TW" dirty="0"/>
          </a:p>
          <a:p>
            <a:r>
              <a:rPr lang="zh-TW" altLang="en-US" dirty="0"/>
              <a:t>專門從事利用高槓桿的絕對報酬交易策略</a:t>
            </a:r>
            <a:r>
              <a:rPr lang="en-US" altLang="zh-TW" dirty="0"/>
              <a:t>(</a:t>
            </a:r>
            <a:r>
              <a:rPr lang="zh-TW" altLang="en-US" dirty="0"/>
              <a:t>例如固定</a:t>
            </a:r>
            <a:r>
              <a:rPr lang="zh-TW" altLang="en-US" dirty="0" smtClean="0"/>
              <a:t>收益套利、</a:t>
            </a:r>
            <a:r>
              <a:rPr lang="zh-TW" altLang="en-US" dirty="0"/>
              <a:t>統計套利和配對交易等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LTCM</a:t>
            </a:r>
            <a:r>
              <a:rPr lang="zh-TW" altLang="en-US" dirty="0"/>
              <a:t>在成立第一年就獲得了年化報酬率超過</a:t>
            </a:r>
            <a:r>
              <a:rPr lang="en-US" altLang="zh-TW" dirty="0"/>
              <a:t>40%</a:t>
            </a:r>
            <a:r>
              <a:rPr lang="zh-TW" altLang="en-US" dirty="0"/>
              <a:t>的巨大成功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 smtClean="0"/>
              <a:t>1998</a:t>
            </a:r>
            <a:r>
              <a:rPr lang="zh-TW" altLang="en-US" dirty="0"/>
              <a:t>年俄羅斯金融危機後，卻在不到四個月的時間裡造成了</a:t>
            </a:r>
            <a:r>
              <a:rPr lang="en-US" altLang="zh-TW" dirty="0"/>
              <a:t>46</a:t>
            </a:r>
            <a:r>
              <a:rPr lang="zh-TW" altLang="en-US" dirty="0"/>
              <a:t>億美元的巨大</a:t>
            </a:r>
            <a:r>
              <a:rPr lang="zh-TW" altLang="en-US" dirty="0" smtClean="0"/>
              <a:t>虧損</a:t>
            </a:r>
            <a:endParaRPr lang="en-US" altLang="zh-TW" dirty="0"/>
          </a:p>
          <a:p>
            <a:r>
              <a:rPr lang="en-US" altLang="zh-TW" dirty="0" smtClean="0"/>
              <a:t>Scholes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Merton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LTCM</a:t>
            </a:r>
            <a:r>
              <a:rPr lang="zh-TW" altLang="en-US" dirty="0" smtClean="0"/>
              <a:t>的共同發起人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5767753"/>
            <a:ext cx="10515600" cy="409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Ref: Wikipedia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5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LTCM</a:t>
            </a:r>
            <a:r>
              <a:rPr lang="zh-TW" altLang="en-US" dirty="0"/>
              <a:t>交易</a:t>
            </a:r>
            <a:r>
              <a:rPr lang="zh-TW" altLang="en-US" dirty="0" smtClean="0"/>
              <a:t>策略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092" y="1825625"/>
            <a:ext cx="1084970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該公司使用複雜的數學模型，通常利用美國、日本和歐洲各國政府債券等固定收益投資工具進行套利</a:t>
            </a:r>
            <a:r>
              <a:rPr lang="zh-TW" altLang="en-US" dirty="0" smtClean="0"/>
              <a:t>交易。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30</a:t>
            </a:r>
            <a:r>
              <a:rPr lang="zh-TW" altLang="en-US" dirty="0"/>
              <a:t>年公債和</a:t>
            </a:r>
            <a:r>
              <a:rPr lang="en-US" altLang="zh-TW" dirty="0"/>
              <a:t>29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個月公債的價格差異理應會是最小的，兩者都會在未來大約</a:t>
            </a:r>
            <a:r>
              <a:rPr lang="en-US" altLang="zh-TW" dirty="0"/>
              <a:t>30</a:t>
            </a:r>
            <a:r>
              <a:rPr lang="zh-TW" altLang="en-US" dirty="0"/>
              <a:t>年後產生一筆固定支付金額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這兩</a:t>
            </a:r>
            <a:r>
              <a:rPr lang="zh-TW" altLang="en-US" dirty="0"/>
              <a:t>種債券卻會因為流動性的不同而產生細微的差異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透過</a:t>
            </a:r>
            <a:r>
              <a:rPr lang="zh-TW" altLang="en-US" dirty="0"/>
              <a:t>一連串金融操作，買入較便宜的冷門債券</a:t>
            </a:r>
            <a:r>
              <a:rPr lang="en-US" altLang="zh-TW" dirty="0"/>
              <a:t>(29</a:t>
            </a:r>
            <a:r>
              <a:rPr lang="zh-TW" altLang="en-US" dirty="0"/>
              <a:t>年</a:t>
            </a:r>
            <a:r>
              <a:rPr lang="en-US" altLang="zh-TW" dirty="0"/>
              <a:t>9</a:t>
            </a:r>
            <a:r>
              <a:rPr lang="zh-TW" altLang="en-US" dirty="0"/>
              <a:t>個月債券</a:t>
            </a:r>
            <a:r>
              <a:rPr lang="en-US" altLang="zh-TW" dirty="0"/>
              <a:t>)</a:t>
            </a:r>
            <a:r>
              <a:rPr lang="zh-TW" altLang="en-US" dirty="0"/>
              <a:t>，放空較高價但流動性較高的新發行債券</a:t>
            </a:r>
            <a:r>
              <a:rPr lang="en-US" altLang="zh-TW" dirty="0"/>
              <a:t>(</a:t>
            </a:r>
            <a:r>
              <a:rPr lang="zh-TW" altLang="en-US" dirty="0"/>
              <a:t>國庫剛發行的</a:t>
            </a:r>
            <a:r>
              <a:rPr lang="en-US" altLang="zh-TW" dirty="0"/>
              <a:t>30</a:t>
            </a:r>
            <a:r>
              <a:rPr lang="zh-TW" altLang="en-US" dirty="0"/>
              <a:t>年公債</a:t>
            </a:r>
            <a:r>
              <a:rPr lang="en-US" altLang="zh-TW" dirty="0"/>
              <a:t>)</a:t>
            </a:r>
            <a:r>
              <a:rPr lang="zh-TW" altLang="en-US" dirty="0"/>
              <a:t>，在新公債發行時，兩者之間的價差將會縮小，因此便有獲利的可能。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6062052"/>
            <a:ext cx="10515600" cy="40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Ref: Wikipedia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69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LTCM</a:t>
            </a:r>
            <a:r>
              <a:rPr lang="zh-TW" altLang="en-US" dirty="0" smtClean="0"/>
              <a:t>悲局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092" y="1825625"/>
            <a:ext cx="10849708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價格差異非常短暫</a:t>
            </a:r>
            <a:r>
              <a:rPr lang="zh-TW" altLang="en-US" dirty="0" smtClean="0"/>
              <a:t>，因此必須</a:t>
            </a:r>
            <a:r>
              <a:rPr lang="zh-TW" altLang="en-US" dirty="0"/>
              <a:t>採取高槓桿操作以獲取有效</a:t>
            </a:r>
            <a:r>
              <a:rPr lang="zh-TW" altLang="en-US" dirty="0" smtClean="0"/>
              <a:t>收益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1998</a:t>
            </a:r>
            <a:r>
              <a:rPr lang="zh-TW" altLang="en-US" dirty="0"/>
              <a:t>年初，該公司股東權益約</a:t>
            </a:r>
            <a:r>
              <a:rPr lang="en-US" altLang="zh-TW" dirty="0"/>
              <a:t>47.2</a:t>
            </a:r>
            <a:r>
              <a:rPr lang="zh-TW" altLang="en-US" dirty="0"/>
              <a:t>億美元，卻有著</a:t>
            </a:r>
            <a:r>
              <a:rPr lang="en-US" altLang="zh-TW" dirty="0"/>
              <a:t>1245~1290</a:t>
            </a:r>
            <a:r>
              <a:rPr lang="zh-TW" altLang="en-US" dirty="0"/>
              <a:t>億美元的融資金額，負債權益比超過了</a:t>
            </a:r>
            <a:r>
              <a:rPr lang="en-US" altLang="zh-TW" dirty="0"/>
              <a:t>25</a:t>
            </a:r>
            <a:r>
              <a:rPr lang="zh-TW" altLang="en-US" dirty="0"/>
              <a:t>：</a:t>
            </a:r>
            <a:r>
              <a:rPr lang="en-US" altLang="zh-TW" dirty="0"/>
              <a:t>1</a:t>
            </a:r>
            <a:r>
              <a:rPr lang="zh-TW" altLang="en-US" dirty="0"/>
              <a:t>，在資產負債表外項目更有著帳面價值約</a:t>
            </a:r>
            <a:r>
              <a:rPr lang="en-US" altLang="zh-TW" dirty="0"/>
              <a:t>1.25</a:t>
            </a:r>
            <a:r>
              <a:rPr lang="zh-TW" altLang="en-US" dirty="0"/>
              <a:t>兆美元的衍生</a:t>
            </a:r>
            <a:r>
              <a:rPr lang="zh-TW" altLang="en-US" dirty="0" smtClean="0"/>
              <a:t>項目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6062052"/>
            <a:ext cx="10515600" cy="40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Ref: Wikipedia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878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LTCM</a:t>
            </a:r>
            <a:r>
              <a:rPr lang="zh-TW" altLang="en-US" dirty="0" smtClean="0"/>
              <a:t>悲局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092" y="1825625"/>
            <a:ext cx="10849708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/>
              <a:t>1997</a:t>
            </a:r>
            <a:r>
              <a:rPr lang="zh-TW" altLang="en-US" dirty="0"/>
              <a:t>年東亞金融危機之前就已經產生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1998</a:t>
            </a:r>
            <a:r>
              <a:rPr lang="zh-TW" altLang="en-US" dirty="0"/>
              <a:t>年五月和六月，該基金報酬率分別為</a:t>
            </a:r>
            <a:r>
              <a:rPr lang="en-US" altLang="zh-TW" dirty="0"/>
              <a:t>-6.42%</a:t>
            </a:r>
            <a:r>
              <a:rPr lang="zh-TW" altLang="en-US" dirty="0"/>
              <a:t>、</a:t>
            </a:r>
            <a:r>
              <a:rPr lang="en-US" altLang="zh-TW" dirty="0"/>
              <a:t>-10.14%</a:t>
            </a:r>
            <a:r>
              <a:rPr lang="zh-TW" altLang="en-US" dirty="0"/>
              <a:t>，使</a:t>
            </a:r>
            <a:r>
              <a:rPr lang="en-US" altLang="zh-TW" dirty="0"/>
              <a:t>LTCM</a:t>
            </a:r>
            <a:r>
              <a:rPr lang="zh-TW" altLang="en-US" dirty="0"/>
              <a:t>的資本減少了</a:t>
            </a:r>
            <a:r>
              <a:rPr lang="en-US" altLang="zh-TW" dirty="0"/>
              <a:t>4.61</a:t>
            </a:r>
            <a:r>
              <a:rPr lang="zh-TW" altLang="en-US" dirty="0"/>
              <a:t>億</a:t>
            </a:r>
            <a:r>
              <a:rPr lang="zh-TW" altLang="en-US" dirty="0" smtClean="0"/>
              <a:t>美元。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虧損在</a:t>
            </a:r>
            <a:r>
              <a:rPr lang="en-US" altLang="zh-TW" dirty="0"/>
              <a:t>1998</a:t>
            </a:r>
            <a:r>
              <a:rPr lang="zh-TW" altLang="en-US" dirty="0"/>
              <a:t>年八、九月俄羅斯政府公債違約造成的金融風暴中更加被突顯出來，恐慌的投資人拋售日本與歐洲公債而搶</a:t>
            </a:r>
            <a:r>
              <a:rPr lang="zh-TW" altLang="en-US" dirty="0" smtClean="0"/>
              <a:t>進美國公債。</a:t>
            </a:r>
            <a:endParaRPr lang="en-US" altLang="zh-TW" dirty="0" smtClean="0"/>
          </a:p>
          <a:p>
            <a:r>
              <a:rPr lang="zh-TW" altLang="en-US" dirty="0" smtClean="0"/>
              <a:t>原本</a:t>
            </a:r>
            <a:r>
              <a:rPr lang="zh-TW" altLang="en-US" dirty="0"/>
              <a:t>預期公債價差收斂應該產生的獲益，卻隨著公債價差擴大而變成鉅額的虧損。在八月底之前，該基金已虧損了</a:t>
            </a:r>
            <a:r>
              <a:rPr lang="en-US" altLang="zh-TW" dirty="0"/>
              <a:t>18.5</a:t>
            </a:r>
            <a:r>
              <a:rPr lang="zh-TW" altLang="en-US" dirty="0"/>
              <a:t>億美元的資本。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6062052"/>
            <a:ext cx="10515600" cy="40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 smtClean="0"/>
              <a:t>Ref: Wikipedia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5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一種契約，買賣雙方有義務，用一個預先約定好的價格，在將來的某個時刻，買進</a:t>
            </a:r>
            <a:r>
              <a:rPr lang="en-US" altLang="zh-TW" dirty="0" smtClean="0"/>
              <a:t>/</a:t>
            </a:r>
            <a:r>
              <a:rPr lang="zh-TW" altLang="en-US" dirty="0" smtClean="0"/>
              <a:t>賣出標的資產</a:t>
            </a:r>
            <a:endParaRPr lang="en-US" altLang="zh-TW" dirty="0" smtClean="0"/>
          </a:p>
          <a:p>
            <a:r>
              <a:rPr lang="zh-TW" altLang="en-US" dirty="0" smtClean="0"/>
              <a:t>線性衍生性商品，視為常數與變數的交換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一種契約</a:t>
            </a:r>
            <a:r>
              <a:rPr lang="zh-TW" altLang="en-US" dirty="0" smtClean="0"/>
              <a:t>，契約持有人有權利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沒義</a:t>
            </a:r>
            <a:r>
              <a:rPr lang="zh-TW" altLang="en-US" dirty="0"/>
              <a:t>務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</a:t>
            </a:r>
            <a:r>
              <a:rPr lang="zh-TW" altLang="en-US" dirty="0"/>
              <a:t>用一個預先約定好的價格，在將來的某個</a:t>
            </a:r>
            <a:r>
              <a:rPr lang="zh-TW" altLang="en-US" dirty="0" smtClean="0"/>
              <a:t>時刻</a:t>
            </a:r>
            <a:r>
              <a:rPr lang="en-US" altLang="zh-TW" dirty="0" smtClean="0"/>
              <a:t>(</a:t>
            </a:r>
            <a:r>
              <a:rPr lang="zh-TW" altLang="en-US" dirty="0" smtClean="0"/>
              <a:t>到期日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買進</a:t>
            </a:r>
            <a:r>
              <a:rPr lang="en-US" altLang="zh-TW" dirty="0"/>
              <a:t>/</a:t>
            </a:r>
            <a:r>
              <a:rPr lang="zh-TW" altLang="en-US" dirty="0"/>
              <a:t>賣出標的資產</a:t>
            </a:r>
            <a:endParaRPr lang="en-US" altLang="zh-TW" dirty="0"/>
          </a:p>
          <a:p>
            <a:r>
              <a:rPr lang="zh-TW" altLang="en-US" dirty="0" smtClean="0"/>
              <a:t>非線性</a:t>
            </a:r>
            <a:r>
              <a:rPr lang="zh-TW" altLang="en-US" dirty="0"/>
              <a:t>衍生性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r>
              <a:rPr lang="zh-TW" altLang="en-US" dirty="0" smtClean="0"/>
              <a:t>有買權和賣權兩種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IAQF</a:t>
            </a:r>
            <a:r>
              <a:rPr lang="zh-TW" altLang="en-US" dirty="0" smtClean="0"/>
              <a:t>對金融工程的定義：</a:t>
            </a:r>
            <a:endParaRPr lang="en-US" altLang="zh-TW" dirty="0" smtClean="0"/>
          </a:p>
          <a:p>
            <a:r>
              <a:rPr lang="en-US" altLang="zh-TW" dirty="0" smtClean="0"/>
              <a:t>Financial engineering is the application of mathematical methods to the  solution of problems in Finance.</a:t>
            </a:r>
          </a:p>
          <a:p>
            <a:endParaRPr lang="en-US" altLang="zh-TW" dirty="0"/>
          </a:p>
          <a:p>
            <a:r>
              <a:rPr lang="en-US" altLang="zh-TW" dirty="0" smtClean="0"/>
              <a:t>Financial engineering draws on tools from applied mathematics, computer science, statistics and economic theory.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18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買方型的跨式交易</a:t>
            </a:r>
            <a:r>
              <a:rPr lang="en-US" altLang="zh-TW" dirty="0"/>
              <a:t>(long straddle)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同時在同一個履約價格</a:t>
            </a:r>
            <a:r>
              <a:rPr lang="en-US" altLang="zh-TW" dirty="0"/>
              <a:t>P</a:t>
            </a:r>
            <a:r>
              <a:rPr lang="zh-TW" altLang="en-US" dirty="0"/>
              <a:t>買進同一個標的物</a:t>
            </a:r>
            <a:r>
              <a:rPr lang="en-US" altLang="zh-TW" dirty="0"/>
              <a:t>1</a:t>
            </a:r>
            <a:r>
              <a:rPr lang="zh-TW" altLang="en-US" dirty="0"/>
              <a:t>口的買權</a:t>
            </a:r>
            <a:r>
              <a:rPr lang="en-US" altLang="zh-TW" dirty="0"/>
              <a:t>(call)</a:t>
            </a:r>
            <a:r>
              <a:rPr lang="zh-TW" altLang="en-US" dirty="0"/>
              <a:t>及買進</a:t>
            </a:r>
            <a:r>
              <a:rPr lang="en-US" altLang="zh-TW" dirty="0"/>
              <a:t>1</a:t>
            </a:r>
            <a:r>
              <a:rPr lang="zh-TW" altLang="en-US" dirty="0"/>
              <a:t>口的賣權</a:t>
            </a:r>
            <a:r>
              <a:rPr lang="en-US" altLang="zh-TW" dirty="0"/>
              <a:t>(put)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547" y="3048000"/>
            <a:ext cx="5257165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賣方型的跨式交易</a:t>
            </a:r>
            <a:r>
              <a:rPr lang="en-US" altLang="zh-TW" dirty="0"/>
              <a:t>(short straddle)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同時在同一個履約價格</a:t>
            </a:r>
            <a:r>
              <a:rPr lang="en-US" altLang="zh-TW" dirty="0"/>
              <a:t>P</a:t>
            </a:r>
            <a:r>
              <a:rPr lang="zh-TW" altLang="en-US" dirty="0"/>
              <a:t>賣出同一個標的物</a:t>
            </a:r>
            <a:r>
              <a:rPr lang="en-US" altLang="zh-TW" dirty="0"/>
              <a:t>1</a:t>
            </a:r>
            <a:r>
              <a:rPr lang="zh-TW" altLang="en-US" dirty="0"/>
              <a:t>口的買權</a:t>
            </a:r>
            <a:r>
              <a:rPr lang="en-US" altLang="zh-TW" dirty="0"/>
              <a:t>(call)</a:t>
            </a:r>
            <a:r>
              <a:rPr lang="zh-TW" altLang="en-US" dirty="0"/>
              <a:t>及買進</a:t>
            </a:r>
            <a:r>
              <a:rPr lang="en-US" altLang="zh-TW" dirty="0"/>
              <a:t>1</a:t>
            </a:r>
            <a:r>
              <a:rPr lang="zh-TW" altLang="en-US" dirty="0"/>
              <a:t>口的賣權</a:t>
            </a:r>
            <a:r>
              <a:rPr lang="en-US" altLang="zh-TW" dirty="0"/>
              <a:t>(put)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721562"/>
            <a:ext cx="5246662" cy="34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買方型的勒式交易</a:t>
            </a:r>
            <a:r>
              <a:rPr lang="en-US" altLang="zh-TW" dirty="0"/>
              <a:t>(long strangle)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對同一個標的物中，在履約價格</a:t>
            </a:r>
            <a:r>
              <a:rPr lang="en-US" altLang="zh-TW" dirty="0"/>
              <a:t>Q</a:t>
            </a:r>
            <a:r>
              <a:rPr lang="zh-TW" altLang="en-US" dirty="0"/>
              <a:t>買進</a:t>
            </a:r>
            <a:r>
              <a:rPr lang="en-US" altLang="zh-TW" dirty="0"/>
              <a:t>1</a:t>
            </a:r>
            <a:r>
              <a:rPr lang="zh-TW" altLang="en-US" dirty="0"/>
              <a:t>口的買權</a:t>
            </a:r>
            <a:r>
              <a:rPr lang="en-US" altLang="zh-TW" dirty="0"/>
              <a:t>(call)</a:t>
            </a:r>
            <a:r>
              <a:rPr lang="zh-TW" altLang="en-US" dirty="0"/>
              <a:t>及在履約價格</a:t>
            </a:r>
            <a:r>
              <a:rPr lang="en-US" altLang="zh-TW" dirty="0"/>
              <a:t>P</a:t>
            </a:r>
            <a:r>
              <a:rPr lang="zh-TW" altLang="en-US" dirty="0"/>
              <a:t>買進</a:t>
            </a:r>
            <a:r>
              <a:rPr lang="en-US" altLang="zh-TW" dirty="0"/>
              <a:t>1</a:t>
            </a:r>
            <a:r>
              <a:rPr lang="zh-TW" altLang="en-US" dirty="0"/>
              <a:t>口的賣權</a:t>
            </a:r>
            <a:r>
              <a:rPr lang="en-US" altLang="zh-TW" dirty="0"/>
              <a:t>(put)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19" y="3106099"/>
            <a:ext cx="4271962" cy="31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賣方型的勒式交易</a:t>
            </a:r>
            <a:r>
              <a:rPr lang="en-US" altLang="zh-TW" dirty="0"/>
              <a:t>(short strangle)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對同一個標的物中，在履約價格</a:t>
            </a:r>
            <a:r>
              <a:rPr lang="en-US" altLang="zh-TW" dirty="0"/>
              <a:t>Q</a:t>
            </a:r>
            <a:r>
              <a:rPr lang="zh-TW" altLang="en-US" dirty="0"/>
              <a:t>賣出</a:t>
            </a:r>
            <a:r>
              <a:rPr lang="en-US" altLang="zh-TW" dirty="0"/>
              <a:t>1</a:t>
            </a:r>
            <a:r>
              <a:rPr lang="zh-TW" altLang="en-US" dirty="0"/>
              <a:t>口的買權</a:t>
            </a:r>
            <a:r>
              <a:rPr lang="en-US" altLang="zh-TW" dirty="0"/>
              <a:t>(call)</a:t>
            </a:r>
            <a:r>
              <a:rPr lang="zh-TW" altLang="en-US" dirty="0"/>
              <a:t>及在履約價格</a:t>
            </a:r>
            <a:r>
              <a:rPr lang="en-US" altLang="zh-TW" dirty="0"/>
              <a:t>P</a:t>
            </a:r>
            <a:r>
              <a:rPr lang="zh-TW" altLang="en-US" dirty="0"/>
              <a:t>賣出</a:t>
            </a:r>
            <a:r>
              <a:rPr lang="en-US" altLang="zh-TW" dirty="0"/>
              <a:t>1</a:t>
            </a:r>
            <a:r>
              <a:rPr lang="zh-TW" altLang="en-US" dirty="0"/>
              <a:t>口的賣權</a:t>
            </a:r>
            <a:r>
              <a:rPr lang="en-US" altLang="zh-TW" dirty="0"/>
              <a:t>(put)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376613"/>
            <a:ext cx="39814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程式交易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根據電腦程式所產生的訊號，對證券資產進行交易，無需人工干預</a:t>
            </a:r>
            <a:endParaRPr lang="en-US" altLang="zh-TW" dirty="0" smtClean="0"/>
          </a:p>
          <a:p>
            <a:r>
              <a:rPr lang="zh-TW" altLang="en-US" dirty="0" smtClean="0"/>
              <a:t>免受人的情緒、心理影響，或人為的延遲</a:t>
            </a:r>
            <a:endParaRPr lang="en-US" altLang="zh-TW" dirty="0" smtClean="0"/>
          </a:p>
          <a:p>
            <a:r>
              <a:rPr lang="zh-TW" altLang="en-US" dirty="0" smtClean="0"/>
              <a:t>可同時追蹤多個市場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高頻交易：經常使用在市場急劇下跌之時，助交易迅速完成而獲利</a:t>
            </a:r>
            <a:endParaRPr lang="en-US" altLang="zh-TW" dirty="0" smtClean="0"/>
          </a:p>
          <a:p>
            <a:r>
              <a:rPr lang="zh-TW" altLang="en-US" dirty="0" smtClean="0"/>
              <a:t>增加市場流動性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演算法交易</a:t>
            </a:r>
            <a:r>
              <a:rPr lang="en-US" altLang="zh-TW" dirty="0"/>
              <a:t> </a:t>
            </a:r>
            <a:r>
              <a:rPr lang="zh-TW" altLang="en-US" dirty="0" smtClean="0"/>
              <a:t>意外事件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這十年間，演算法交易的比重大幅攀升</a:t>
            </a:r>
            <a:endParaRPr lang="en-US" altLang="zh-TW" dirty="0" smtClean="0"/>
          </a:p>
          <a:p>
            <a:r>
              <a:rPr lang="en-US" altLang="zh-TW" dirty="0" smtClean="0"/>
              <a:t>2010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5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日，發生了快閃崩盤</a:t>
            </a:r>
            <a:r>
              <a:rPr lang="en-US" altLang="zh-TW" dirty="0" smtClean="0"/>
              <a:t>(flash crash)</a:t>
            </a:r>
            <a:r>
              <a:rPr lang="zh-TW" altLang="en-US" dirty="0" smtClean="0"/>
              <a:t>，當日由演算法交易所執行的一連串賣出交易，觸發了高頻交易，進一步加大了市場後續的波動</a:t>
            </a:r>
            <a:endParaRPr lang="en-US" altLang="zh-TW" dirty="0" smtClean="0"/>
          </a:p>
          <a:p>
            <a:r>
              <a:rPr lang="zh-TW" altLang="en-US" dirty="0" smtClean="0"/>
              <a:t>造成當時道瓊工業指數有史以來最大跌幅</a:t>
            </a:r>
            <a:r>
              <a:rPr lang="en-US" altLang="zh-TW" dirty="0" smtClean="0"/>
              <a:t>(999</a:t>
            </a:r>
            <a:r>
              <a:rPr lang="zh-TW" altLang="en-US" dirty="0" smtClean="0"/>
              <a:t>點</a:t>
            </a:r>
            <a:r>
              <a:rPr lang="en-US" altLang="zh-TW" dirty="0" smtClean="0"/>
              <a:t>,9%)</a:t>
            </a:r>
            <a:r>
              <a:rPr lang="zh-TW" altLang="en-US" dirty="0" smtClean="0"/>
              <a:t>，第二大的日內指數震盪</a:t>
            </a:r>
            <a:r>
              <a:rPr lang="en-US" altLang="zh-TW" dirty="0" smtClean="0"/>
              <a:t>(intraday index swing)</a:t>
            </a:r>
          </a:p>
          <a:p>
            <a:r>
              <a:rPr lang="zh-TW" altLang="en-US" dirty="0" smtClean="0"/>
              <a:t>整件事從上演到落幕只半小時，市場隨之回復正常。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日，美國公債市場殖利率閃崩事件。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交易平台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E.g., </a:t>
            </a:r>
            <a:r>
              <a:rPr lang="en-US" altLang="zh-TW" dirty="0" err="1" smtClean="0"/>
              <a:t>Quantopian</a:t>
            </a:r>
            <a:r>
              <a:rPr lang="en-US" altLang="zh-TW" dirty="0" smtClean="0"/>
              <a:t>, XQ, …</a:t>
            </a:r>
          </a:p>
          <a:p>
            <a:r>
              <a:rPr lang="zh-TW" altLang="en-US" dirty="0" smtClean="0"/>
              <a:t>功能：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提供市場資料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建立交易策略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進行回溯測試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下單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台灣交易所撮合情形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證交所：集中撮合</a:t>
            </a:r>
            <a:r>
              <a:rPr lang="en-US" altLang="zh-TW" dirty="0" smtClean="0"/>
              <a:t>(5</a:t>
            </a:r>
            <a:r>
              <a:rPr lang="zh-TW" altLang="en-US" dirty="0" smtClean="0"/>
              <a:t>秒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期交所：逐筆撮合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衍生性商品原理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衍生</a:t>
            </a:r>
            <a:r>
              <a:rPr lang="zh-TW" altLang="en-US" dirty="0" smtClean="0"/>
              <a:t>性金融商品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風險來至於對未來的不確定性</a:t>
            </a:r>
            <a:endParaRPr lang="en-US" altLang="zh-TW" dirty="0" smtClean="0"/>
          </a:p>
          <a:p>
            <a:r>
              <a:rPr lang="zh-TW" altLang="en-US" dirty="0" smtClean="0"/>
              <a:t>如何消弭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或利用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該種資產價值風險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可透過交易</a:t>
            </a:r>
            <a:r>
              <a:rPr lang="zh-TW" altLang="en-US" dirty="0"/>
              <a:t>衍生</a:t>
            </a:r>
            <a:r>
              <a:rPr lang="zh-TW" altLang="en-US" dirty="0" smtClean="0"/>
              <a:t>性金融商品：交換、遠期契約</a:t>
            </a:r>
            <a:r>
              <a:rPr lang="en-US" altLang="zh-TW" dirty="0" smtClean="0"/>
              <a:t>/</a:t>
            </a:r>
            <a:r>
              <a:rPr lang="zh-TW" altLang="en-US" dirty="0" smtClean="0"/>
              <a:t>期貨、選擇權</a:t>
            </a:r>
            <a:r>
              <a:rPr lang="en-US" altLang="zh-TW" dirty="0" smtClean="0"/>
              <a:t>…</a:t>
            </a:r>
          </a:p>
          <a:p>
            <a:endParaRPr lang="en-US" altLang="zh-TW" dirty="0"/>
          </a:p>
          <a:p>
            <a:r>
              <a:rPr lang="zh-TW" altLang="en-US" dirty="0" smtClean="0"/>
              <a:t>標的：股票</a:t>
            </a:r>
            <a:r>
              <a:rPr lang="zh-TW" altLang="en-US" dirty="0"/>
              <a:t>、債券、外匯、原物料、能源</a:t>
            </a:r>
            <a:r>
              <a:rPr lang="en-US" altLang="zh-TW" dirty="0"/>
              <a:t>(CO</a:t>
            </a:r>
            <a:r>
              <a:rPr lang="en-US" altLang="zh-TW" baseline="-25000" dirty="0"/>
              <a:t>2</a:t>
            </a:r>
            <a:r>
              <a:rPr lang="zh-TW" altLang="en-US" dirty="0"/>
              <a:t>、天氣</a:t>
            </a:r>
            <a:r>
              <a:rPr lang="en-US" altLang="zh-TW" dirty="0"/>
              <a:t>)</a:t>
            </a:r>
            <a:r>
              <a:rPr lang="zh-TW" altLang="en-US" dirty="0"/>
              <a:t>、保險</a:t>
            </a:r>
            <a:r>
              <a:rPr lang="en-US" altLang="zh-TW" dirty="0"/>
              <a:t>(</a:t>
            </a:r>
            <a:r>
              <a:rPr lang="zh-TW" altLang="en-US" dirty="0"/>
              <a:t>天災人禍</a:t>
            </a:r>
            <a:r>
              <a:rPr lang="en-US" altLang="zh-TW" dirty="0"/>
              <a:t>) </a:t>
            </a:r>
            <a:r>
              <a:rPr lang="zh-TW" altLang="en-US" dirty="0"/>
              <a:t>、信用</a:t>
            </a:r>
            <a:r>
              <a:rPr lang="en-US" altLang="zh-TW" dirty="0"/>
              <a:t>(</a:t>
            </a:r>
            <a:r>
              <a:rPr lang="zh-TW" altLang="en-US" dirty="0"/>
              <a:t>違約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8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583" y="1463040"/>
            <a:ext cx="6387385" cy="4787075"/>
          </a:xfrm>
          <a:prstGeom prst="rect">
            <a:avLst/>
          </a:prstGeom>
        </p:spPr>
      </p:pic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3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現代金融的基本問題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Q: </a:t>
                </a:r>
                <a:r>
                  <a:rPr lang="zh-TW" altLang="en-US" dirty="0" smtClean="0"/>
                  <a:t>如何評定選擇權的公平合理定價？</a:t>
                </a: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 smtClean="0"/>
                  <a:t>買權</a:t>
                </a:r>
                <a:r>
                  <a:rPr lang="en-US" altLang="zh-TW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dirty="0" smtClean="0"/>
                  <a:t>, </a:t>
                </a:r>
                <a:r>
                  <a:rPr lang="en-US" altLang="zh-TW" i="1" dirty="0" smtClean="0"/>
                  <a:t>K</a:t>
                </a:r>
                <a:r>
                  <a:rPr lang="zh-TW" altLang="en-US" dirty="0" smtClean="0"/>
                  <a:t>為履約價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zh-TW" altLang="en-US" dirty="0" smtClean="0"/>
                  <a:t>賣權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基本折現方法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但這方法無法解決合理定價問題，問題就在這個“</a:t>
                </a:r>
                <a:r>
                  <a:rPr lang="en-US" altLang="zh-TW" dirty="0" smtClean="0"/>
                  <a:t>E</a:t>
                </a:r>
                <a:r>
                  <a:rPr lang="zh-TW" altLang="en-US" dirty="0" smtClean="0"/>
                  <a:t>”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4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&amp; Scholes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206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(Stock price)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𝑟𝑑𝑡</m:t>
                    </m:r>
                  </m:oMath>
                </a14:m>
                <a:r>
                  <a:rPr lang="en-US" altLang="zh-TW" dirty="0" smtClean="0"/>
                  <a:t> (Bond)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 smtClean="0"/>
                  <a:t>: rate of returns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: risk-free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dirty="0" smtClean="0"/>
                  <a:t>: volatility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: standard Brownian motion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2067"/>
              </a:xfrm>
              <a:blipFill>
                <a:blip r:embed="rId2"/>
                <a:stretch>
                  <a:fillRect t="-22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5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&amp; Scholes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Under equivalent pricing probability measure such that the underlying price follows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&amp; Scholes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0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&amp; Scholes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選擇權定價之偏微分方程式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3261"/>
                <a:ext cx="10515600" cy="41137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TW" altLang="en-US" b="0" dirty="0" smtClean="0">
                    <a:latin typeface="Cambria Math" panose="02040503050406030204" pitchFamily="18" charset="0"/>
                  </a:rPr>
                  <a:t>歐式選擇權價格可由一線性二階拋物型偏微分方程求解</a:t>
                </a:r>
                <a:endParaRPr lang="en-US" altLang="zh-TW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3261"/>
                <a:ext cx="10515600" cy="4113701"/>
              </a:xfrm>
              <a:blipFill>
                <a:blip r:embed="rId2"/>
                <a:stretch>
                  <a:fillRect l="-1217" t="-2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9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 &amp; Scholes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避險：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 volatility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12123"/>
                <a:ext cx="10515600" cy="32355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12123"/>
                <a:ext cx="10515600" cy="32355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67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Stochastic volatility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067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2905125"/>
            <a:ext cx="3819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Jump-diffusion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067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005137"/>
            <a:ext cx="49530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諾貝爾經濟學獎</a:t>
            </a:r>
            <a:endParaRPr lang="en-US" altLang="zh-TW" dirty="0" smtClean="0"/>
          </a:p>
          <a:p>
            <a:r>
              <a:rPr lang="en-US" altLang="zh-TW" dirty="0" smtClean="0"/>
              <a:t>1990- H. Markowitz, W. Sharpe, and M. Miller</a:t>
            </a:r>
          </a:p>
          <a:p>
            <a:pPr lvl="1"/>
            <a:r>
              <a:rPr lang="en-US" altLang="zh-TW" dirty="0" smtClean="0"/>
              <a:t>1952 Markowitz</a:t>
            </a:r>
            <a:r>
              <a:rPr lang="zh-TW" altLang="en-US" dirty="0" smtClean="0"/>
              <a:t>提出</a:t>
            </a:r>
            <a:r>
              <a:rPr lang="en-US" altLang="zh-TW" dirty="0" smtClean="0"/>
              <a:t>mean-variance analysis </a:t>
            </a:r>
            <a:r>
              <a:rPr lang="zh-TW" altLang="en-US" dirty="0" smtClean="0"/>
              <a:t>去研究投資組合選擇</a:t>
            </a:r>
            <a:r>
              <a:rPr lang="en-US" altLang="zh-TW" dirty="0" smtClean="0"/>
              <a:t>(portfolio selection)</a:t>
            </a:r>
          </a:p>
          <a:p>
            <a:r>
              <a:rPr lang="en-US" altLang="zh-TW" dirty="0" smtClean="0"/>
              <a:t>1997-M. Scholes and R. Merton</a:t>
            </a:r>
          </a:p>
          <a:p>
            <a:pPr lvl="1"/>
            <a:r>
              <a:rPr lang="en-US" altLang="zh-TW" dirty="0" smtClean="0"/>
              <a:t>1973 Black and Scholes</a:t>
            </a:r>
            <a:r>
              <a:rPr lang="zh-TW" altLang="en-US" dirty="0" smtClean="0"/>
              <a:t>解決了選擇</a:t>
            </a:r>
            <a:r>
              <a:rPr lang="zh-TW" altLang="en-US" dirty="0" smtClean="0"/>
              <a:t>權</a:t>
            </a:r>
            <a:r>
              <a:rPr lang="zh-TW" altLang="en-US" dirty="0" smtClean="0"/>
              <a:t>合理</a:t>
            </a:r>
            <a:r>
              <a:rPr lang="zh-TW" altLang="en-US" dirty="0" smtClean="0"/>
              <a:t>定價</a:t>
            </a:r>
            <a:r>
              <a:rPr lang="zh-TW" altLang="en-US" dirty="0" smtClean="0"/>
              <a:t>的問題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1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金融計算的數值方法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7212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328782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19094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52595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71950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複雜度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維度咒詛度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應用性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7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Tree method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6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Numerical PDE 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8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Fast Fourier Transform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5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Monte Carlo Simulation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中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低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07813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複雜的衍生性金融商品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CDS: </a:t>
            </a:r>
            <a:r>
              <a:rPr lang="zh-TW" altLang="en-US" dirty="0" smtClean="0"/>
              <a:t>信用</a:t>
            </a:r>
            <a:r>
              <a:rPr lang="zh-TW" altLang="en-US" dirty="0"/>
              <a:t>違約</a:t>
            </a:r>
            <a:r>
              <a:rPr lang="zh-TW" altLang="en-US" dirty="0" smtClean="0"/>
              <a:t>交換 </a:t>
            </a:r>
            <a:r>
              <a:rPr lang="en-US" altLang="zh-TW" dirty="0" smtClean="0"/>
              <a:t>(credit </a:t>
            </a:r>
            <a:r>
              <a:rPr lang="en-US" altLang="zh-TW" dirty="0"/>
              <a:t>default </a:t>
            </a:r>
            <a:r>
              <a:rPr lang="en-US" altLang="zh-TW" dirty="0" smtClean="0"/>
              <a:t>swap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en-US" altLang="zh-TW" dirty="0" smtClean="0"/>
              <a:t>CDO: </a:t>
            </a:r>
            <a:r>
              <a:rPr lang="zh-TW" altLang="en-US" dirty="0" smtClean="0"/>
              <a:t>債務</a:t>
            </a:r>
            <a:r>
              <a:rPr lang="zh-TW" altLang="en-US" dirty="0"/>
              <a:t>擔保</a:t>
            </a:r>
            <a:r>
              <a:rPr lang="zh-TW" altLang="en-US" dirty="0" smtClean="0"/>
              <a:t>證券 </a:t>
            </a:r>
            <a:r>
              <a:rPr lang="en-US" altLang="zh-TW" dirty="0" smtClean="0"/>
              <a:t>(Collateralized </a:t>
            </a:r>
            <a:r>
              <a:rPr lang="en-US" altLang="zh-TW" dirty="0"/>
              <a:t>Debt </a:t>
            </a:r>
            <a:r>
              <a:rPr lang="en-US" altLang="zh-TW" dirty="0" smtClean="0"/>
              <a:t>Obligation)</a:t>
            </a:r>
          </a:p>
          <a:p>
            <a:r>
              <a:rPr lang="en-US" altLang="zh-TW" dirty="0" smtClean="0"/>
              <a:t>TRF: </a:t>
            </a:r>
            <a:r>
              <a:rPr lang="zh-TW" altLang="en-US" dirty="0" smtClean="0"/>
              <a:t>目標</a:t>
            </a:r>
            <a:r>
              <a:rPr lang="zh-TW" altLang="en-US" dirty="0"/>
              <a:t>可贖回遠期契約</a:t>
            </a:r>
            <a:r>
              <a:rPr lang="en-US" altLang="zh-TW" dirty="0"/>
              <a:t>(Target Redemption </a:t>
            </a:r>
            <a:r>
              <a:rPr lang="en-US" altLang="zh-TW" dirty="0" smtClean="0"/>
              <a:t>Forward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7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END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一個量化交易策略案例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Sharpe ratio=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TW" dirty="0" smtClean="0"/>
                  <a:t> (</a:t>
                </a:r>
                <a:r>
                  <a:rPr lang="zh-TW" altLang="en-US" dirty="0" smtClean="0"/>
                  <a:t>績效好壞</a:t>
                </a:r>
                <a:r>
                  <a:rPr lang="en-US" altLang="zh-TW" dirty="0" smtClean="0"/>
                  <a:t>)</a:t>
                </a:r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Moving windows </a:t>
                </a:r>
                <a:r>
                  <a:rPr lang="zh-TW" altLang="en-US" dirty="0" smtClean="0"/>
                  <a:t>去算 </a:t>
                </a:r>
                <a:r>
                  <a:rPr lang="en-US" altLang="zh-TW" dirty="0" err="1" smtClean="0"/>
                  <a:t>sharpe</a:t>
                </a:r>
                <a:r>
                  <a:rPr lang="en-US" altLang="zh-TW" dirty="0" smtClean="0"/>
                  <a:t> ratio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台指期高頻交易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交易頻率：</a:t>
            </a:r>
            <a:r>
              <a:rPr lang="en-US" altLang="zh-TW" dirty="0" smtClean="0"/>
              <a:t>15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zh-TW" altLang="en-US" dirty="0" smtClean="0"/>
              <a:t>交易成本：</a:t>
            </a:r>
            <a:r>
              <a:rPr lang="en-US" altLang="zh-TW" dirty="0" smtClean="0"/>
              <a:t>NT$400</a:t>
            </a:r>
          </a:p>
          <a:p>
            <a:r>
              <a:rPr lang="zh-TW" altLang="en-US" dirty="0" smtClean="0"/>
              <a:t>本金</a:t>
            </a:r>
            <a:r>
              <a:rPr lang="zh-TW" altLang="en-US" dirty="0"/>
              <a:t>： </a:t>
            </a:r>
            <a:r>
              <a:rPr lang="en-US" altLang="zh-TW" dirty="0" smtClean="0"/>
              <a:t>NT$100,000</a:t>
            </a:r>
          </a:p>
          <a:p>
            <a:r>
              <a:rPr lang="zh-TW" altLang="en-US" dirty="0" smtClean="0"/>
              <a:t>回測期間</a:t>
            </a:r>
            <a:r>
              <a:rPr lang="zh-TW" altLang="en-US" dirty="0"/>
              <a:t>： </a:t>
            </a:r>
            <a:r>
              <a:rPr lang="en-US" altLang="zh-TW" dirty="0" smtClean="0"/>
              <a:t>2010/1/1~2013/8/6</a:t>
            </a:r>
          </a:p>
          <a:p>
            <a:r>
              <a:rPr lang="zh-TW" altLang="en-US" dirty="0" smtClean="0"/>
              <a:t>淨報酬</a:t>
            </a:r>
            <a:r>
              <a:rPr lang="zh-TW" altLang="en-US" dirty="0"/>
              <a:t>： </a:t>
            </a:r>
            <a:r>
              <a:rPr lang="en-US" altLang="zh-TW" dirty="0" smtClean="0"/>
              <a:t>NT$1,258,200</a:t>
            </a:r>
          </a:p>
          <a:p>
            <a:r>
              <a:rPr lang="zh-TW" altLang="en-US" dirty="0" smtClean="0"/>
              <a:t>最大虧損</a:t>
            </a:r>
            <a:r>
              <a:rPr lang="zh-TW" altLang="en-US" dirty="0"/>
              <a:t>： </a:t>
            </a:r>
            <a:r>
              <a:rPr lang="en-US" altLang="zh-TW" dirty="0" smtClean="0"/>
              <a:t>NT$410,200</a:t>
            </a:r>
          </a:p>
          <a:p>
            <a:r>
              <a:rPr lang="zh-TW" altLang="en-US" dirty="0" smtClean="0"/>
              <a:t>總交易次數：</a:t>
            </a:r>
            <a:r>
              <a:rPr lang="en-US" altLang="zh-TW" dirty="0" smtClean="0"/>
              <a:t>997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金融工程的組織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</a:rPr>
              <a:t>IAQF: International Association of Quantitative Finance </a:t>
            </a:r>
            <a:r>
              <a:rPr lang="zh-TW" altLang="en-US" dirty="0" smtClean="0">
                <a:latin typeface="Times New Roman" panose="02020603050405020304" pitchFamily="18" charset="0"/>
              </a:rPr>
              <a:t>旨在提供一平台</a:t>
            </a:r>
            <a:r>
              <a:rPr lang="zh-TW" altLang="en-US" dirty="0" smtClean="0"/>
              <a:t>，藉由討論前沿和關鍵議題，致力於培養計量財務金融專業人才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龐大的衍生性金融商品市場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金融工程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53" y="1461888"/>
            <a:ext cx="6096294" cy="4553277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4297680" y="6150102"/>
            <a:ext cx="4084320" cy="388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latin typeface="Times New Roman" panose="02020603050405020304" pitchFamily="18" charset="0"/>
              </a:rPr>
              <a:t>來源</a:t>
            </a:r>
            <a:r>
              <a:rPr lang="en-US" altLang="zh-TW" dirty="0" smtClean="0">
                <a:latin typeface="Times New Roman" panose="02020603050405020304" pitchFamily="18" charset="0"/>
              </a:rPr>
              <a:t>: Bank for International Settlements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培育人才的方向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創新金融商品的開發與評價</a:t>
            </a:r>
            <a:endParaRPr lang="en-US" altLang="zh-TW" dirty="0" smtClean="0"/>
          </a:p>
          <a:p>
            <a:r>
              <a:rPr lang="zh-TW" altLang="en-US" dirty="0" smtClean="0"/>
              <a:t>投資組合的建置</a:t>
            </a:r>
            <a:endParaRPr lang="en-US" altLang="zh-TW" dirty="0" smtClean="0"/>
          </a:p>
          <a:p>
            <a:r>
              <a:rPr lang="zh-TW" altLang="en-US" dirty="0" smtClean="0"/>
              <a:t>風險管理</a:t>
            </a:r>
            <a:endParaRPr lang="en-US" altLang="zh-TW" dirty="0" smtClean="0"/>
          </a:p>
          <a:p>
            <a:r>
              <a:rPr lang="zh-TW" altLang="en-US" dirty="0" smtClean="0"/>
              <a:t>情境模擬、壓力測試、回溯測試</a:t>
            </a:r>
            <a:endParaRPr lang="en-US" altLang="zh-TW" dirty="0" smtClean="0"/>
          </a:p>
          <a:p>
            <a:r>
              <a:rPr lang="zh-TW" altLang="en-US" dirty="0" smtClean="0"/>
              <a:t>資料庫使用與大數據分析</a:t>
            </a:r>
            <a:endParaRPr lang="en-US" altLang="zh-TW" dirty="0" smtClean="0"/>
          </a:p>
          <a:p>
            <a:r>
              <a:rPr lang="zh-TW" altLang="en-US" dirty="0" smtClean="0"/>
              <a:t>演算法交易、編程能力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出路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投行</a:t>
            </a:r>
            <a:endParaRPr lang="en-US" altLang="zh-TW" dirty="0" smtClean="0"/>
          </a:p>
          <a:p>
            <a:r>
              <a:rPr lang="zh-TW" altLang="en-US" dirty="0" smtClean="0"/>
              <a:t>商業銀行</a:t>
            </a:r>
            <a:endParaRPr lang="en-US" altLang="zh-TW" dirty="0" smtClean="0"/>
          </a:p>
          <a:p>
            <a:r>
              <a:rPr lang="zh-TW" altLang="en-US" dirty="0" smtClean="0"/>
              <a:t>證劵公司</a:t>
            </a:r>
            <a:endParaRPr lang="en-US" altLang="zh-TW" dirty="0" smtClean="0"/>
          </a:p>
          <a:p>
            <a:r>
              <a:rPr lang="zh-TW" altLang="en-US" dirty="0" smtClean="0"/>
              <a:t>對沖基金</a:t>
            </a:r>
            <a:endParaRPr lang="en-US" altLang="zh-TW" dirty="0" smtClean="0"/>
          </a:p>
          <a:p>
            <a:r>
              <a:rPr lang="zh-TW" altLang="en-US" dirty="0" smtClean="0"/>
              <a:t>會計公司</a:t>
            </a:r>
            <a:endParaRPr lang="en-US" altLang="zh-TW" dirty="0" smtClean="0"/>
          </a:p>
          <a:p>
            <a:r>
              <a:rPr lang="zh-TW" altLang="en-US" dirty="0" smtClean="0"/>
              <a:t>保險公司</a:t>
            </a:r>
            <a:endParaRPr lang="en-US" altLang="zh-TW" dirty="0" smtClean="0"/>
          </a:p>
          <a:p>
            <a:r>
              <a:rPr lang="zh-TW" altLang="en-US" dirty="0" smtClean="0"/>
              <a:t>財務顧問</a:t>
            </a:r>
            <a:endParaRPr lang="en-US" altLang="zh-TW" dirty="0" smtClean="0"/>
          </a:p>
          <a:p>
            <a:r>
              <a:rPr lang="zh-TW" altLang="en-US" dirty="0" smtClean="0"/>
              <a:t>企業財務</a:t>
            </a:r>
            <a:endParaRPr lang="en-US" altLang="zh-TW" dirty="0" smtClean="0"/>
          </a:p>
          <a:p>
            <a:r>
              <a:rPr lang="zh-TW" altLang="en-US" dirty="0" smtClean="0"/>
              <a:t>監管機構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金融工程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9662</TotalTime>
  <Words>2412</Words>
  <Application>Microsoft Office PowerPoint</Application>
  <PresentationFormat>寬螢幕</PresentationFormat>
  <Paragraphs>394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金融工程</vt:lpstr>
      <vt:lpstr>簡介</vt:lpstr>
      <vt:lpstr>金融工程</vt:lpstr>
      <vt:lpstr>金融工程</vt:lpstr>
      <vt:lpstr>金融工程</vt:lpstr>
      <vt:lpstr>金融工程的組織</vt:lpstr>
      <vt:lpstr>龐大的衍生性金融商品市場</vt:lpstr>
      <vt:lpstr>培育人才的方向</vt:lpstr>
      <vt:lpstr>出路</vt:lpstr>
      <vt:lpstr>CBOE</vt:lpstr>
      <vt:lpstr>衍生性金融商品的聖經</vt:lpstr>
      <vt:lpstr>衍生性金融商品的簡介</vt:lpstr>
      <vt:lpstr>衍生性金融商品</vt:lpstr>
      <vt:lpstr>運用金融工程 兩個有趣的商業例子</vt:lpstr>
      <vt:lpstr>Renaissance Technologies (文藝復興)</vt:lpstr>
      <vt:lpstr>Renaissance Technologies (文藝復興)</vt:lpstr>
      <vt:lpstr>Renaissance Technologies (文藝復興)</vt:lpstr>
      <vt:lpstr>”大獎章”基金</vt:lpstr>
      <vt:lpstr>為什麼文藝復興會選擇關閉主基金 (大獎章)</vt:lpstr>
      <vt:lpstr>三個“小獎章”基金</vt:lpstr>
      <vt:lpstr>RIEF</vt:lpstr>
      <vt:lpstr>l</vt:lpstr>
      <vt:lpstr>PowerPoint 簡報</vt:lpstr>
      <vt:lpstr>LTCM</vt:lpstr>
      <vt:lpstr>LTCM交易策略</vt:lpstr>
      <vt:lpstr>LTCM悲局(1)</vt:lpstr>
      <vt:lpstr>LTCM悲局(2)</vt:lpstr>
      <vt:lpstr>期貨</vt:lpstr>
      <vt:lpstr>選擇權</vt:lpstr>
      <vt:lpstr>買方型的跨式交易(long straddle)</vt:lpstr>
      <vt:lpstr>賣方型的跨式交易(short straddle)</vt:lpstr>
      <vt:lpstr>買方型的勒式交易(long strangle)</vt:lpstr>
      <vt:lpstr>賣方型的勒式交易(short strangle)</vt:lpstr>
      <vt:lpstr>程式交易</vt:lpstr>
      <vt:lpstr>演算法交易 意外事件</vt:lpstr>
      <vt:lpstr>交易平台</vt:lpstr>
      <vt:lpstr>台灣交易所撮合情形</vt:lpstr>
      <vt:lpstr>衍生性商品原理</vt:lpstr>
      <vt:lpstr>衍生性金融商品</vt:lpstr>
      <vt:lpstr>現代金融的基本問題</vt:lpstr>
      <vt:lpstr>PowerPoint 簡報</vt:lpstr>
      <vt:lpstr>Black &amp; Scholes Model</vt:lpstr>
      <vt:lpstr>Black &amp; Scholes Model</vt:lpstr>
      <vt:lpstr>Black &amp; Scholes Model</vt:lpstr>
      <vt:lpstr>Black &amp; Scholes Model選擇權定價之偏微分方程式</vt:lpstr>
      <vt:lpstr>Black &amp; Scholes Model</vt:lpstr>
      <vt:lpstr>Local volatility model</vt:lpstr>
      <vt:lpstr>Stochastic volatility model</vt:lpstr>
      <vt:lpstr>Jump-diffusion model</vt:lpstr>
      <vt:lpstr>金融計算的數值方法</vt:lpstr>
      <vt:lpstr>複雜的衍生性金融商品</vt:lpstr>
      <vt:lpstr>END</vt:lpstr>
      <vt:lpstr>一個量化交易策略案例</vt:lpstr>
      <vt:lpstr>台指期高頻交易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比特幣與區塊鏈</dc:title>
  <dc:creator>miguellok</dc:creator>
  <cp:lastModifiedBy>miguellok</cp:lastModifiedBy>
  <cp:revision>42</cp:revision>
  <dcterms:created xsi:type="dcterms:W3CDTF">2018-08-13T08:26:04Z</dcterms:created>
  <dcterms:modified xsi:type="dcterms:W3CDTF">2018-10-05T11:21:00Z</dcterms:modified>
</cp:coreProperties>
</file>