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5" r:id="rId3"/>
    <p:sldId id="268" r:id="rId4"/>
    <p:sldId id="266" r:id="rId5"/>
    <p:sldId id="299" r:id="rId6"/>
    <p:sldId id="296" r:id="rId7"/>
    <p:sldId id="298" r:id="rId8"/>
    <p:sldId id="295" r:id="rId9"/>
    <p:sldId id="297" r:id="rId10"/>
    <p:sldId id="294" r:id="rId11"/>
    <p:sldId id="302" r:id="rId12"/>
    <p:sldId id="303" r:id="rId13"/>
    <p:sldId id="304" r:id="rId14"/>
    <p:sldId id="300" r:id="rId15"/>
    <p:sldId id="301" r:id="rId16"/>
    <p:sldId id="274" r:id="rId17"/>
    <p:sldId id="275" r:id="rId18"/>
    <p:sldId id="267" r:id="rId19"/>
    <p:sldId id="269" r:id="rId20"/>
    <p:sldId id="270" r:id="rId21"/>
    <p:sldId id="271" r:id="rId22"/>
    <p:sldId id="285" r:id="rId23"/>
    <p:sldId id="286" r:id="rId24"/>
    <p:sldId id="284" r:id="rId25"/>
    <p:sldId id="287" r:id="rId26"/>
    <p:sldId id="288" r:id="rId27"/>
    <p:sldId id="289" r:id="rId28"/>
    <p:sldId id="290" r:id="rId29"/>
    <p:sldId id="291" r:id="rId30"/>
    <p:sldId id="292" r:id="rId31"/>
    <p:sldId id="264" r:id="rId32"/>
    <p:sldId id="293" r:id="rId33"/>
    <p:sldId id="258" r:id="rId34"/>
    <p:sldId id="259" r:id="rId35"/>
    <p:sldId id="260" r:id="rId36"/>
    <p:sldId id="261" r:id="rId37"/>
    <p:sldId id="262" r:id="rId38"/>
    <p:sldId id="263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5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5454B-360B-4A5B-99A8-0578D5F1730A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7A51-85BD-45A5-B248-8913DF28A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739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767E3-9892-4E88-8ACE-D9626D53131D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B4C96-40CC-4EFB-8079-E0C1D6949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7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1E71-47E4-4A4E-80E6-DAC70C5A85EB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19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612-5AE3-45D7-B0E3-5B1F7D0C2CD4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39664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612-5AE3-45D7-B0E3-5B1F7D0C2CD4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8222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53B3-FDB3-4FA8-80BF-C78A729BC936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1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57F9-55D1-460D-8372-D4202DA9E468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28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612-5AE3-45D7-B0E3-5B1F7D0C2CD4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08864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B37B-3FEB-4DA8-9B63-93303005CFA0}" type="datetime1">
              <a:rPr lang="zh-TW" altLang="en-US" smtClean="0"/>
              <a:t>2019/10/31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1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EE4-707F-483F-9061-AC20E157648C}" type="datetime1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7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612-5AE3-45D7-B0E3-5B1F7D0C2CD4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74458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5612-5AE3-45D7-B0E3-5B1F7D0C2CD4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5534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5612-5AE3-45D7-B0E3-5B1F7D0C2CD4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.com/blockchain/block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infocharts.com/comparison/bitcoin-transactio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Blockchain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陸裕豪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01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密碼學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Merkle</a:t>
            </a:r>
            <a:r>
              <a:rPr lang="en-US" altLang="zh-TW" dirty="0" smtClean="0"/>
              <a:t>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02" y="2129357"/>
            <a:ext cx="5880750" cy="35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58" y="857251"/>
            <a:ext cx="52769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4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19" y="1114252"/>
            <a:ext cx="7472363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2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2139554"/>
            <a:ext cx="7886700" cy="1745252"/>
          </a:xfrm>
        </p:spPr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Try it: 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anders.com/blockchain/block.html</a:t>
            </a:r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3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New Opportunities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Bitcoin was the first </a:t>
            </a:r>
            <a:r>
              <a:rPr lang="en-US" altLang="zh-TW" dirty="0" smtClean="0"/>
              <a:t>application.</a:t>
            </a:r>
            <a:endParaRPr lang="en-US" altLang="zh-TW" dirty="0"/>
          </a:p>
          <a:p>
            <a:r>
              <a:rPr lang="en-US" altLang="zh-TW" dirty="0" smtClean="0"/>
              <a:t>Reduced </a:t>
            </a:r>
            <a:r>
              <a:rPr lang="en-US" altLang="zh-TW" dirty="0"/>
              <a:t>market friction and transaction </a:t>
            </a:r>
            <a:r>
              <a:rPr lang="en-US" altLang="zh-TW" dirty="0" smtClean="0"/>
              <a:t>costs</a:t>
            </a:r>
          </a:p>
          <a:p>
            <a:pPr lvl="1"/>
            <a:r>
              <a:rPr lang="en-US" altLang="zh-TW" dirty="0" smtClean="0"/>
              <a:t>International remittances (</a:t>
            </a:r>
            <a:r>
              <a:rPr lang="zh-TW" altLang="en-US" dirty="0" smtClean="0"/>
              <a:t>匯款</a:t>
            </a:r>
            <a:r>
              <a:rPr lang="en-US" altLang="zh-TW" dirty="0" smtClean="0"/>
              <a:t>) </a:t>
            </a:r>
            <a:r>
              <a:rPr lang="en-US" altLang="zh-TW" dirty="0"/>
              <a:t>can take up to </a:t>
            </a:r>
            <a:r>
              <a:rPr lang="en-US" altLang="zh-TW" dirty="0" smtClean="0"/>
              <a:t>7 </a:t>
            </a:r>
            <a:r>
              <a:rPr lang="en-US" altLang="zh-TW" dirty="0"/>
              <a:t>days to </a:t>
            </a:r>
            <a:r>
              <a:rPr lang="en-US" altLang="zh-TW" dirty="0" smtClean="0"/>
              <a:t>clear</a:t>
            </a:r>
            <a:r>
              <a:rPr lang="en-US" altLang="zh-TW" dirty="0"/>
              <a:t>, with fees up to 10</a:t>
            </a:r>
            <a:r>
              <a:rPr lang="en-US" altLang="zh-TW" dirty="0" smtClean="0"/>
              <a:t>%.</a:t>
            </a:r>
          </a:p>
          <a:p>
            <a:pPr lvl="1"/>
            <a:r>
              <a:rPr lang="en-US" altLang="zh-TW" dirty="0" smtClean="0"/>
              <a:t>Nairobi</a:t>
            </a:r>
            <a:r>
              <a:rPr lang="en-US" altLang="zh-TW" dirty="0"/>
              <a:t>, </a:t>
            </a:r>
            <a:r>
              <a:rPr lang="en-US" altLang="zh-TW" dirty="0" err="1"/>
              <a:t>BitPesa</a:t>
            </a:r>
            <a:r>
              <a:rPr lang="en-US" altLang="zh-TW" dirty="0"/>
              <a:t> was the first remittance </a:t>
            </a:r>
            <a:r>
              <a:rPr lang="en-US" altLang="zh-TW" dirty="0" smtClean="0"/>
              <a:t>company </a:t>
            </a:r>
            <a:r>
              <a:rPr lang="en-US" altLang="zh-TW" dirty="0"/>
              <a:t>using the Bitcoin </a:t>
            </a:r>
            <a:r>
              <a:rPr lang="en-US" altLang="zh-TW" dirty="0" err="1"/>
              <a:t>blockchain</a:t>
            </a:r>
            <a:r>
              <a:rPr lang="en-US" altLang="zh-TW" dirty="0"/>
              <a:t> for sending money in African countries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err="1" smtClean="0"/>
              <a:t>Abra</a:t>
            </a:r>
            <a:r>
              <a:rPr lang="en-US" altLang="zh-TW" dirty="0" smtClean="0"/>
              <a:t> </a:t>
            </a:r>
            <a:r>
              <a:rPr lang="en-US" altLang="zh-TW" dirty="0"/>
              <a:t>seems to be </a:t>
            </a:r>
            <a:r>
              <a:rPr lang="en-US" altLang="zh-TW" dirty="0" smtClean="0"/>
              <a:t>the </a:t>
            </a:r>
            <a:r>
              <a:rPr lang="en-US" altLang="zh-TW" dirty="0"/>
              <a:t>leader in the field: the company is the only one addressing the </a:t>
            </a:r>
            <a:r>
              <a:rPr lang="en-US" altLang="zh-TW" dirty="0" smtClean="0"/>
              <a:t>problem how </a:t>
            </a:r>
            <a:r>
              <a:rPr lang="en-US" altLang="zh-TW" dirty="0"/>
              <a:t>to exchange fiat money </a:t>
            </a:r>
            <a:r>
              <a:rPr lang="en-US" altLang="zh-TW" dirty="0" smtClean="0"/>
              <a:t>(</a:t>
            </a:r>
            <a:r>
              <a:rPr lang="zh-TW" altLang="en-US" dirty="0" smtClean="0"/>
              <a:t>法幣</a:t>
            </a:r>
            <a:r>
              <a:rPr lang="en-US" altLang="zh-TW" dirty="0" smtClean="0"/>
              <a:t>) into </a:t>
            </a:r>
            <a:r>
              <a:rPr lang="en-US" altLang="zh-TW" dirty="0"/>
              <a:t>Bitcoin and vice versa.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8650" y="5408010"/>
            <a:ext cx="7886700" cy="298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source: OECD Digital Economy Outlook 2017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30823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New Opportunities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Trading </a:t>
            </a:r>
            <a:r>
              <a:rPr lang="en-US" altLang="zh-TW" dirty="0"/>
              <a:t>of </a:t>
            </a:r>
            <a:r>
              <a:rPr lang="en-US" altLang="zh-TW" dirty="0" smtClean="0"/>
              <a:t>securities</a:t>
            </a:r>
            <a:endParaRPr lang="en-US" altLang="zh-TW" dirty="0"/>
          </a:p>
          <a:p>
            <a:r>
              <a:rPr lang="en-US" altLang="zh-TW" dirty="0" smtClean="0"/>
              <a:t>In Oct. </a:t>
            </a:r>
            <a:r>
              <a:rPr lang="en-US" altLang="zh-TW" dirty="0"/>
              <a:t>2015, Nasdaq partnered with Chain to explore </a:t>
            </a:r>
            <a:r>
              <a:rPr lang="en-US" altLang="zh-TW" dirty="0" smtClean="0"/>
              <a:t>the </a:t>
            </a:r>
            <a:r>
              <a:rPr lang="en-US" altLang="zh-TW" dirty="0"/>
              <a:t>use of </a:t>
            </a:r>
            <a:r>
              <a:rPr lang="en-US" altLang="zh-TW" dirty="0" err="1"/>
              <a:t>blockchain</a:t>
            </a:r>
            <a:r>
              <a:rPr lang="en-US" altLang="zh-TW" dirty="0"/>
              <a:t> technology for the exchange of shares in private companies.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few </a:t>
            </a:r>
            <a:r>
              <a:rPr lang="en-US" altLang="zh-TW" dirty="0" smtClean="0"/>
              <a:t>months </a:t>
            </a:r>
            <a:r>
              <a:rPr lang="en-US" altLang="zh-TW" dirty="0"/>
              <a:t>later, the publicly traded company Overstock, the first major online retailer to accept </a:t>
            </a:r>
            <a:r>
              <a:rPr lang="en-US" altLang="zh-TW" dirty="0" smtClean="0"/>
              <a:t>payments </a:t>
            </a:r>
            <a:r>
              <a:rPr lang="en-US" altLang="zh-TW" dirty="0"/>
              <a:t>in Bitcoin, started offering its own stocks on a </a:t>
            </a:r>
            <a:r>
              <a:rPr lang="en-US" altLang="zh-TW" dirty="0" err="1"/>
              <a:t>blockchain</a:t>
            </a:r>
            <a:r>
              <a:rPr lang="en-US" altLang="zh-TW" dirty="0"/>
              <a:t>-based trading platform </a:t>
            </a:r>
            <a:r>
              <a:rPr lang="en-US" altLang="zh-TW" dirty="0" smtClean="0"/>
              <a:t>(</a:t>
            </a:r>
            <a:r>
              <a:rPr lang="en-US" altLang="zh-TW" dirty="0"/>
              <a:t>t0) specifically built for that purpose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8650" y="5191506"/>
            <a:ext cx="7886700" cy="298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source: OECD Digital Economy Outlook 2017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394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8338" y="381286"/>
            <a:ext cx="8097012" cy="994172"/>
          </a:xfrm>
        </p:spPr>
        <p:txBody>
          <a:bodyPr/>
          <a:lstStyle/>
          <a:p>
            <a:r>
              <a:rPr lang="en-US" altLang="zh-TW" dirty="0" smtClean="0"/>
              <a:t>Many New Opportunities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Derivative market</a:t>
            </a:r>
          </a:p>
          <a:p>
            <a:r>
              <a:rPr lang="en-US" altLang="zh-TW" dirty="0" smtClean="0"/>
              <a:t>In</a:t>
            </a:r>
            <a:r>
              <a:rPr lang="en-US" altLang="zh-TW" dirty="0"/>
              <a:t> </a:t>
            </a:r>
            <a:r>
              <a:rPr lang="en-US" altLang="zh-TW" dirty="0" smtClean="0"/>
              <a:t>2016</a:t>
            </a:r>
            <a:r>
              <a:rPr lang="en-US" altLang="zh-TW" dirty="0"/>
              <a:t>, </a:t>
            </a:r>
            <a:r>
              <a:rPr lang="en-US" altLang="zh-TW" dirty="0" smtClean="0"/>
              <a:t>by the Depository Trust &amp; </a:t>
            </a:r>
            <a:r>
              <a:rPr lang="en-US" altLang="zh-TW" dirty="0"/>
              <a:t>Clearing </a:t>
            </a:r>
            <a:r>
              <a:rPr lang="en-US" altLang="zh-TW" dirty="0" smtClean="0"/>
              <a:t>Corporation, </a:t>
            </a:r>
            <a:r>
              <a:rPr lang="en-US" altLang="zh-TW" dirty="0"/>
              <a:t>together </a:t>
            </a:r>
            <a:r>
              <a:rPr lang="en-US" altLang="zh-TW" dirty="0" smtClean="0"/>
              <a:t>with </a:t>
            </a:r>
            <a:r>
              <a:rPr lang="en-US" altLang="zh-TW" dirty="0"/>
              <a:t>five </a:t>
            </a:r>
            <a:r>
              <a:rPr lang="en-US" altLang="zh-TW" dirty="0" smtClean="0"/>
              <a:t>Wall Street firms – </a:t>
            </a:r>
            <a:r>
              <a:rPr lang="en-US" altLang="zh-TW" dirty="0"/>
              <a:t>Bank </a:t>
            </a:r>
            <a:r>
              <a:rPr lang="en-US" altLang="zh-TW" dirty="0" smtClean="0"/>
              <a:t>of </a:t>
            </a:r>
            <a:r>
              <a:rPr lang="en-US" altLang="zh-TW" dirty="0"/>
              <a:t>America</a:t>
            </a:r>
            <a:r>
              <a:rPr lang="en-US" altLang="zh-TW" dirty="0" smtClean="0"/>
              <a:t>, </a:t>
            </a:r>
            <a:r>
              <a:rPr lang="en-US" altLang="zh-TW" dirty="0"/>
              <a:t>Merrill </a:t>
            </a:r>
            <a:r>
              <a:rPr lang="en-US" altLang="zh-TW" dirty="0" smtClean="0"/>
              <a:t>lynch, </a:t>
            </a:r>
            <a:r>
              <a:rPr lang="en-US" altLang="zh-TW" dirty="0"/>
              <a:t>Citi, </a:t>
            </a:r>
            <a:r>
              <a:rPr lang="en-US" altLang="zh-TW" dirty="0" smtClean="0"/>
              <a:t>Credit </a:t>
            </a:r>
            <a:r>
              <a:rPr lang="en-US" altLang="zh-TW" dirty="0"/>
              <a:t>Suisse and JPMorgan – encoding the terms of credit default swaps into a </a:t>
            </a:r>
            <a:r>
              <a:rPr lang="en-US" altLang="zh-TW" dirty="0" err="1" smtClean="0"/>
              <a:t>blockchain</a:t>
            </a:r>
            <a:r>
              <a:rPr lang="en-US" altLang="zh-TW" dirty="0" smtClean="0"/>
              <a:t>-based </a:t>
            </a:r>
            <a:r>
              <a:rPr lang="en-US" altLang="zh-TW" dirty="0"/>
              <a:t>system in order to manage all post-trade events. </a:t>
            </a:r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early 2017, the </a:t>
            </a:r>
            <a:r>
              <a:rPr lang="en-US" altLang="zh-TW" dirty="0" smtClean="0"/>
              <a:t>Depository </a:t>
            </a:r>
            <a:r>
              <a:rPr lang="en-US" altLang="zh-TW" dirty="0"/>
              <a:t>Trust &amp; Clearing Corporation announced its plan to move </a:t>
            </a:r>
            <a:r>
              <a:rPr lang="en-US" altLang="zh-TW" dirty="0" smtClean="0"/>
              <a:t>USD</a:t>
            </a:r>
            <a:r>
              <a:rPr lang="en-US" altLang="zh-TW" dirty="0"/>
              <a:t> 11 trillion worth </a:t>
            </a:r>
            <a:r>
              <a:rPr lang="en-US" altLang="zh-TW" dirty="0" smtClean="0"/>
              <a:t>of </a:t>
            </a:r>
            <a:r>
              <a:rPr lang="en-US" altLang="zh-TW" dirty="0"/>
              <a:t>credit derivatives to a </a:t>
            </a:r>
            <a:r>
              <a:rPr lang="en-US" altLang="zh-TW" dirty="0" err="1"/>
              <a:t>blockchain</a:t>
            </a:r>
            <a:r>
              <a:rPr lang="en-US" altLang="zh-TW" dirty="0"/>
              <a:t> infrastructure specifically built for that purpose.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99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8922" y="481870"/>
            <a:ext cx="8106156" cy="9941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Guaranteed </a:t>
            </a:r>
            <a:r>
              <a:rPr lang="en-US" altLang="zh-TW" dirty="0" smtClean="0"/>
              <a:t>Execution </a:t>
            </a:r>
            <a:r>
              <a:rPr lang="en-US" altLang="zh-TW" dirty="0"/>
              <a:t>through </a:t>
            </a:r>
            <a:r>
              <a:rPr lang="en-US" altLang="zh-TW" dirty="0" smtClean="0"/>
              <a:t>Smart Contracts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 err="1"/>
              <a:t>blockchain</a:t>
            </a:r>
            <a:r>
              <a:rPr lang="en-US" altLang="zh-TW" dirty="0"/>
              <a:t> can also store software </a:t>
            </a:r>
            <a:r>
              <a:rPr lang="en-US" altLang="zh-TW" dirty="0" smtClean="0"/>
              <a:t>programs: smart contracts</a:t>
            </a:r>
          </a:p>
          <a:p>
            <a:r>
              <a:rPr lang="en-US" altLang="zh-TW" dirty="0" smtClean="0"/>
              <a:t>Smart contract </a:t>
            </a:r>
            <a:r>
              <a:rPr lang="en-US" altLang="zh-TW" dirty="0"/>
              <a:t>can run autonomously, i.e. independently from any </a:t>
            </a:r>
            <a:r>
              <a:rPr lang="en-US" altLang="zh-TW" dirty="0" err="1"/>
              <a:t>centralised</a:t>
            </a:r>
            <a:r>
              <a:rPr lang="en-US" altLang="zh-TW" dirty="0"/>
              <a:t> operator or trusted </a:t>
            </a:r>
            <a:r>
              <a:rPr lang="en-US" altLang="zh-TW" dirty="0" smtClean="0"/>
              <a:t>third </a:t>
            </a:r>
            <a:r>
              <a:rPr lang="en-US" altLang="zh-TW" dirty="0"/>
              <a:t>party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By  far  the  most  prominent  platform  for  the  deployment  of  smart  contract  code  is </a:t>
            </a:r>
            <a:r>
              <a:rPr lang="en-US" altLang="zh-TW" dirty="0" err="1" smtClean="0"/>
              <a:t>Ethereum</a:t>
            </a:r>
            <a:r>
              <a:rPr lang="en-US" altLang="zh-TW" dirty="0" smtClean="0"/>
              <a:t> (</a:t>
            </a:r>
            <a:r>
              <a:rPr lang="zh-TW" altLang="en-US" dirty="0" smtClean="0"/>
              <a:t>以太坊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Ethereum</a:t>
            </a:r>
            <a:r>
              <a:rPr lang="en-US" altLang="zh-TW" dirty="0" smtClean="0"/>
              <a:t> </a:t>
            </a:r>
            <a:r>
              <a:rPr lang="en-US" altLang="zh-TW" dirty="0"/>
              <a:t>is currently the second-largest </a:t>
            </a:r>
            <a:r>
              <a:rPr lang="en-US" altLang="zh-TW" dirty="0" err="1"/>
              <a:t>blockchain</a:t>
            </a:r>
            <a:r>
              <a:rPr lang="en-US" altLang="zh-TW" dirty="0"/>
              <a:t> </a:t>
            </a:r>
            <a:r>
              <a:rPr lang="en-US" altLang="zh-TW" dirty="0" smtClean="0"/>
              <a:t>network </a:t>
            </a:r>
            <a:r>
              <a:rPr lang="en-US" altLang="zh-TW" dirty="0"/>
              <a:t>after Bitcoin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50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074" y="525867"/>
            <a:ext cx="7959852" cy="9941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 What Decentralized Applications Exist Today?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OpenBazaar</a:t>
            </a:r>
            <a:r>
              <a:rPr lang="en-US" altLang="zh-TW" dirty="0"/>
              <a:t> is a </a:t>
            </a:r>
            <a:r>
              <a:rPr lang="en-US" altLang="zh-TW" dirty="0" err="1"/>
              <a:t>decentralised</a:t>
            </a:r>
            <a:r>
              <a:rPr lang="en-US" altLang="zh-TW" dirty="0"/>
              <a:t> marketplace, much like </a:t>
            </a:r>
            <a:r>
              <a:rPr lang="en-US" altLang="zh-TW" dirty="0" smtClean="0"/>
              <a:t>eBay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platform relies on </a:t>
            </a:r>
            <a:r>
              <a:rPr lang="en-US" altLang="zh-TW" dirty="0" err="1"/>
              <a:t>blockchain</a:t>
            </a:r>
            <a:r>
              <a:rPr lang="en-US" altLang="zh-TW" dirty="0"/>
              <a:t> technology to enable buyers </a:t>
            </a:r>
            <a:r>
              <a:rPr lang="en-US" altLang="zh-TW" dirty="0" smtClean="0"/>
              <a:t>and </a:t>
            </a:r>
            <a:r>
              <a:rPr lang="en-US" altLang="zh-TW" dirty="0"/>
              <a:t>sellers to interact directly with one another without passing through any </a:t>
            </a:r>
            <a:r>
              <a:rPr lang="en-US" altLang="zh-TW" dirty="0" smtClean="0"/>
              <a:t>centralized middleman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Once </a:t>
            </a:r>
            <a:r>
              <a:rPr lang="en-US" altLang="zh-TW" dirty="0"/>
              <a:t>a buyer requests a product from a seller, an </a:t>
            </a:r>
            <a:r>
              <a:rPr lang="en-US" altLang="zh-TW" dirty="0" smtClean="0"/>
              <a:t>escrow (</a:t>
            </a:r>
            <a:r>
              <a:rPr lang="zh-TW" altLang="en-US" dirty="0" smtClean="0"/>
              <a:t>第三方託管</a:t>
            </a:r>
            <a:r>
              <a:rPr lang="en-US" altLang="zh-TW" dirty="0" smtClean="0"/>
              <a:t>) </a:t>
            </a:r>
            <a:r>
              <a:rPr lang="en-US" altLang="zh-TW" dirty="0"/>
              <a:t>account is created </a:t>
            </a:r>
            <a:r>
              <a:rPr lang="en-US" altLang="zh-TW" dirty="0" smtClean="0"/>
              <a:t>on </a:t>
            </a:r>
            <a:r>
              <a:rPr lang="en-US" altLang="zh-TW" dirty="0"/>
              <a:t>the Bitcoin </a:t>
            </a:r>
            <a:r>
              <a:rPr lang="en-US" altLang="zh-TW" dirty="0" err="1"/>
              <a:t>blockchain</a:t>
            </a:r>
            <a:r>
              <a:rPr lang="en-US" altLang="zh-TW" dirty="0"/>
              <a:t> to ensure that the funds are only released once the buyer has </a:t>
            </a:r>
            <a:r>
              <a:rPr lang="en-US" altLang="zh-TW" dirty="0" smtClean="0"/>
              <a:t>received </a:t>
            </a:r>
            <a:r>
              <a:rPr lang="en-US" altLang="zh-TW" dirty="0"/>
              <a:t>the product.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8650" y="6117424"/>
            <a:ext cx="7886700" cy="298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source: OECD Digital Economy Outlook 2017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29021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5503" y="500158"/>
            <a:ext cx="7952994" cy="99417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 What </a:t>
            </a:r>
            <a:r>
              <a:rPr lang="en-US" altLang="zh-TW" dirty="0" smtClean="0"/>
              <a:t>Decentralized Applications Exist Today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few </a:t>
            </a:r>
            <a:r>
              <a:rPr lang="en-US" altLang="zh-TW" dirty="0" err="1"/>
              <a:t>decentralised</a:t>
            </a:r>
            <a:r>
              <a:rPr lang="en-US" altLang="zh-TW" dirty="0"/>
              <a:t> carpooling platforms have also been launched, such as </a:t>
            </a:r>
            <a:r>
              <a:rPr lang="en-US" altLang="zh-TW" dirty="0" err="1"/>
              <a:t>lazooz</a:t>
            </a:r>
            <a:r>
              <a:rPr lang="en-US" altLang="zh-TW" dirty="0"/>
              <a:t> or </a:t>
            </a:r>
            <a:r>
              <a:rPr lang="en-US" altLang="zh-TW" dirty="0" err="1" smtClean="0"/>
              <a:t>ArcadeCity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These </a:t>
            </a:r>
            <a:r>
              <a:rPr lang="en-US" altLang="zh-TW" dirty="0"/>
              <a:t>platforms are not administered by any trusted third party, such as </a:t>
            </a:r>
            <a:r>
              <a:rPr lang="en-US" altLang="zh-TW" dirty="0" err="1"/>
              <a:t>uber</a:t>
            </a:r>
            <a:r>
              <a:rPr lang="en-US" altLang="zh-TW" dirty="0" smtClean="0"/>
              <a:t>; they </a:t>
            </a:r>
            <a:r>
              <a:rPr lang="en-US" altLang="zh-TW" dirty="0"/>
              <a:t>are governed by the code deployed on a </a:t>
            </a:r>
            <a:r>
              <a:rPr lang="en-US" altLang="zh-TW" dirty="0" err="1"/>
              <a:t>blockchain</a:t>
            </a:r>
            <a:r>
              <a:rPr lang="en-US" altLang="zh-TW" dirty="0"/>
              <a:t>-based infrastructure, which manages </a:t>
            </a:r>
            <a:r>
              <a:rPr lang="en-US" altLang="zh-TW" dirty="0" smtClean="0"/>
              <a:t>peer-to-peer </a:t>
            </a:r>
            <a:r>
              <a:rPr lang="en-US" altLang="zh-TW" dirty="0"/>
              <a:t>interactions between drivers and users.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8650" y="5191506"/>
            <a:ext cx="7886700" cy="298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source: OECD Digital Economy Outlook 2017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421480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Blockchain</a:t>
            </a:r>
            <a:r>
              <a:rPr lang="en-US" altLang="zh-TW" dirty="0"/>
              <a:t> is a distributed and tamper-proof database technology </a:t>
            </a:r>
            <a:endParaRPr lang="en-US" altLang="zh-TW" dirty="0" smtClean="0"/>
          </a:p>
          <a:p>
            <a:r>
              <a:rPr lang="en-US" altLang="zh-TW" dirty="0" smtClean="0"/>
              <a:t>It </a:t>
            </a:r>
            <a:r>
              <a:rPr lang="en-US" altLang="zh-TW" dirty="0"/>
              <a:t>can be used to </a:t>
            </a:r>
            <a:r>
              <a:rPr lang="en-US" altLang="zh-TW" dirty="0" smtClean="0"/>
              <a:t>store </a:t>
            </a:r>
            <a:r>
              <a:rPr lang="en-US" altLang="zh-TW" dirty="0"/>
              <a:t>any type of data, including financial transactions, and has the ability to create trust </a:t>
            </a:r>
            <a:r>
              <a:rPr lang="en-US" altLang="zh-TW" dirty="0" smtClean="0"/>
              <a:t>in </a:t>
            </a:r>
            <a:r>
              <a:rPr lang="en-US" altLang="zh-TW" dirty="0"/>
              <a:t>an untrustworthy environment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8650" y="5191506"/>
            <a:ext cx="7886700" cy="298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source: OECD Digital Economy Outlook 2017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777901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What </a:t>
            </a:r>
            <a:r>
              <a:rPr lang="en-US" altLang="zh-TW" dirty="0" err="1"/>
              <a:t>decentralised</a:t>
            </a:r>
            <a:r>
              <a:rPr lang="en-US" altLang="zh-TW" dirty="0"/>
              <a:t> applications exist today?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Perhaps </a:t>
            </a:r>
            <a:r>
              <a:rPr lang="en-US" altLang="zh-TW" dirty="0" smtClean="0"/>
              <a:t>the most notorious </a:t>
            </a:r>
            <a:r>
              <a:rPr lang="en-US" altLang="zh-TW" dirty="0"/>
              <a:t>example </a:t>
            </a:r>
            <a:r>
              <a:rPr lang="en-US" altLang="zh-TW" dirty="0" smtClean="0"/>
              <a:t>of a decentralized application  </a:t>
            </a:r>
            <a:r>
              <a:rPr lang="en-US" altLang="zh-TW" dirty="0"/>
              <a:t>was </a:t>
            </a:r>
            <a:r>
              <a:rPr lang="en-US" altLang="zh-TW" dirty="0" err="1"/>
              <a:t>TheDAO</a:t>
            </a:r>
            <a:r>
              <a:rPr lang="en-US" altLang="zh-TW" dirty="0"/>
              <a:t>, </a:t>
            </a:r>
            <a:r>
              <a:rPr lang="en-US" altLang="zh-TW" dirty="0" smtClean="0"/>
              <a:t>a </a:t>
            </a:r>
            <a:r>
              <a:rPr lang="en-US" altLang="zh-TW" dirty="0" err="1" smtClean="0"/>
              <a:t>blockchain</a:t>
            </a:r>
            <a:r>
              <a:rPr lang="en-US" altLang="zh-TW" dirty="0" smtClean="0"/>
              <a:t>-based </a:t>
            </a:r>
            <a:r>
              <a:rPr lang="en-US" altLang="zh-TW" dirty="0"/>
              <a:t>investment fund deployed on the </a:t>
            </a:r>
            <a:r>
              <a:rPr lang="en-US" altLang="zh-TW" dirty="0" err="1"/>
              <a:t>Ethereum</a:t>
            </a:r>
            <a:r>
              <a:rPr lang="en-US" altLang="zh-TW" dirty="0"/>
              <a:t> </a:t>
            </a:r>
            <a:r>
              <a:rPr lang="en-US" altLang="zh-TW" dirty="0" err="1"/>
              <a:t>blockchain</a:t>
            </a:r>
            <a:r>
              <a:rPr lang="en-US" altLang="zh-TW" dirty="0"/>
              <a:t> in </a:t>
            </a:r>
            <a:r>
              <a:rPr lang="en-US" altLang="zh-TW" dirty="0" smtClean="0"/>
              <a:t>Apr. </a:t>
            </a:r>
            <a:r>
              <a:rPr lang="en-US" altLang="zh-TW" dirty="0"/>
              <a:t>2016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TheDAO</a:t>
            </a:r>
            <a:r>
              <a:rPr lang="en-US" altLang="zh-TW" dirty="0" smtClean="0"/>
              <a:t> </a:t>
            </a:r>
            <a:r>
              <a:rPr lang="en-US" altLang="zh-TW" dirty="0"/>
              <a:t>enabled people to invest money into the fund and vote on the proposals they </a:t>
            </a:r>
            <a:r>
              <a:rPr lang="en-US" altLang="zh-TW" dirty="0" smtClean="0"/>
              <a:t>wanted </a:t>
            </a:r>
            <a:r>
              <a:rPr lang="en-US" altLang="zh-TW" dirty="0"/>
              <a:t>to fund. As such, it was described as the first </a:t>
            </a:r>
            <a:r>
              <a:rPr lang="en-US" altLang="zh-TW" dirty="0" smtClean="0"/>
              <a:t>decentralized organization </a:t>
            </a:r>
            <a:r>
              <a:rPr lang="en-US" altLang="zh-TW" dirty="0"/>
              <a:t>using </a:t>
            </a:r>
            <a:r>
              <a:rPr lang="en-US" altLang="zh-TW" dirty="0" err="1" smtClean="0"/>
              <a:t>blockchain</a:t>
            </a:r>
            <a:r>
              <a:rPr lang="en-US" altLang="zh-TW" dirty="0" smtClean="0"/>
              <a:t> </a:t>
            </a:r>
            <a:r>
              <a:rPr lang="en-US" altLang="zh-TW" dirty="0"/>
              <a:t>technology to </a:t>
            </a:r>
            <a:r>
              <a:rPr lang="en-US" altLang="zh-TW" dirty="0" smtClean="0"/>
              <a:t>coordinate </a:t>
            </a:r>
            <a:r>
              <a:rPr lang="en-US" altLang="zh-TW" dirty="0"/>
              <a:t>the activity of people that do not know, and therefore </a:t>
            </a:r>
            <a:r>
              <a:rPr lang="en-US" altLang="zh-TW" dirty="0" smtClean="0"/>
              <a:t>do not </a:t>
            </a:r>
            <a:r>
              <a:rPr lang="en-US" altLang="zh-TW" dirty="0"/>
              <a:t>trust,  each </a:t>
            </a:r>
            <a:r>
              <a:rPr lang="en-US" altLang="zh-TW" dirty="0" smtClean="0"/>
              <a:t>other</a:t>
            </a:r>
            <a:r>
              <a:rPr lang="en-US" altLang="zh-TW" dirty="0"/>
              <a:t>.  </a:t>
            </a:r>
            <a:endParaRPr lang="en-US" altLang="zh-TW" dirty="0" smtClean="0"/>
          </a:p>
          <a:p>
            <a:r>
              <a:rPr lang="en-US" altLang="zh-TW" dirty="0" smtClean="0"/>
              <a:t>After just one month of operation</a:t>
            </a:r>
            <a:r>
              <a:rPr lang="en-US" altLang="zh-TW" dirty="0"/>
              <a:t>, </a:t>
            </a:r>
            <a:r>
              <a:rPr lang="en-US" altLang="zh-TW" dirty="0" err="1"/>
              <a:t>TheDAO</a:t>
            </a:r>
            <a:r>
              <a:rPr lang="en-US" altLang="zh-TW" dirty="0"/>
              <a:t> </a:t>
            </a:r>
            <a:r>
              <a:rPr lang="en-US" altLang="zh-TW" dirty="0" smtClean="0"/>
              <a:t>had raised over USD</a:t>
            </a:r>
            <a:r>
              <a:rPr lang="en-US" altLang="zh-TW" dirty="0"/>
              <a:t> 150 million worth of Ether (</a:t>
            </a:r>
            <a:r>
              <a:rPr lang="en-US" altLang="zh-TW" dirty="0" err="1"/>
              <a:t>Ethereum’s</a:t>
            </a:r>
            <a:r>
              <a:rPr lang="en-US" altLang="zh-TW" dirty="0"/>
              <a:t> native digital currency</a:t>
            </a:r>
            <a:r>
              <a:rPr lang="en-US" altLang="zh-TW" dirty="0" smtClean="0"/>
              <a:t>).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8650" y="5408010"/>
            <a:ext cx="7886700" cy="298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source: OECD Digital Economy Outlook 2017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3793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TheDAO’s</a:t>
            </a:r>
            <a:r>
              <a:rPr lang="en-US" altLang="zh-TW" dirty="0" smtClean="0"/>
              <a:t> Tragedy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Unfortunately</a:t>
            </a:r>
            <a:r>
              <a:rPr lang="en-US" altLang="zh-TW" dirty="0"/>
              <a:t>, </a:t>
            </a:r>
            <a:r>
              <a:rPr lang="en-US" altLang="zh-TW" dirty="0" err="1" smtClean="0"/>
              <a:t>TheDAO</a:t>
            </a:r>
            <a:r>
              <a:rPr lang="en-US" altLang="zh-TW" dirty="0" smtClean="0"/>
              <a:t> </a:t>
            </a:r>
            <a:r>
              <a:rPr lang="en-US" altLang="zh-TW" dirty="0"/>
              <a:t>was forced to shut down after an attacker exploited </a:t>
            </a:r>
            <a:r>
              <a:rPr lang="en-US" altLang="zh-TW" dirty="0" smtClean="0"/>
              <a:t>a </a:t>
            </a:r>
            <a:r>
              <a:rPr lang="en-US" altLang="zh-TW" dirty="0"/>
              <a:t>vulnerability in the code, draining more than one-third of its </a:t>
            </a:r>
            <a:r>
              <a:rPr lang="en-US" altLang="zh-TW" dirty="0" smtClean="0"/>
              <a:t>funds (</a:t>
            </a:r>
            <a:r>
              <a:rPr lang="zh-TW" altLang="en-US" dirty="0"/>
              <a:t>以太幣</a:t>
            </a:r>
            <a:r>
              <a:rPr lang="zh-TW" altLang="en-US" dirty="0" smtClean="0"/>
              <a:t>竊案</a:t>
            </a:r>
            <a:r>
              <a:rPr lang="en-US" altLang="zh-TW" dirty="0" smtClean="0"/>
              <a:t>). </a:t>
            </a:r>
          </a:p>
          <a:p>
            <a:r>
              <a:rPr lang="en-US" altLang="zh-TW" dirty="0" err="1" smtClean="0"/>
              <a:t>Ethereum</a:t>
            </a:r>
            <a:r>
              <a:rPr lang="en-US" altLang="zh-TW" dirty="0" smtClean="0"/>
              <a:t> </a:t>
            </a:r>
            <a:r>
              <a:rPr lang="en-US" altLang="zh-TW" dirty="0"/>
              <a:t>community collectively intervened to revert the transaction and recover the </a:t>
            </a:r>
            <a:r>
              <a:rPr lang="en-US" altLang="zh-TW" dirty="0" smtClean="0"/>
              <a:t>funds </a:t>
            </a:r>
            <a:r>
              <a:rPr lang="en-US" altLang="zh-TW" dirty="0"/>
              <a:t>that had been illegitimately taken by the attacker. This required a “hard fork” of </a:t>
            </a:r>
            <a:r>
              <a:rPr lang="en-US" altLang="zh-TW" dirty="0" smtClean="0"/>
              <a:t>the </a:t>
            </a:r>
            <a:r>
              <a:rPr lang="en-US" altLang="zh-TW" dirty="0" err="1"/>
              <a:t>Ethereum</a:t>
            </a:r>
            <a:r>
              <a:rPr lang="en-US" altLang="zh-TW" dirty="0"/>
              <a:t> network – a decision that has been severely </a:t>
            </a:r>
            <a:r>
              <a:rPr lang="en-US" altLang="zh-TW" dirty="0" smtClean="0"/>
              <a:t>criticized </a:t>
            </a:r>
            <a:r>
              <a:rPr lang="en-US" altLang="zh-TW" dirty="0"/>
              <a:t>by some members of </a:t>
            </a:r>
            <a:r>
              <a:rPr lang="en-US" altLang="zh-TW" dirty="0" smtClean="0"/>
              <a:t>the </a:t>
            </a:r>
            <a:r>
              <a:rPr lang="en-US" altLang="zh-TW" dirty="0" err="1"/>
              <a:t>Ethereum</a:t>
            </a:r>
            <a:r>
              <a:rPr lang="en-US" altLang="zh-TW" dirty="0"/>
              <a:t> community in that it violated the immutability guarantees of the </a:t>
            </a:r>
            <a:r>
              <a:rPr lang="en-US" altLang="zh-TW" dirty="0" err="1" smtClean="0"/>
              <a:t>Ethereum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blockchain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This </a:t>
            </a:r>
            <a:r>
              <a:rPr lang="en-US" altLang="zh-TW" dirty="0"/>
              <a:t>incident contributed to raising awareness about the responsibility issues </a:t>
            </a:r>
            <a:r>
              <a:rPr lang="en-US" altLang="zh-TW" dirty="0" smtClean="0"/>
              <a:t>inherent </a:t>
            </a:r>
            <a:r>
              <a:rPr lang="en-US" altLang="zh-TW" dirty="0"/>
              <a:t>in these fully </a:t>
            </a:r>
            <a:r>
              <a:rPr lang="en-US" altLang="zh-TW" dirty="0" smtClean="0"/>
              <a:t>decentralized </a:t>
            </a:r>
            <a:r>
              <a:rPr lang="en-US" altLang="zh-TW" dirty="0"/>
              <a:t>applications.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8650" y="6013433"/>
            <a:ext cx="7886700" cy="298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source: OECD Digital Economy Outlook 2017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913001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</a:t>
            </a:r>
            <a:r>
              <a:rPr lang="en-US" altLang="zh-TW" dirty="0"/>
              <a:t>challenges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Tax evasion</a:t>
            </a:r>
          </a:p>
          <a:p>
            <a:r>
              <a:rPr lang="en-US" altLang="zh-TW" dirty="0" smtClean="0"/>
              <a:t>Money laundering</a:t>
            </a:r>
          </a:p>
          <a:p>
            <a:r>
              <a:rPr lang="en-US" altLang="zh-TW" dirty="0" smtClean="0"/>
              <a:t>Terrorist </a:t>
            </a:r>
            <a:r>
              <a:rPr lang="en-US" altLang="zh-TW" dirty="0"/>
              <a:t>financing </a:t>
            </a:r>
            <a:endParaRPr lang="en-US" altLang="zh-TW" dirty="0" smtClean="0"/>
          </a:p>
          <a:p>
            <a:r>
              <a:rPr lang="en-US" altLang="zh-TW" dirty="0"/>
              <a:t>F</a:t>
            </a:r>
            <a:r>
              <a:rPr lang="en-US" altLang="zh-TW" dirty="0" smtClean="0"/>
              <a:t>acilitation </a:t>
            </a:r>
            <a:r>
              <a:rPr lang="en-US" altLang="zh-TW" dirty="0"/>
              <a:t>of </a:t>
            </a:r>
            <a:r>
              <a:rPr lang="en-US" altLang="zh-TW" dirty="0" smtClean="0"/>
              <a:t>other </a:t>
            </a:r>
            <a:r>
              <a:rPr lang="en-US" altLang="zh-TW" dirty="0"/>
              <a:t>criminal activities, such as the sale of illegal drugs and weapons, as illustrated by the </a:t>
            </a:r>
            <a:r>
              <a:rPr lang="en-US" altLang="zh-TW" dirty="0" smtClean="0"/>
              <a:t>decentralized </a:t>
            </a:r>
            <a:r>
              <a:rPr lang="en-US" altLang="zh-TW" dirty="0"/>
              <a:t>market place Silk Road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Most of these challenges are due, in part, to the </a:t>
            </a:r>
            <a:r>
              <a:rPr lang="en-US" altLang="zh-TW" dirty="0" err="1"/>
              <a:t>transnationality</a:t>
            </a:r>
            <a:r>
              <a:rPr lang="en-US" altLang="zh-TW" dirty="0"/>
              <a:t> of existing </a:t>
            </a:r>
            <a:r>
              <a:rPr lang="en-US" altLang="zh-TW" dirty="0" err="1"/>
              <a:t>blockchain</a:t>
            </a:r>
            <a:r>
              <a:rPr lang="en-US" altLang="zh-TW" dirty="0"/>
              <a:t> </a:t>
            </a:r>
            <a:r>
              <a:rPr lang="en-US" altLang="zh-TW" dirty="0" smtClean="0"/>
              <a:t>networks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28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Policy </a:t>
            </a:r>
            <a:r>
              <a:rPr lang="en-US" altLang="zh-TW" dirty="0"/>
              <a:t>challenges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Due to the decentralized </a:t>
            </a:r>
            <a:r>
              <a:rPr lang="en-US" altLang="zh-TW" dirty="0"/>
              <a:t>nature, </a:t>
            </a:r>
            <a:r>
              <a:rPr lang="en-US" altLang="zh-TW" dirty="0" err="1"/>
              <a:t>blockchain</a:t>
            </a:r>
            <a:r>
              <a:rPr lang="en-US" altLang="zh-TW" dirty="0"/>
              <a:t> networks are also difficult to shut down, because that would </a:t>
            </a:r>
            <a:r>
              <a:rPr lang="en-US" altLang="zh-TW" dirty="0" smtClean="0"/>
              <a:t>require </a:t>
            </a:r>
            <a:r>
              <a:rPr lang="en-US" altLang="zh-TW" dirty="0"/>
              <a:t>shutting down every node in the network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Permissionless</a:t>
            </a:r>
            <a:r>
              <a:rPr lang="en-US" altLang="zh-TW" dirty="0" smtClean="0"/>
              <a:t> </a:t>
            </a:r>
            <a:r>
              <a:rPr lang="en-US" altLang="zh-TW" dirty="0" err="1"/>
              <a:t>blockchains</a:t>
            </a:r>
            <a:r>
              <a:rPr lang="en-US" altLang="zh-TW" dirty="0"/>
              <a:t> make it difficult </a:t>
            </a:r>
            <a:r>
              <a:rPr lang="en-US" altLang="zh-TW" dirty="0" smtClean="0"/>
              <a:t>(</a:t>
            </a:r>
            <a:r>
              <a:rPr lang="en-US" altLang="zh-TW" dirty="0"/>
              <a:t>but not impossible) to enforce laws aimed at preventing illegal practices. 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44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區塊鏈的一些統計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702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11" y="1241298"/>
            <a:ext cx="6845414" cy="405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40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22" y="1628180"/>
            <a:ext cx="6692156" cy="35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66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1" y="857250"/>
            <a:ext cx="64426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24" y="1131094"/>
            <a:ext cx="6767965" cy="44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23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比特</a:t>
            </a:r>
            <a:r>
              <a:rPr lang="zh-TW" altLang="en-US" dirty="0" smtClean="0"/>
              <a:t>大陸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Bitmain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Company found in 2013, in China</a:t>
            </a:r>
          </a:p>
          <a:p>
            <a:r>
              <a:rPr lang="en-US" altLang="zh-TW" dirty="0" smtClean="0"/>
              <a:t>Miner (</a:t>
            </a:r>
            <a:r>
              <a:rPr lang="zh-TW" altLang="en-US" dirty="0" smtClean="0"/>
              <a:t>礦機</a:t>
            </a:r>
            <a:r>
              <a:rPr lang="en-US" altLang="zh-TW" dirty="0" smtClean="0"/>
              <a:t>), Mining chip (</a:t>
            </a:r>
            <a:r>
              <a:rPr lang="zh-TW" altLang="en-US" dirty="0" smtClean="0"/>
              <a:t>挖礦晶片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Computing power (</a:t>
            </a:r>
            <a:r>
              <a:rPr lang="zh-TW" altLang="en-US" dirty="0" smtClean="0"/>
              <a:t>算力服務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33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Characteristics </a:t>
            </a:r>
            <a:r>
              <a:rPr lang="en-US" altLang="zh-TW" dirty="0"/>
              <a:t>of </a:t>
            </a:r>
            <a:r>
              <a:rPr lang="en-US" altLang="zh-TW" dirty="0" err="1" smtClean="0"/>
              <a:t>Blockchain</a:t>
            </a:r>
            <a:r>
              <a:rPr lang="en-US" altLang="zh-TW" dirty="0" smtClean="0"/>
              <a:t> Technology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Transactions enabled by </a:t>
            </a:r>
            <a:r>
              <a:rPr lang="en-US" altLang="zh-TW" dirty="0" err="1"/>
              <a:t>blockchain</a:t>
            </a:r>
            <a:r>
              <a:rPr lang="en-US" altLang="zh-TW" dirty="0"/>
              <a:t> technology can be carried out without any </a:t>
            </a:r>
            <a:r>
              <a:rPr lang="en-US" altLang="zh-TW" dirty="0" smtClean="0"/>
              <a:t>trusted party.</a:t>
            </a:r>
          </a:p>
          <a:p>
            <a:r>
              <a:rPr lang="en-US" altLang="zh-TW" dirty="0" smtClean="0"/>
              <a:t>It is highly </a:t>
            </a:r>
            <a:r>
              <a:rPr lang="en-US" altLang="zh-TW" dirty="0"/>
              <a:t>resilient </a:t>
            </a:r>
            <a:r>
              <a:rPr lang="en-US" altLang="zh-TW" dirty="0" smtClean="0"/>
              <a:t>and operates independently of any </a:t>
            </a:r>
            <a:r>
              <a:rPr lang="en-US" altLang="zh-TW" dirty="0"/>
              <a:t>central </a:t>
            </a:r>
            <a:r>
              <a:rPr lang="en-US" altLang="zh-TW" dirty="0" smtClean="0"/>
              <a:t>authority or </a:t>
            </a:r>
            <a:r>
              <a:rPr lang="en-US" altLang="zh-TW" dirty="0"/>
              <a:t>intermediary operator. </a:t>
            </a:r>
            <a:endParaRPr lang="en-US" altLang="zh-TW" dirty="0" smtClean="0"/>
          </a:p>
          <a:p>
            <a:r>
              <a:rPr lang="en-US" altLang="zh-TW" dirty="0" smtClean="0"/>
              <a:t>It is an append-only </a:t>
            </a:r>
            <a:r>
              <a:rPr lang="en-US" altLang="zh-TW" dirty="0"/>
              <a:t>database, </a:t>
            </a:r>
            <a:r>
              <a:rPr lang="en-US" altLang="zh-TW" dirty="0" smtClean="0"/>
              <a:t>which is also tamper-resistant (</a:t>
            </a:r>
            <a:r>
              <a:rPr lang="zh-TW" altLang="en-US" dirty="0"/>
              <a:t>防</a:t>
            </a:r>
            <a:r>
              <a:rPr lang="zh-TW" altLang="en-US" dirty="0" smtClean="0"/>
              <a:t>篡改</a:t>
            </a:r>
            <a:r>
              <a:rPr lang="en-US" altLang="zh-TW" dirty="0" smtClean="0"/>
              <a:t>). It relies </a:t>
            </a:r>
            <a:r>
              <a:rPr lang="en-US" altLang="zh-TW" dirty="0"/>
              <a:t>on </a:t>
            </a:r>
            <a:r>
              <a:rPr lang="en-US" altLang="zh-TW" dirty="0" smtClean="0"/>
              <a:t>cryptographic </a:t>
            </a:r>
            <a:r>
              <a:rPr lang="en-US" altLang="zh-TW" dirty="0"/>
              <a:t>primitives and game theoretical incentives to ensure that, once data have </a:t>
            </a:r>
            <a:r>
              <a:rPr lang="en-US" altLang="zh-TW" dirty="0" smtClean="0"/>
              <a:t>been </a:t>
            </a:r>
            <a:r>
              <a:rPr lang="en-US" altLang="zh-TW" dirty="0"/>
              <a:t>recorded on the </a:t>
            </a:r>
            <a:r>
              <a:rPr lang="en-US" altLang="zh-TW" dirty="0" smtClean="0"/>
              <a:t>decentralized </a:t>
            </a:r>
            <a:r>
              <a:rPr lang="en-US" altLang="zh-TW" dirty="0"/>
              <a:t>database, they cannot be subsequently deleted or </a:t>
            </a:r>
            <a:r>
              <a:rPr lang="en-US" altLang="zh-TW" dirty="0" smtClean="0"/>
              <a:t>modified </a:t>
            </a:r>
            <a:r>
              <a:rPr lang="en-US" altLang="zh-TW" dirty="0"/>
              <a:t>by any single party.</a:t>
            </a:r>
          </a:p>
          <a:p>
            <a:r>
              <a:rPr lang="en-US" altLang="zh-TW" dirty="0" smtClean="0"/>
              <a:t>Data are signed </a:t>
            </a:r>
            <a:r>
              <a:rPr lang="en-US" altLang="zh-TW" dirty="0"/>
              <a:t>by </a:t>
            </a:r>
            <a:r>
              <a:rPr lang="en-US" altLang="zh-TW" dirty="0" smtClean="0"/>
              <a:t>the originating </a:t>
            </a:r>
            <a:r>
              <a:rPr lang="en-US" altLang="zh-TW" dirty="0"/>
              <a:t>party </a:t>
            </a:r>
            <a:r>
              <a:rPr lang="en-US" altLang="zh-TW" dirty="0" smtClean="0"/>
              <a:t>and  </a:t>
            </a:r>
            <a:r>
              <a:rPr lang="en-US" altLang="zh-TW" dirty="0"/>
              <a:t>stored </a:t>
            </a:r>
            <a:r>
              <a:rPr lang="en-US" altLang="zh-TW" dirty="0" smtClean="0"/>
              <a:t>in chronological </a:t>
            </a:r>
            <a:r>
              <a:rPr lang="en-US" altLang="zh-TW" dirty="0"/>
              <a:t>order into a new block of </a:t>
            </a:r>
            <a:r>
              <a:rPr lang="en-US" altLang="zh-TW" dirty="0" smtClean="0"/>
              <a:t>transactions.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28650" y="5408010"/>
            <a:ext cx="7886700" cy="298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source: OECD Digital Economy Outlook 2017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535432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Robinhood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Found in 2013, </a:t>
            </a:r>
            <a:r>
              <a:rPr lang="en-US" altLang="zh-TW" dirty="0" err="1" smtClean="0"/>
              <a:t>Califonia</a:t>
            </a:r>
            <a:r>
              <a:rPr lang="en-US" altLang="zh-TW" dirty="0" smtClean="0"/>
              <a:t>, USA</a:t>
            </a:r>
          </a:p>
          <a:p>
            <a:r>
              <a:rPr lang="en-US" altLang="zh-TW" dirty="0" smtClean="0"/>
              <a:t>Service: no transaction fee for stock trading.</a:t>
            </a:r>
          </a:p>
          <a:p>
            <a:r>
              <a:rPr lang="en-US" altLang="zh-TW" dirty="0" smtClean="0"/>
              <a:t>No </a:t>
            </a:r>
            <a:r>
              <a:rPr lang="en-US" altLang="zh-TW" dirty="0"/>
              <a:t>transaction fee for </a:t>
            </a:r>
            <a:r>
              <a:rPr lang="en-US" altLang="zh-TW" dirty="0" err="1" smtClean="0"/>
              <a:t>cyptocurrency</a:t>
            </a:r>
            <a:r>
              <a:rPr lang="en-US" altLang="zh-TW" dirty="0" smtClean="0"/>
              <a:t> trading in Jan 2018.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881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Trends of </a:t>
            </a:r>
            <a:r>
              <a:rPr lang="en-US" altLang="zh-TW" dirty="0" err="1"/>
              <a:t>FinTech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If you’re contemplating how to adjust your corporate strategy to new moves, focus on the following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consider altering your business pattern to meet the constant changes of the digital;</a:t>
            </a:r>
          </a:p>
          <a:p>
            <a:r>
              <a:rPr lang="en-US" altLang="zh-TW" dirty="0"/>
              <a:t>take advantage of AI and ML to cut operational costs;</a:t>
            </a:r>
          </a:p>
          <a:p>
            <a:r>
              <a:rPr lang="en-US" altLang="zh-TW" dirty="0"/>
              <a:t>apply robotics to manage customer requests faster;</a:t>
            </a:r>
          </a:p>
          <a:p>
            <a:r>
              <a:rPr lang="en-US" altLang="zh-TW" dirty="0"/>
              <a:t>be client-oriented and provide </a:t>
            </a:r>
            <a:r>
              <a:rPr lang="en-US" altLang="zh-TW" dirty="0" err="1"/>
              <a:t>omnichannel</a:t>
            </a:r>
            <a:r>
              <a:rPr lang="en-US" altLang="zh-TW" dirty="0"/>
              <a:t> services;</a:t>
            </a:r>
          </a:p>
          <a:p>
            <a:r>
              <a:rPr lang="en-US" altLang="zh-TW" dirty="0"/>
              <a:t>put the spotlight on cyber-security;</a:t>
            </a:r>
          </a:p>
          <a:p>
            <a:r>
              <a:rPr lang="en-US" altLang="zh-TW" dirty="0"/>
              <a:t>make sure that the level of expertise your team have complies with today’s demands.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94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Trends of </a:t>
            </a:r>
            <a:r>
              <a:rPr lang="en-US" altLang="zh-TW" dirty="0" err="1" smtClean="0"/>
              <a:t>FinTech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TW" dirty="0"/>
              <a:t>Current trends in </a:t>
            </a:r>
            <a:r>
              <a:rPr lang="en-US" altLang="zh-TW" dirty="0" err="1"/>
              <a:t>FinTech</a:t>
            </a:r>
            <a:r>
              <a:rPr lang="en-US" altLang="zh-TW" dirty="0"/>
              <a:t>: a short overview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TW" dirty="0"/>
              <a:t>Disruptive innovations in payments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TW" dirty="0"/>
              <a:t>Platforms as a service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TW" dirty="0" err="1"/>
              <a:t>Blockchain</a:t>
            </a:r>
            <a:r>
              <a:rPr lang="en-US" altLang="zh-TW" dirty="0"/>
              <a:t> movement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TW" dirty="0"/>
              <a:t>Digital assistants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TW" dirty="0"/>
              <a:t>Total automation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TW" dirty="0" err="1"/>
              <a:t>FinTech</a:t>
            </a:r>
            <a:r>
              <a:rPr lang="en-US" altLang="zh-TW" dirty="0"/>
              <a:t> </a:t>
            </a:r>
            <a:r>
              <a:rPr lang="en-US" altLang="zh-TW" dirty="0" smtClean="0"/>
              <a:t>incubators (</a:t>
            </a:r>
            <a:r>
              <a:rPr lang="zh-TW" altLang="en-US" dirty="0" smtClean="0"/>
              <a:t>孵化器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385763" indent="-385763">
              <a:buFont typeface="+mj-lt"/>
              <a:buAutoNum type="arabicPeriod"/>
            </a:pPr>
            <a:r>
              <a:rPr lang="en-US" altLang="zh-TW" dirty="0"/>
              <a:t>Digital-only banking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TW" dirty="0"/>
              <a:t>Business alliances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TW" dirty="0"/>
              <a:t>Advanced credit models</a:t>
            </a:r>
          </a:p>
          <a:p>
            <a:pPr marL="385763" indent="-385763">
              <a:buFont typeface="+mj-lt"/>
              <a:buAutoNum type="arabicPeriod"/>
            </a:pPr>
            <a:r>
              <a:rPr lang="en-US" altLang="zh-TW" dirty="0"/>
              <a:t>Cyber-security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774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56" y="1466850"/>
            <a:ext cx="5272088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39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72" y="1514475"/>
            <a:ext cx="5250656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65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56" y="1318022"/>
            <a:ext cx="5272088" cy="42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23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996982"/>
            <a:ext cx="52578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5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8" y="1614488"/>
            <a:ext cx="52292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4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445419"/>
            <a:ext cx="5257800" cy="41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4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191506"/>
            <a:ext cx="7886700" cy="298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350" dirty="0"/>
              <a:t>source: </a:t>
            </a:r>
            <a:r>
              <a:rPr lang="en-US" altLang="zh-TW" sz="1350" dirty="0">
                <a:hlinkClick r:id="rId2"/>
              </a:rPr>
              <a:t>https</a:t>
            </a:r>
            <a:r>
              <a:rPr lang="en-US" altLang="zh-TW" sz="1350" dirty="0">
                <a:hlinkClick r:id="rId2"/>
              </a:rPr>
              <a:t>://</a:t>
            </a:r>
            <a:r>
              <a:rPr lang="en-US" altLang="zh-TW" sz="1350" dirty="0">
                <a:hlinkClick r:id="rId2"/>
              </a:rPr>
              <a:t>bitinfocharts.com/comparison/bitcoin-transactions.html</a:t>
            </a:r>
            <a:endParaRPr lang="zh-TW" altLang="en-US" sz="135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" y="1176175"/>
            <a:ext cx="9126140" cy="38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623888" y="2139554"/>
            <a:ext cx="7886700" cy="182888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密碼學基礎知識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00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密碼學</a:t>
            </a:r>
            <a:r>
              <a:rPr lang="en-US" altLang="zh-TW" dirty="0" smtClean="0"/>
              <a:t>: </a:t>
            </a:r>
            <a:r>
              <a:rPr lang="zh-TW" altLang="en-US" dirty="0" smtClean="0"/>
              <a:t>數位簽章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59" y="2186583"/>
            <a:ext cx="3582591" cy="3529795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580614" y="2563387"/>
            <a:ext cx="1812073" cy="29998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Encrypt</a:t>
            </a:r>
          </a:p>
          <a:p>
            <a:pPr marL="0" indent="0">
              <a:buNone/>
            </a:pPr>
            <a:endParaRPr lang="en-US" altLang="zh-TW" sz="1350" dirty="0"/>
          </a:p>
          <a:p>
            <a:pPr marL="0" indent="0">
              <a:buNone/>
            </a:pPr>
            <a:endParaRPr lang="en-US" altLang="zh-TW" sz="1350" dirty="0"/>
          </a:p>
          <a:p>
            <a:pPr marL="0" indent="0">
              <a:buNone/>
            </a:pPr>
            <a:endParaRPr lang="en-US" altLang="zh-TW" sz="1350" dirty="0"/>
          </a:p>
          <a:p>
            <a:pPr marL="0" indent="0">
              <a:buNone/>
            </a:pPr>
            <a:endParaRPr lang="en-US" altLang="zh-TW" sz="1350" dirty="0"/>
          </a:p>
          <a:p>
            <a:pPr marL="0" indent="0">
              <a:buNone/>
            </a:pPr>
            <a:endParaRPr lang="en-US" altLang="zh-TW" sz="1350" dirty="0"/>
          </a:p>
          <a:p>
            <a:pPr marL="0" indent="0">
              <a:buNone/>
            </a:pPr>
            <a:endParaRPr lang="en-US" altLang="zh-TW" sz="1350" dirty="0"/>
          </a:p>
          <a:p>
            <a:pPr marL="0" indent="0">
              <a:buNone/>
            </a:pPr>
            <a:endParaRPr lang="en-US" altLang="zh-TW" sz="1350" dirty="0"/>
          </a:p>
          <a:p>
            <a:pPr marL="0" indent="0">
              <a:buNone/>
            </a:pPr>
            <a:r>
              <a:rPr lang="en-US" altLang="zh-TW" sz="1350" dirty="0"/>
              <a:t>Decrypt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4764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 rot="10800000">
            <a:off x="501862" y="1744800"/>
            <a:ext cx="8140276" cy="3368400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28650" y="5408010"/>
            <a:ext cx="7886700" cy="298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source: “</a:t>
            </a:r>
            <a:r>
              <a:rPr lang="zh-TW" altLang="en-US" sz="1350" i="1" dirty="0"/>
              <a:t>比特幣精粹</a:t>
            </a:r>
            <a:r>
              <a:rPr lang="en-US" altLang="zh-TW" sz="1350" dirty="0"/>
              <a:t>”, </a:t>
            </a:r>
            <a:r>
              <a:rPr lang="zh-TW" altLang="en-US" sz="1350" dirty="0"/>
              <a:t>白隊文化</a:t>
            </a:r>
            <a:r>
              <a:rPr lang="en-US" altLang="zh-TW" sz="1350" dirty="0"/>
              <a:t>, </a:t>
            </a:r>
            <a:r>
              <a:rPr lang="zh-TW" altLang="en-US" sz="1350" dirty="0"/>
              <a:t>魯</a:t>
            </a:r>
            <a:r>
              <a:rPr lang="zh-TW" altLang="en-US" sz="1350" dirty="0"/>
              <a:t>特</a:t>
            </a:r>
            <a:r>
              <a:rPr lang="zh-TW" altLang="en-US" sz="1350" dirty="0"/>
              <a:t>著</a:t>
            </a:r>
            <a:r>
              <a:rPr lang="en-US" altLang="zh-TW" sz="1350" dirty="0"/>
              <a:t>, 2018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5347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密碼學</a:t>
            </a:r>
            <a:r>
              <a:rPr lang="en-US" altLang="zh-TW" dirty="0" smtClean="0"/>
              <a:t>: </a:t>
            </a:r>
            <a:r>
              <a:rPr lang="zh-TW" altLang="en-US" dirty="0" smtClean="0"/>
              <a:t>雜凑函數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841" y="1944493"/>
            <a:ext cx="5010728" cy="3612386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730405" y="3675721"/>
            <a:ext cx="926945" cy="162250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Encryption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0060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pPr/>
              <a:t>2019/10/31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Blockchain 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 rot="163326">
            <a:off x="1130955" y="1272459"/>
            <a:ext cx="6605727" cy="4197563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28650" y="5408010"/>
            <a:ext cx="7886700" cy="298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source: “</a:t>
            </a:r>
            <a:r>
              <a:rPr lang="zh-TW" altLang="en-US" sz="1350" i="1" dirty="0"/>
              <a:t>比特幣精粹</a:t>
            </a:r>
            <a:r>
              <a:rPr lang="en-US" altLang="zh-TW" sz="1350" dirty="0"/>
              <a:t>”, </a:t>
            </a:r>
            <a:r>
              <a:rPr lang="zh-TW" altLang="en-US" sz="1350" dirty="0"/>
              <a:t>白隊文化</a:t>
            </a:r>
            <a:r>
              <a:rPr lang="en-US" altLang="zh-TW" sz="1350" dirty="0"/>
              <a:t>, </a:t>
            </a:r>
            <a:r>
              <a:rPr lang="zh-TW" altLang="en-US" sz="1350" dirty="0"/>
              <a:t>魯</a:t>
            </a:r>
            <a:r>
              <a:rPr lang="zh-TW" altLang="en-US" sz="1350" dirty="0"/>
              <a:t>特</a:t>
            </a:r>
            <a:r>
              <a:rPr lang="zh-TW" altLang="en-US" sz="1350" dirty="0"/>
              <a:t>著</a:t>
            </a:r>
            <a:r>
              <a:rPr lang="en-US" altLang="zh-TW" sz="1350" dirty="0"/>
              <a:t>, 2018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3053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12447</TotalTime>
  <Words>1263</Words>
  <Application>Microsoft Office PowerPoint</Application>
  <PresentationFormat>如螢幕大小 (4:3)</PresentationFormat>
  <Paragraphs>220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新細明體</vt:lpstr>
      <vt:lpstr>標楷體</vt:lpstr>
      <vt:lpstr>Arial</vt:lpstr>
      <vt:lpstr>Calibri</vt:lpstr>
      <vt:lpstr>Times New Roman</vt:lpstr>
      <vt:lpstr>Office 佈景主題</vt:lpstr>
      <vt:lpstr>Blockchain</vt:lpstr>
      <vt:lpstr>PowerPoint 簡報</vt:lpstr>
      <vt:lpstr>Characteristics of Blockchain Technology </vt:lpstr>
      <vt:lpstr>PowerPoint 簡報</vt:lpstr>
      <vt:lpstr>密碼學基礎知識</vt:lpstr>
      <vt:lpstr>密碼學: 數位簽章</vt:lpstr>
      <vt:lpstr>PowerPoint 簡報</vt:lpstr>
      <vt:lpstr>密碼學: 雜凑函數</vt:lpstr>
      <vt:lpstr>PowerPoint 簡報</vt:lpstr>
      <vt:lpstr>密碼學: Merkle Tree</vt:lpstr>
      <vt:lpstr>PowerPoint 簡報</vt:lpstr>
      <vt:lpstr>PowerPoint 簡報</vt:lpstr>
      <vt:lpstr>Blockchain Demo</vt:lpstr>
      <vt:lpstr>Many New Opportunities</vt:lpstr>
      <vt:lpstr>Many New Opportunities</vt:lpstr>
      <vt:lpstr>Many New Opportunities</vt:lpstr>
      <vt:lpstr>Guaranteed Execution through Smart Contracts</vt:lpstr>
      <vt:lpstr> What Decentralized Applications Exist Today?</vt:lpstr>
      <vt:lpstr> What Decentralized Applications Exist Today?</vt:lpstr>
      <vt:lpstr> What decentralised applications exist today?</vt:lpstr>
      <vt:lpstr> TheDAO’s Tragedy </vt:lpstr>
      <vt:lpstr>Policy challenges</vt:lpstr>
      <vt:lpstr>Policy challenges</vt:lpstr>
      <vt:lpstr>區塊鏈的一些統計</vt:lpstr>
      <vt:lpstr>PowerPoint 簡報</vt:lpstr>
      <vt:lpstr>PowerPoint 簡報</vt:lpstr>
      <vt:lpstr>PowerPoint 簡報</vt:lpstr>
      <vt:lpstr>PowerPoint 簡報</vt:lpstr>
      <vt:lpstr>比特大陸 (Bitmain)</vt:lpstr>
      <vt:lpstr>Robinhood</vt:lpstr>
      <vt:lpstr>Trends of FinTech</vt:lpstr>
      <vt:lpstr>Trends of FinTech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比特幣與區塊鏈</dc:title>
  <dc:creator>miguellok</dc:creator>
  <cp:lastModifiedBy>miguellok</cp:lastModifiedBy>
  <cp:revision>109</cp:revision>
  <dcterms:created xsi:type="dcterms:W3CDTF">2018-08-13T08:26:04Z</dcterms:created>
  <dcterms:modified xsi:type="dcterms:W3CDTF">2019-11-01T05:41:57Z</dcterms:modified>
</cp:coreProperties>
</file>