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56" r:id="rId2"/>
    <p:sldId id="257" r:id="rId3"/>
    <p:sldId id="268" r:id="rId4"/>
    <p:sldId id="258" r:id="rId5"/>
    <p:sldId id="277" r:id="rId6"/>
    <p:sldId id="278" r:id="rId7"/>
    <p:sldId id="279" r:id="rId8"/>
    <p:sldId id="276" r:id="rId9"/>
    <p:sldId id="269" r:id="rId10"/>
    <p:sldId id="259" r:id="rId11"/>
    <p:sldId id="280" r:id="rId12"/>
    <p:sldId id="284" r:id="rId13"/>
    <p:sldId id="281" r:id="rId14"/>
    <p:sldId id="282" r:id="rId15"/>
    <p:sldId id="270" r:id="rId16"/>
    <p:sldId id="260" r:id="rId17"/>
    <p:sldId id="283" r:id="rId18"/>
    <p:sldId id="289" r:id="rId19"/>
    <p:sldId id="272" r:id="rId20"/>
    <p:sldId id="262" r:id="rId21"/>
    <p:sldId id="273" r:id="rId22"/>
    <p:sldId id="263" r:id="rId23"/>
    <p:sldId id="290" r:id="rId24"/>
    <p:sldId id="271" r:id="rId25"/>
    <p:sldId id="264" r:id="rId26"/>
    <p:sldId id="291" r:id="rId27"/>
    <p:sldId id="274" r:id="rId28"/>
    <p:sldId id="265" r:id="rId29"/>
    <p:sldId id="266"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84" d="100"/>
          <a:sy n="84" d="100"/>
        </p:scale>
        <p:origin x="108" y="756"/>
      </p:cViewPr>
      <p:guideLst/>
    </p:cSldViewPr>
  </p:slideViewPr>
  <p:notesTextViewPr>
    <p:cViewPr>
      <p:scale>
        <a:sx n="1" d="1"/>
        <a:sy n="1" d="1"/>
      </p:scale>
      <p:origin x="0" y="0"/>
    </p:cViewPr>
  </p:notesTextViewPr>
  <p:notesViewPr>
    <p:cSldViewPr snapToGrid="0">
      <p:cViewPr varScale="1">
        <p:scale>
          <a:sx n="69" d="100"/>
          <a:sy n="69" d="100"/>
        </p:scale>
        <p:origin x="237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880CE2-0133-43A7-B5EF-EEF37C28924C}" type="datetimeFigureOut">
              <a:rPr lang="zh-TW" altLang="en-US" smtClean="0"/>
              <a:t>2020/11/12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0A1B8D-56A5-4474-9BC8-4847EF563E43}" type="slidenum">
              <a:rPr lang="zh-TW" altLang="en-US" smtClean="0"/>
              <a:t>‹#›</a:t>
            </a:fld>
            <a:endParaRPr lang="zh-TW" altLang="en-US"/>
          </a:p>
        </p:txBody>
      </p:sp>
    </p:spTree>
    <p:extLst>
      <p:ext uri="{BB962C8B-B14F-4D97-AF65-F5344CB8AC3E}">
        <p14:creationId xmlns:p14="http://schemas.microsoft.com/office/powerpoint/2010/main" val="312581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767E3-9892-4E88-8ACE-D9626D53131D}" type="datetimeFigureOut">
              <a:rPr lang="zh-TW" altLang="en-US" smtClean="0"/>
              <a:t>2020/11/12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B4C96-40CC-4EFB-8079-E0C1D6949E28}" type="slidenum">
              <a:rPr lang="zh-TW" altLang="en-US" smtClean="0"/>
              <a:t>‹#›</a:t>
            </a:fld>
            <a:endParaRPr lang="zh-TW" altLang="en-US"/>
          </a:p>
        </p:txBody>
      </p:sp>
    </p:spTree>
    <p:extLst>
      <p:ext uri="{BB962C8B-B14F-4D97-AF65-F5344CB8AC3E}">
        <p14:creationId xmlns:p14="http://schemas.microsoft.com/office/powerpoint/2010/main" val="310297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E491E71-47E4-4A4E-80E6-DAC70C5A85EB}" type="datetime1">
              <a:rPr lang="zh-TW" altLang="en-US" smtClean="0"/>
              <a:t>2020/11/12</a:t>
            </a:fld>
            <a:endParaRPr lang="zh-TW" altLang="en-US"/>
          </a:p>
        </p:txBody>
      </p:sp>
      <p:sp>
        <p:nvSpPr>
          <p:cNvPr id="5" name="Footer Placeholder 4"/>
          <p:cNvSpPr>
            <a:spLocks noGrp="1"/>
          </p:cNvSpPr>
          <p:nvPr>
            <p:ph type="ftr" sz="quarter" idx="11"/>
          </p:nvPr>
        </p:nvSpPr>
        <p:spPr/>
        <p:txBody>
          <a:bodyPr/>
          <a:lstStyle>
            <a:lvl1pPr>
              <a:defRPr/>
            </a:lvl1pPr>
          </a:lstStyle>
          <a:p>
            <a:r>
              <a:rPr lang="en-US" altLang="zh-TW" dirty="0" err="1"/>
              <a:t>DeFi</a:t>
            </a:r>
            <a:r>
              <a:rPr lang="zh-TW" altLang="en-US" dirty="0"/>
              <a:t> </a:t>
            </a:r>
            <a:r>
              <a:rPr lang="en-US" altLang="zh-TW" dirty="0"/>
              <a:t>(</a:t>
            </a:r>
            <a:r>
              <a:rPr lang="zh-TW" altLang="en-US" dirty="0"/>
              <a:t>陸裕豪</a:t>
            </a:r>
            <a:r>
              <a:rPr lang="en-US" altLang="zh-TW" dirty="0"/>
              <a:t>)</a:t>
            </a:r>
            <a:endParaRPr lang="zh-TW" altLang="en-US" dirty="0"/>
          </a:p>
        </p:txBody>
      </p:sp>
      <p:sp>
        <p:nvSpPr>
          <p:cNvPr id="6" name="Slide Number Placeholder 5"/>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370609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Footer Placeholder 4"/>
          <p:cNvSpPr>
            <a:spLocks noGrp="1"/>
          </p:cNvSpPr>
          <p:nvPr>
            <p:ph type="ftr" sz="quarter" idx="11"/>
          </p:nvPr>
        </p:nvSpPr>
        <p:spPr/>
        <p:txBody>
          <a:bodyPr/>
          <a:lstStyle>
            <a:lvl1pPr>
              <a:defRPr/>
            </a:lvl1pPr>
          </a:lstStyle>
          <a:p>
            <a:r>
              <a:rPr lang="en-US" altLang="zh-TW" dirty="0" err="1"/>
              <a:t>DeFi</a:t>
            </a:r>
            <a:r>
              <a:rPr lang="zh-TW" altLang="en-US" dirty="0"/>
              <a:t> </a:t>
            </a:r>
            <a:r>
              <a:rPr lang="en-US" altLang="zh-TW" dirty="0"/>
              <a:t>(</a:t>
            </a:r>
            <a:r>
              <a:rPr lang="zh-TW" altLang="en-US" dirty="0"/>
              <a:t>陸裕豪</a:t>
            </a:r>
            <a:r>
              <a:rPr lang="en-US" altLang="zh-TW" dirty="0"/>
              <a:t>)</a:t>
            </a:r>
            <a:endParaRPr lang="zh-TW" altLang="en-US" dirty="0"/>
          </a:p>
        </p:txBody>
      </p:sp>
      <p:sp>
        <p:nvSpPr>
          <p:cNvPr id="6" name="Slide Number Placeholder 5"/>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365701283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Footer Placeholder 4"/>
          <p:cNvSpPr>
            <a:spLocks noGrp="1"/>
          </p:cNvSpPr>
          <p:nvPr>
            <p:ph type="ftr" sz="quarter" idx="11"/>
          </p:nvPr>
        </p:nvSpPr>
        <p:spPr/>
        <p:txBody>
          <a:bodyPr/>
          <a:lstStyle>
            <a:lvl1pPr>
              <a:defRPr/>
            </a:lvl1pPr>
          </a:lstStyle>
          <a:p>
            <a:r>
              <a:rPr lang="en-US" altLang="zh-TW" dirty="0" err="1"/>
              <a:t>DeFi</a:t>
            </a:r>
            <a:r>
              <a:rPr lang="zh-TW" altLang="en-US" dirty="0"/>
              <a:t> </a:t>
            </a:r>
            <a:r>
              <a:rPr lang="en-US" altLang="zh-TW" dirty="0"/>
              <a:t>(</a:t>
            </a:r>
            <a:r>
              <a:rPr lang="zh-TW" altLang="en-US" dirty="0"/>
              <a:t>陸裕豪</a:t>
            </a:r>
            <a:r>
              <a:rPr lang="en-US" altLang="zh-TW" dirty="0"/>
              <a:t>)</a:t>
            </a:r>
            <a:endParaRPr lang="zh-TW" altLang="en-US" dirty="0"/>
          </a:p>
        </p:txBody>
      </p:sp>
      <p:sp>
        <p:nvSpPr>
          <p:cNvPr id="6" name="Slide Number Placeholder 5"/>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202653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6" name="Footer Placeholder 5"/>
          <p:cNvSpPr>
            <a:spLocks noGrp="1"/>
          </p:cNvSpPr>
          <p:nvPr>
            <p:ph type="ftr" sz="quarter" idx="11"/>
          </p:nvPr>
        </p:nvSpPr>
        <p:spPr/>
        <p:txBody>
          <a:bodyPr/>
          <a:lstStyle>
            <a:lvl1pPr>
              <a:defRPr/>
            </a:lvl1pPr>
          </a:lstStyle>
          <a:p>
            <a:r>
              <a:rPr lang="en-US" altLang="zh-TW" dirty="0" err="1"/>
              <a:t>DeFi</a:t>
            </a:r>
            <a:r>
              <a:rPr lang="zh-TW" altLang="en-US" dirty="0"/>
              <a:t> </a:t>
            </a:r>
            <a:r>
              <a:rPr lang="en-US" altLang="zh-TW" dirty="0"/>
              <a:t>(</a:t>
            </a:r>
            <a:r>
              <a:rPr lang="zh-TW" altLang="en-US" dirty="0"/>
              <a:t>陸裕豪</a:t>
            </a:r>
            <a:r>
              <a:rPr lang="en-US" altLang="zh-TW" dirty="0"/>
              <a:t>)</a:t>
            </a:r>
            <a:endParaRPr lang="zh-TW" altLang="en-US" dirty="0"/>
          </a:p>
        </p:txBody>
      </p:sp>
      <p:sp>
        <p:nvSpPr>
          <p:cNvPr id="7" name="Slide Number Placeholder 6"/>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80975017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8" name="Footer Placeholder 7"/>
          <p:cNvSpPr>
            <a:spLocks noGrp="1"/>
          </p:cNvSpPr>
          <p:nvPr>
            <p:ph type="ftr" sz="quarter" idx="11"/>
          </p:nvPr>
        </p:nvSpPr>
        <p:spPr/>
        <p:txBody>
          <a:bodyPr/>
          <a:lstStyle>
            <a:lvl1pPr>
              <a:defRPr/>
            </a:lvl1pPr>
          </a:lstStyle>
          <a:p>
            <a:r>
              <a:rPr lang="en-US" altLang="zh-TW" dirty="0" err="1"/>
              <a:t>DeFi</a:t>
            </a:r>
            <a:r>
              <a:rPr lang="zh-TW" altLang="en-US" dirty="0"/>
              <a:t> </a:t>
            </a:r>
            <a:r>
              <a:rPr lang="en-US" altLang="zh-TW" dirty="0"/>
              <a:t>(</a:t>
            </a:r>
            <a:r>
              <a:rPr lang="zh-TW" altLang="en-US" dirty="0"/>
              <a:t>陸裕豪</a:t>
            </a:r>
            <a:r>
              <a:rPr lang="en-US" altLang="zh-TW" dirty="0"/>
              <a:t>)</a:t>
            </a:r>
            <a:endParaRPr lang="zh-TW" altLang="en-US" dirty="0"/>
          </a:p>
        </p:txBody>
      </p:sp>
      <p:sp>
        <p:nvSpPr>
          <p:cNvPr id="9" name="Slide Number Placeholder 8"/>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11165671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1B3B37B-3FEB-4DA8-9B63-93303005CFA0}" type="datetime1">
              <a:rPr lang="zh-TW" altLang="en-US" smtClean="0"/>
              <a:t>2020/11/12</a:t>
            </a:fld>
            <a:endParaRPr lang="zh-TW" altLang="en-US" dirty="0"/>
          </a:p>
        </p:txBody>
      </p:sp>
      <p:sp>
        <p:nvSpPr>
          <p:cNvPr id="4" name="Footer Placeholder 3"/>
          <p:cNvSpPr>
            <a:spLocks noGrp="1"/>
          </p:cNvSpPr>
          <p:nvPr>
            <p:ph type="ftr" sz="quarter" idx="11"/>
          </p:nvPr>
        </p:nvSpPr>
        <p:spPr/>
        <p:txBody>
          <a:bodyPr/>
          <a:lstStyle>
            <a:lvl1pPr>
              <a:defRPr/>
            </a:lvl1pPr>
          </a:lstStyle>
          <a:p>
            <a:r>
              <a:rPr lang="en-US" altLang="zh-TW" dirty="0" err="1"/>
              <a:t>DeFi</a:t>
            </a:r>
            <a:r>
              <a:rPr lang="zh-TW" altLang="en-US" dirty="0"/>
              <a:t> </a:t>
            </a:r>
            <a:r>
              <a:rPr lang="en-US" altLang="zh-TW" dirty="0"/>
              <a:t>(</a:t>
            </a:r>
            <a:r>
              <a:rPr lang="zh-TW" altLang="en-US" dirty="0"/>
              <a:t>陸裕豪</a:t>
            </a:r>
            <a:r>
              <a:rPr lang="en-US" altLang="zh-TW" dirty="0"/>
              <a:t>)</a:t>
            </a:r>
            <a:endParaRPr lang="zh-TW" altLang="en-US" dirty="0"/>
          </a:p>
        </p:txBody>
      </p:sp>
      <p:sp>
        <p:nvSpPr>
          <p:cNvPr id="5" name="Slide Number Placeholder 4"/>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2242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61EE4-707F-483F-9061-AC20E157648C}" type="datetime1">
              <a:rPr lang="zh-TW" altLang="en-US" smtClean="0"/>
              <a:t>2020/11/12</a:t>
            </a:fld>
            <a:endParaRPr lang="zh-TW" altLang="en-US"/>
          </a:p>
        </p:txBody>
      </p:sp>
      <p:sp>
        <p:nvSpPr>
          <p:cNvPr id="3" name="Footer Placeholder 2"/>
          <p:cNvSpPr>
            <a:spLocks noGrp="1"/>
          </p:cNvSpPr>
          <p:nvPr>
            <p:ph type="ftr" sz="quarter" idx="11"/>
          </p:nvPr>
        </p:nvSpPr>
        <p:spPr/>
        <p:txBody>
          <a:bodyPr/>
          <a:lstStyle>
            <a:lvl1pPr>
              <a:defRPr/>
            </a:lvl1pPr>
          </a:lstStyle>
          <a:p>
            <a:r>
              <a:rPr lang="en-US" altLang="zh-TW" dirty="0" err="1"/>
              <a:t>DeFi</a:t>
            </a:r>
            <a:r>
              <a:rPr lang="zh-TW" altLang="en-US" dirty="0"/>
              <a:t> </a:t>
            </a:r>
            <a:r>
              <a:rPr lang="en-US" altLang="zh-TW" dirty="0"/>
              <a:t>(</a:t>
            </a:r>
            <a:r>
              <a:rPr lang="zh-TW" altLang="en-US" dirty="0"/>
              <a:t>陸裕豪</a:t>
            </a:r>
            <a:r>
              <a:rPr lang="en-US" altLang="zh-TW" dirty="0"/>
              <a:t>)</a:t>
            </a:r>
            <a:endParaRPr lang="zh-TW" altLang="en-US" dirty="0"/>
          </a:p>
        </p:txBody>
      </p:sp>
      <p:sp>
        <p:nvSpPr>
          <p:cNvPr id="4" name="Slide Number Placeholder 3"/>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155644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FB905612-5AE3-45D7-B0E3-5B1F7D0C2CD4}" type="datetime1">
              <a:rPr lang="zh-TW" altLang="en-US" smtClean="0"/>
              <a:pPr/>
              <a:t>2020/11/12</a:t>
            </a:fld>
            <a:endParaRPr lang="zh-TW"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r>
              <a:rPr lang="en-US" altLang="zh-TW" dirty="0" err="1"/>
              <a:t>DeFi</a:t>
            </a:r>
            <a:r>
              <a:rPr lang="zh-TW" altLang="en-US" dirty="0"/>
              <a:t> </a:t>
            </a:r>
            <a:r>
              <a:rPr lang="en-US" altLang="zh-TW" dirty="0"/>
              <a:t>(</a:t>
            </a:r>
            <a:r>
              <a:rPr lang="zh-TW" altLang="en-US" dirty="0"/>
              <a:t>陸裕豪</a:t>
            </a:r>
            <a:r>
              <a:rPr lang="en-US" altLang="zh-TW" dirty="0"/>
              <a:t>)</a:t>
            </a:r>
            <a:endParaRPr lang="zh-TW"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EF21F0DD-0BF4-4337-9F0B-D0B2EB408B28}" type="slidenum">
              <a:rPr lang="zh-TW" altLang="en-US" smtClean="0"/>
              <a:pPr/>
              <a:t>‹#›</a:t>
            </a:fld>
            <a:endParaRPr lang="zh-TW" altLang="en-US" dirty="0"/>
          </a:p>
        </p:txBody>
      </p:sp>
    </p:spTree>
    <p:extLst>
      <p:ext uri="{BB962C8B-B14F-4D97-AF65-F5344CB8AC3E}">
        <p14:creationId xmlns:p14="http://schemas.microsoft.com/office/powerpoint/2010/main" val="2063416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algn="ctr"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去中心化金融 </a:t>
            </a:r>
            <a:r>
              <a:rPr lang="en-US" altLang="zh-TW" dirty="0"/>
              <a:t>(</a:t>
            </a:r>
            <a:r>
              <a:rPr lang="en-US" altLang="zh-TW" dirty="0" err="1"/>
              <a:t>DeFi</a:t>
            </a:r>
            <a:r>
              <a:rPr lang="en-US" altLang="zh-TW" dirty="0"/>
              <a:t>)</a:t>
            </a:r>
            <a:endParaRPr lang="zh-TW" altLang="en-US" dirty="0"/>
          </a:p>
        </p:txBody>
      </p:sp>
      <p:sp>
        <p:nvSpPr>
          <p:cNvPr id="3" name="副標題 2"/>
          <p:cNvSpPr>
            <a:spLocks noGrp="1"/>
          </p:cNvSpPr>
          <p:nvPr>
            <p:ph type="subTitle" idx="1"/>
          </p:nvPr>
        </p:nvSpPr>
        <p:spPr>
          <a:xfrm>
            <a:off x="1143000" y="4767308"/>
            <a:ext cx="6858000" cy="490491"/>
          </a:xfrm>
        </p:spPr>
        <p:txBody>
          <a:bodyPr/>
          <a:lstStyle/>
          <a:p>
            <a:r>
              <a:rPr lang="zh-TW" altLang="en-US" dirty="0"/>
              <a:t>陸裕豪</a:t>
            </a:r>
          </a:p>
        </p:txBody>
      </p:sp>
    </p:spTree>
    <p:extLst>
      <p:ext uri="{BB962C8B-B14F-4D97-AF65-F5344CB8AC3E}">
        <p14:creationId xmlns:p14="http://schemas.microsoft.com/office/powerpoint/2010/main" val="404042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0E9ED1-BF01-4322-A1F3-FB25F8578999}"/>
              </a:ext>
            </a:extLst>
          </p:cNvPr>
          <p:cNvSpPr>
            <a:spLocks noGrp="1"/>
          </p:cNvSpPr>
          <p:nvPr>
            <p:ph type="title"/>
          </p:nvPr>
        </p:nvSpPr>
        <p:spPr/>
        <p:txBody>
          <a:bodyPr/>
          <a:lstStyle/>
          <a:p>
            <a:r>
              <a:rPr lang="zh-TW" altLang="en-US" dirty="0"/>
              <a:t>去中心化貸款</a:t>
            </a:r>
          </a:p>
        </p:txBody>
      </p:sp>
      <p:sp>
        <p:nvSpPr>
          <p:cNvPr id="3" name="內容版面配置區 2">
            <a:extLst>
              <a:ext uri="{FF2B5EF4-FFF2-40B4-BE49-F238E27FC236}">
                <a16:creationId xmlns:a16="http://schemas.microsoft.com/office/drawing/2014/main" id="{35422808-9427-45AB-8B85-639A04C90F09}"/>
              </a:ext>
            </a:extLst>
          </p:cNvPr>
          <p:cNvSpPr>
            <a:spLocks noGrp="1"/>
          </p:cNvSpPr>
          <p:nvPr>
            <p:ph idx="1"/>
          </p:nvPr>
        </p:nvSpPr>
        <p:spPr/>
        <p:txBody>
          <a:bodyPr>
            <a:normAutofit/>
          </a:bodyPr>
          <a:lstStyle/>
          <a:p>
            <a:pPr fontAlgn="base"/>
            <a:r>
              <a:rPr lang="zh-TW" altLang="en-US" dirty="0"/>
              <a:t>通過編寫好的程式碼從區塊鏈上獲取一筆貸款，不需要通過任何銀行帳戶。</a:t>
            </a:r>
            <a:endParaRPr lang="en-US" altLang="zh-TW" dirty="0"/>
          </a:p>
          <a:p>
            <a:r>
              <a:rPr lang="zh-TW" altLang="en-US" dirty="0"/>
              <a:t>利用 </a:t>
            </a:r>
            <a:r>
              <a:rPr lang="en-US" altLang="zh-TW" dirty="0"/>
              <a:t>USDC </a:t>
            </a:r>
            <a:r>
              <a:rPr lang="zh-TW" altLang="en-US" dirty="0"/>
              <a:t>以及 </a:t>
            </a:r>
            <a:r>
              <a:rPr lang="en-US" altLang="zh-TW" dirty="0"/>
              <a:t>DAI </a:t>
            </a:r>
            <a:r>
              <a:rPr lang="zh-TW" altLang="en-US" dirty="0"/>
              <a:t>，就能通過自動化智能合約進行各種金融活動。</a:t>
            </a:r>
            <a:endParaRPr lang="en-US" altLang="zh-TW" dirty="0"/>
          </a:p>
          <a:p>
            <a:r>
              <a:rPr lang="zh-TW" altLang="en-US" dirty="0"/>
              <a:t>借貸是很合適的應用。</a:t>
            </a:r>
            <a:endParaRPr lang="en-US" altLang="zh-TW" dirty="0"/>
          </a:p>
          <a:p>
            <a:endParaRPr lang="zh-TW" altLang="en-US" dirty="0"/>
          </a:p>
        </p:txBody>
      </p:sp>
      <p:sp>
        <p:nvSpPr>
          <p:cNvPr id="4" name="日期版面配置區 3">
            <a:extLst>
              <a:ext uri="{FF2B5EF4-FFF2-40B4-BE49-F238E27FC236}">
                <a16:creationId xmlns:a16="http://schemas.microsoft.com/office/drawing/2014/main" id="{E4E5D209-1DC2-49EA-ABF3-91FB95B52799}"/>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0AFF423A-C65B-4C94-8091-A3652B339618}"/>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8A4E6EAF-E759-446A-B7C5-8743C662A5D0}"/>
              </a:ext>
            </a:extLst>
          </p:cNvPr>
          <p:cNvSpPr>
            <a:spLocks noGrp="1"/>
          </p:cNvSpPr>
          <p:nvPr>
            <p:ph type="sldNum" sz="quarter" idx="12"/>
          </p:nvPr>
        </p:nvSpPr>
        <p:spPr/>
        <p:txBody>
          <a:bodyPr/>
          <a:lstStyle/>
          <a:p>
            <a:fld id="{EF21F0DD-0BF4-4337-9F0B-D0B2EB408B28}" type="slidenum">
              <a:rPr lang="zh-TW" altLang="en-US" smtClean="0"/>
              <a:t>10</a:t>
            </a:fld>
            <a:endParaRPr lang="zh-TW" altLang="en-US"/>
          </a:p>
        </p:txBody>
      </p:sp>
    </p:spTree>
    <p:extLst>
      <p:ext uri="{BB962C8B-B14F-4D97-AF65-F5344CB8AC3E}">
        <p14:creationId xmlns:p14="http://schemas.microsoft.com/office/powerpoint/2010/main" val="342502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F45AD6-9D64-40E5-9831-6468514F4550}"/>
              </a:ext>
            </a:extLst>
          </p:cNvPr>
          <p:cNvSpPr>
            <a:spLocks noGrp="1"/>
          </p:cNvSpPr>
          <p:nvPr>
            <p:ph type="title"/>
          </p:nvPr>
        </p:nvSpPr>
        <p:spPr/>
        <p:txBody>
          <a:bodyPr/>
          <a:lstStyle/>
          <a:p>
            <a:r>
              <a:rPr lang="zh-TW" altLang="en-US" dirty="0"/>
              <a:t>去中心化貸款</a:t>
            </a:r>
          </a:p>
        </p:txBody>
      </p:sp>
      <p:sp>
        <p:nvSpPr>
          <p:cNvPr id="3" name="內容版面配置區 2">
            <a:extLst>
              <a:ext uri="{FF2B5EF4-FFF2-40B4-BE49-F238E27FC236}">
                <a16:creationId xmlns:a16="http://schemas.microsoft.com/office/drawing/2014/main" id="{11C087BB-7AD6-4948-99C0-BC4F6A60A305}"/>
              </a:ext>
            </a:extLst>
          </p:cNvPr>
          <p:cNvSpPr>
            <a:spLocks noGrp="1"/>
          </p:cNvSpPr>
          <p:nvPr>
            <p:ph idx="1"/>
          </p:nvPr>
        </p:nvSpPr>
        <p:spPr/>
        <p:txBody>
          <a:bodyPr/>
          <a:lstStyle/>
          <a:p>
            <a:r>
              <a:rPr lang="zh-TW" altLang="en-US" dirty="0"/>
              <a:t>目前有許多直接通過智能合約實現以太幣借貸的 </a:t>
            </a:r>
            <a:r>
              <a:rPr lang="en-US" altLang="zh-TW" dirty="0" err="1"/>
              <a:t>DeFi</a:t>
            </a:r>
            <a:r>
              <a:rPr lang="en-US" altLang="zh-TW" dirty="0"/>
              <a:t> </a:t>
            </a:r>
            <a:r>
              <a:rPr lang="zh-TW" altLang="en-US" dirty="0"/>
              <a:t>平台，比方說 </a:t>
            </a:r>
            <a:r>
              <a:rPr lang="en-US" altLang="zh-TW" dirty="0"/>
              <a:t>Compound</a:t>
            </a:r>
            <a:r>
              <a:rPr lang="zh-TW" altLang="en-US" dirty="0"/>
              <a:t>、</a:t>
            </a:r>
            <a:r>
              <a:rPr lang="en-US" altLang="zh-TW" dirty="0" err="1"/>
              <a:t>dYdX</a:t>
            </a:r>
            <a:r>
              <a:rPr lang="en-US" altLang="zh-TW" dirty="0"/>
              <a:t> </a:t>
            </a:r>
            <a:r>
              <a:rPr lang="zh-TW" altLang="en-US" dirty="0"/>
              <a:t>以及 </a:t>
            </a:r>
            <a:r>
              <a:rPr lang="en-US" altLang="zh-TW" dirty="0"/>
              <a:t>Dharma</a:t>
            </a:r>
            <a:r>
              <a:rPr lang="zh-TW" altLang="en-US" dirty="0"/>
              <a:t>。</a:t>
            </a:r>
            <a:endParaRPr lang="en-US" altLang="zh-TW" dirty="0"/>
          </a:p>
          <a:p>
            <a:r>
              <a:rPr lang="zh-TW" altLang="en-US" dirty="0"/>
              <a:t>這些智能合約讓借貸雙方都不需要主動尋找交易對手。</a:t>
            </a:r>
            <a:endParaRPr lang="en-US" altLang="zh-TW" dirty="0"/>
          </a:p>
          <a:p>
            <a:r>
              <a:rPr lang="zh-TW" altLang="en-US" b="1" dirty="0"/>
              <a:t>事實上，智能合約替代了中介商的功能，借貸產生的利息則由演算法根據供需關係自動計算。</a:t>
            </a:r>
            <a:endParaRPr lang="zh-TW" altLang="en-US" dirty="0"/>
          </a:p>
        </p:txBody>
      </p:sp>
      <p:sp>
        <p:nvSpPr>
          <p:cNvPr id="4" name="日期版面配置區 3">
            <a:extLst>
              <a:ext uri="{FF2B5EF4-FFF2-40B4-BE49-F238E27FC236}">
                <a16:creationId xmlns:a16="http://schemas.microsoft.com/office/drawing/2014/main" id="{78FC3924-E0A5-4720-B098-3E6F97308102}"/>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18DBEB84-EDFB-432F-8C85-513CC90B13AB}"/>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D2ACF632-4B54-4AE3-B908-5941A24A31BE}"/>
              </a:ext>
            </a:extLst>
          </p:cNvPr>
          <p:cNvSpPr>
            <a:spLocks noGrp="1"/>
          </p:cNvSpPr>
          <p:nvPr>
            <p:ph type="sldNum" sz="quarter" idx="12"/>
          </p:nvPr>
        </p:nvSpPr>
        <p:spPr/>
        <p:txBody>
          <a:bodyPr/>
          <a:lstStyle/>
          <a:p>
            <a:fld id="{EF21F0DD-0BF4-4337-9F0B-D0B2EB408B28}" type="slidenum">
              <a:rPr lang="zh-TW" altLang="en-US" smtClean="0"/>
              <a:t>11</a:t>
            </a:fld>
            <a:endParaRPr lang="zh-TW" altLang="en-US"/>
          </a:p>
        </p:txBody>
      </p:sp>
    </p:spTree>
    <p:extLst>
      <p:ext uri="{BB962C8B-B14F-4D97-AF65-F5344CB8AC3E}">
        <p14:creationId xmlns:p14="http://schemas.microsoft.com/office/powerpoint/2010/main" val="401731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3CF21-8C7A-4BFD-82C0-5804AA184E7A}"/>
              </a:ext>
            </a:extLst>
          </p:cNvPr>
          <p:cNvSpPr>
            <a:spLocks noGrp="1"/>
          </p:cNvSpPr>
          <p:nvPr>
            <p:ph type="title"/>
          </p:nvPr>
        </p:nvSpPr>
        <p:spPr/>
        <p:txBody>
          <a:bodyPr/>
          <a:lstStyle/>
          <a:p>
            <a:r>
              <a:rPr lang="zh-TW" altLang="en-US" dirty="0"/>
              <a:t>中心化借貸委託簿</a:t>
            </a:r>
          </a:p>
        </p:txBody>
      </p:sp>
      <p:sp>
        <p:nvSpPr>
          <p:cNvPr id="3" name="內容版面配置區 2">
            <a:extLst>
              <a:ext uri="{FF2B5EF4-FFF2-40B4-BE49-F238E27FC236}">
                <a16:creationId xmlns:a16="http://schemas.microsoft.com/office/drawing/2014/main" id="{A6166168-0D6E-41F2-B889-470308EF06C7}"/>
              </a:ext>
            </a:extLst>
          </p:cNvPr>
          <p:cNvSpPr>
            <a:spLocks noGrp="1"/>
          </p:cNvSpPr>
          <p:nvPr>
            <p:ph idx="1"/>
          </p:nvPr>
        </p:nvSpPr>
        <p:spPr>
          <a:xfrm>
            <a:off x="628650" y="5057775"/>
            <a:ext cx="7886700" cy="1119188"/>
          </a:xfrm>
        </p:spPr>
        <p:txBody>
          <a:bodyPr/>
          <a:lstStyle/>
          <a:p>
            <a:r>
              <a:rPr lang="en-US" altLang="zh-TW" dirty="0" err="1"/>
              <a:t>Bitfinex</a:t>
            </a:r>
            <a:r>
              <a:rPr lang="en-US" altLang="zh-TW" dirty="0"/>
              <a:t> </a:t>
            </a:r>
            <a:r>
              <a:rPr lang="zh-TW" altLang="en-US" dirty="0"/>
              <a:t>提供這樣的訂單簿服務來撮合用戶，然後從中抽成。</a:t>
            </a:r>
          </a:p>
        </p:txBody>
      </p:sp>
      <p:sp>
        <p:nvSpPr>
          <p:cNvPr id="4" name="日期版面配置區 3">
            <a:extLst>
              <a:ext uri="{FF2B5EF4-FFF2-40B4-BE49-F238E27FC236}">
                <a16:creationId xmlns:a16="http://schemas.microsoft.com/office/drawing/2014/main" id="{FC03F132-A3A0-46F6-B2C3-854517ED5279}"/>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A0D15420-0A66-4106-8467-5C8A566AB1B3}"/>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0B63F950-D742-4F0F-B3D9-7CDE2CA15D2B}"/>
              </a:ext>
            </a:extLst>
          </p:cNvPr>
          <p:cNvSpPr>
            <a:spLocks noGrp="1"/>
          </p:cNvSpPr>
          <p:nvPr>
            <p:ph type="sldNum" sz="quarter" idx="12"/>
          </p:nvPr>
        </p:nvSpPr>
        <p:spPr/>
        <p:txBody>
          <a:bodyPr/>
          <a:lstStyle/>
          <a:p>
            <a:fld id="{EF21F0DD-0BF4-4337-9F0B-D0B2EB408B28}" type="slidenum">
              <a:rPr lang="zh-TW" altLang="en-US" smtClean="0"/>
              <a:t>12</a:t>
            </a:fld>
            <a:endParaRPr lang="zh-TW" altLang="en-US"/>
          </a:p>
        </p:txBody>
      </p:sp>
      <p:pic>
        <p:nvPicPr>
          <p:cNvPr id="10" name="圖片 9">
            <a:extLst>
              <a:ext uri="{FF2B5EF4-FFF2-40B4-BE49-F238E27FC236}">
                <a16:creationId xmlns:a16="http://schemas.microsoft.com/office/drawing/2014/main" id="{61F4F58B-E3DD-4AE3-9567-5E3724557568}"/>
              </a:ext>
            </a:extLst>
          </p:cNvPr>
          <p:cNvPicPr>
            <a:picLocks noChangeAspect="1"/>
          </p:cNvPicPr>
          <p:nvPr/>
        </p:nvPicPr>
        <p:blipFill>
          <a:blip r:embed="rId2"/>
          <a:stretch>
            <a:fillRect/>
          </a:stretch>
        </p:blipFill>
        <p:spPr>
          <a:xfrm>
            <a:off x="0" y="2155429"/>
            <a:ext cx="8820150" cy="2547142"/>
          </a:xfrm>
          <a:prstGeom prst="rect">
            <a:avLst/>
          </a:prstGeom>
        </p:spPr>
      </p:pic>
      <p:pic>
        <p:nvPicPr>
          <p:cNvPr id="12" name="圖片 11">
            <a:extLst>
              <a:ext uri="{FF2B5EF4-FFF2-40B4-BE49-F238E27FC236}">
                <a16:creationId xmlns:a16="http://schemas.microsoft.com/office/drawing/2014/main" id="{C38E0E58-2455-40E6-9152-B9FF68A486F5}"/>
              </a:ext>
            </a:extLst>
          </p:cNvPr>
          <p:cNvPicPr>
            <a:picLocks noChangeAspect="1"/>
          </p:cNvPicPr>
          <p:nvPr/>
        </p:nvPicPr>
        <p:blipFill>
          <a:blip r:embed="rId3"/>
          <a:stretch>
            <a:fillRect/>
          </a:stretch>
        </p:blipFill>
        <p:spPr>
          <a:xfrm>
            <a:off x="0" y="1717279"/>
            <a:ext cx="8820150" cy="438150"/>
          </a:xfrm>
          <a:prstGeom prst="rect">
            <a:avLst/>
          </a:prstGeom>
        </p:spPr>
      </p:pic>
    </p:spTree>
    <p:extLst>
      <p:ext uri="{BB962C8B-B14F-4D97-AF65-F5344CB8AC3E}">
        <p14:creationId xmlns:p14="http://schemas.microsoft.com/office/powerpoint/2010/main" val="219961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2FD38-F567-4318-ADE3-B257CEB91180}"/>
              </a:ext>
            </a:extLst>
          </p:cNvPr>
          <p:cNvSpPr>
            <a:spLocks noGrp="1"/>
          </p:cNvSpPr>
          <p:nvPr>
            <p:ph type="title"/>
          </p:nvPr>
        </p:nvSpPr>
        <p:spPr/>
        <p:txBody>
          <a:bodyPr/>
          <a:lstStyle/>
          <a:p>
            <a:r>
              <a:rPr lang="zh-TW" altLang="en-US" dirty="0"/>
              <a:t>去中心化借貸委託簿</a:t>
            </a:r>
          </a:p>
        </p:txBody>
      </p:sp>
      <p:sp>
        <p:nvSpPr>
          <p:cNvPr id="3" name="內容版面配置區 2">
            <a:extLst>
              <a:ext uri="{FF2B5EF4-FFF2-40B4-BE49-F238E27FC236}">
                <a16:creationId xmlns:a16="http://schemas.microsoft.com/office/drawing/2014/main" id="{BC94C960-AF03-40FF-9F5F-D1DC8D06034D}"/>
              </a:ext>
            </a:extLst>
          </p:cNvPr>
          <p:cNvSpPr>
            <a:spLocks noGrp="1"/>
          </p:cNvSpPr>
          <p:nvPr>
            <p:ph idx="1"/>
          </p:nvPr>
        </p:nvSpPr>
        <p:spPr/>
        <p:txBody>
          <a:bodyPr>
            <a:normAutofit lnSpcReduction="10000"/>
          </a:bodyPr>
          <a:lstStyle/>
          <a:p>
            <a:r>
              <a:rPr lang="zh-TW" altLang="en-US" dirty="0"/>
              <a:t>一些去中心化借貸平台則更進一步，沒有採用委託簿來撮合借貸雙方，而是讓用戶直接</a:t>
            </a:r>
            <a:r>
              <a:rPr lang="zh-TW" altLang="en-US" b="1" dirty="0"/>
              <a:t>通過智能合約借貸，動態調整利率以撮合訂單</a:t>
            </a:r>
            <a:r>
              <a:rPr lang="zh-TW" altLang="en-US" dirty="0"/>
              <a:t>。</a:t>
            </a:r>
            <a:endParaRPr lang="en-US" altLang="zh-TW" dirty="0"/>
          </a:p>
          <a:p>
            <a:r>
              <a:rPr lang="zh-TW" altLang="en-US" dirty="0"/>
              <a:t>例如有人從智能合約中借出了一大筆錢，貸款利率就會提高。此外，借款人必須在智能合約內鎖定擔保品才能借款，且擔保品的價值要高於借款金額，以實現</a:t>
            </a:r>
            <a:r>
              <a:rPr lang="zh-TW" altLang="en-US" b="1" dirty="0"/>
              <a:t>超額擔保</a:t>
            </a:r>
            <a:r>
              <a:rPr lang="zh-TW" altLang="en-US" dirty="0"/>
              <a:t>。</a:t>
            </a:r>
            <a:endParaRPr lang="en-US" altLang="zh-TW" dirty="0"/>
          </a:p>
          <a:p>
            <a:r>
              <a:rPr lang="en-US" altLang="zh-TW" dirty="0" err="1"/>
              <a:t>DeFi</a:t>
            </a:r>
            <a:r>
              <a:rPr lang="en-US" altLang="zh-TW" dirty="0"/>
              <a:t> </a:t>
            </a:r>
            <a:r>
              <a:rPr lang="zh-TW" altLang="en-US" dirty="0"/>
              <a:t>能夠提供比傳統銀行更高的儲蓄利率，且風險更低，在理論上能吸引數十億資金入場。</a:t>
            </a:r>
            <a:r>
              <a:rPr lang="en-US" altLang="zh-TW" dirty="0" err="1"/>
              <a:t>Compund</a:t>
            </a:r>
            <a:r>
              <a:rPr lang="en-US" altLang="zh-TW" dirty="0"/>
              <a:t> </a:t>
            </a:r>
            <a:r>
              <a:rPr lang="zh-TW" altLang="en-US" dirty="0"/>
              <a:t>已經管理了 </a:t>
            </a:r>
            <a:r>
              <a:rPr lang="en-US" altLang="zh-TW" dirty="0"/>
              <a:t>1.2 </a:t>
            </a:r>
            <a:r>
              <a:rPr lang="zh-TW" altLang="en-US" dirty="0"/>
              <a:t>億美金的資產，而其他的平台也勢頭正旺。</a:t>
            </a:r>
          </a:p>
        </p:txBody>
      </p:sp>
      <p:sp>
        <p:nvSpPr>
          <p:cNvPr id="4" name="日期版面配置區 3">
            <a:extLst>
              <a:ext uri="{FF2B5EF4-FFF2-40B4-BE49-F238E27FC236}">
                <a16:creationId xmlns:a16="http://schemas.microsoft.com/office/drawing/2014/main" id="{C205F41B-BDCE-4A78-BA72-61788654C6A4}"/>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85F08566-591D-4360-9DF3-AEF626461524}"/>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F47EFB4F-C9E5-4AC7-A669-9EE02D3D9C14}"/>
              </a:ext>
            </a:extLst>
          </p:cNvPr>
          <p:cNvSpPr>
            <a:spLocks noGrp="1"/>
          </p:cNvSpPr>
          <p:nvPr>
            <p:ph type="sldNum" sz="quarter" idx="12"/>
          </p:nvPr>
        </p:nvSpPr>
        <p:spPr/>
        <p:txBody>
          <a:bodyPr/>
          <a:lstStyle/>
          <a:p>
            <a:fld id="{EF21F0DD-0BF4-4337-9F0B-D0B2EB408B28}" type="slidenum">
              <a:rPr lang="zh-TW" altLang="en-US" smtClean="0"/>
              <a:t>13</a:t>
            </a:fld>
            <a:endParaRPr lang="zh-TW" altLang="en-US"/>
          </a:p>
        </p:txBody>
      </p:sp>
    </p:spTree>
    <p:extLst>
      <p:ext uri="{BB962C8B-B14F-4D97-AF65-F5344CB8AC3E}">
        <p14:creationId xmlns:p14="http://schemas.microsoft.com/office/powerpoint/2010/main" val="371739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152FD-77D5-40D9-9467-7EDDC08BF279}"/>
              </a:ext>
            </a:extLst>
          </p:cNvPr>
          <p:cNvSpPr>
            <a:spLocks noGrp="1"/>
          </p:cNvSpPr>
          <p:nvPr>
            <p:ph type="title"/>
          </p:nvPr>
        </p:nvSpPr>
        <p:spPr/>
        <p:txBody>
          <a:bodyPr/>
          <a:lstStyle/>
          <a:p>
            <a:r>
              <a:rPr lang="zh-TW" altLang="en-US" dirty="0"/>
              <a:t>去中心化借貸委託簿</a:t>
            </a:r>
          </a:p>
        </p:txBody>
      </p:sp>
      <p:sp>
        <p:nvSpPr>
          <p:cNvPr id="3" name="內容版面配置區 2">
            <a:extLst>
              <a:ext uri="{FF2B5EF4-FFF2-40B4-BE49-F238E27FC236}">
                <a16:creationId xmlns:a16="http://schemas.microsoft.com/office/drawing/2014/main" id="{506B6686-CC89-4A0E-80DD-AD8913894FA7}"/>
              </a:ext>
            </a:extLst>
          </p:cNvPr>
          <p:cNvSpPr>
            <a:spLocks noGrp="1"/>
          </p:cNvSpPr>
          <p:nvPr>
            <p:ph idx="1"/>
          </p:nvPr>
        </p:nvSpPr>
        <p:spPr>
          <a:xfrm>
            <a:off x="628650" y="5495925"/>
            <a:ext cx="7886700" cy="681038"/>
          </a:xfrm>
        </p:spPr>
        <p:txBody>
          <a:bodyPr>
            <a:normAutofit fontScale="92500" lnSpcReduction="20000"/>
          </a:bodyPr>
          <a:lstStyle/>
          <a:p>
            <a:r>
              <a:rPr lang="en-US" altLang="zh-TW" dirty="0" err="1"/>
              <a:t>LoanScan</a:t>
            </a:r>
            <a:r>
              <a:rPr lang="en-US" altLang="zh-TW" dirty="0"/>
              <a:t> </a:t>
            </a:r>
            <a:r>
              <a:rPr lang="zh-TW" altLang="en-US" dirty="0"/>
              <a:t>的數據，顯示了在不同平台上借出穩定幣可獲得的利率</a:t>
            </a:r>
          </a:p>
        </p:txBody>
      </p:sp>
      <p:sp>
        <p:nvSpPr>
          <p:cNvPr id="4" name="日期版面配置區 3">
            <a:extLst>
              <a:ext uri="{FF2B5EF4-FFF2-40B4-BE49-F238E27FC236}">
                <a16:creationId xmlns:a16="http://schemas.microsoft.com/office/drawing/2014/main" id="{8A8AC0CE-208B-4C14-B9D7-1E4B46BD7F6C}"/>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42E969C3-DDA7-48A2-8626-8B470E5A85E4}"/>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FB568DC5-0E1A-4EB9-8A11-C24E0EC37C37}"/>
              </a:ext>
            </a:extLst>
          </p:cNvPr>
          <p:cNvSpPr>
            <a:spLocks noGrp="1"/>
          </p:cNvSpPr>
          <p:nvPr>
            <p:ph type="sldNum" sz="quarter" idx="12"/>
          </p:nvPr>
        </p:nvSpPr>
        <p:spPr/>
        <p:txBody>
          <a:bodyPr/>
          <a:lstStyle/>
          <a:p>
            <a:fld id="{EF21F0DD-0BF4-4337-9F0B-D0B2EB408B28}" type="slidenum">
              <a:rPr lang="zh-TW" altLang="en-US" smtClean="0"/>
              <a:t>14</a:t>
            </a:fld>
            <a:endParaRPr lang="zh-TW" altLang="en-US"/>
          </a:p>
        </p:txBody>
      </p:sp>
      <p:pic>
        <p:nvPicPr>
          <p:cNvPr id="9" name="圖片 8">
            <a:extLst>
              <a:ext uri="{FF2B5EF4-FFF2-40B4-BE49-F238E27FC236}">
                <a16:creationId xmlns:a16="http://schemas.microsoft.com/office/drawing/2014/main" id="{69F9A8D2-1902-4BE4-9B78-490A0715DC2C}"/>
              </a:ext>
            </a:extLst>
          </p:cNvPr>
          <p:cNvPicPr>
            <a:picLocks noChangeAspect="1"/>
          </p:cNvPicPr>
          <p:nvPr/>
        </p:nvPicPr>
        <p:blipFill>
          <a:blip r:embed="rId2"/>
          <a:stretch>
            <a:fillRect/>
          </a:stretch>
        </p:blipFill>
        <p:spPr>
          <a:xfrm>
            <a:off x="176213" y="1781175"/>
            <a:ext cx="8491537" cy="3295650"/>
          </a:xfrm>
          <a:prstGeom prst="rect">
            <a:avLst/>
          </a:prstGeom>
        </p:spPr>
      </p:pic>
    </p:spTree>
    <p:extLst>
      <p:ext uri="{BB962C8B-B14F-4D97-AF65-F5344CB8AC3E}">
        <p14:creationId xmlns:p14="http://schemas.microsoft.com/office/powerpoint/2010/main" val="259927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2EDA1-56A0-4C83-92A4-531F4E27B271}"/>
              </a:ext>
            </a:extLst>
          </p:cNvPr>
          <p:cNvSpPr>
            <a:spLocks noGrp="1"/>
          </p:cNvSpPr>
          <p:nvPr>
            <p:ph type="title"/>
          </p:nvPr>
        </p:nvSpPr>
        <p:spPr/>
        <p:txBody>
          <a:bodyPr/>
          <a:lstStyle/>
          <a:p>
            <a:r>
              <a:rPr lang="zh-TW" altLang="en-US" dirty="0"/>
              <a:t>去中心化交易所</a:t>
            </a:r>
          </a:p>
        </p:txBody>
      </p:sp>
      <p:sp>
        <p:nvSpPr>
          <p:cNvPr id="3" name="文字版面配置區 2">
            <a:extLst>
              <a:ext uri="{FF2B5EF4-FFF2-40B4-BE49-F238E27FC236}">
                <a16:creationId xmlns:a16="http://schemas.microsoft.com/office/drawing/2014/main" id="{F8102EC5-D049-4E87-BAEC-1607DD0BF99B}"/>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516F6E51-E33B-4399-B144-6E761F4D3DDC}"/>
              </a:ext>
            </a:extLst>
          </p:cNvPr>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頁尾版面配置區 4">
            <a:extLst>
              <a:ext uri="{FF2B5EF4-FFF2-40B4-BE49-F238E27FC236}">
                <a16:creationId xmlns:a16="http://schemas.microsoft.com/office/drawing/2014/main" id="{01404ECA-B37C-4E23-9411-E969607A4298}"/>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7F266B06-B9FD-470F-8558-4B0F3F72DAE1}"/>
              </a:ext>
            </a:extLst>
          </p:cNvPr>
          <p:cNvSpPr>
            <a:spLocks noGrp="1"/>
          </p:cNvSpPr>
          <p:nvPr>
            <p:ph type="sldNum" sz="quarter" idx="12"/>
          </p:nvPr>
        </p:nvSpPr>
        <p:spPr/>
        <p:txBody>
          <a:bodyPr/>
          <a:lstStyle/>
          <a:p>
            <a:fld id="{EF21F0DD-0BF4-4337-9F0B-D0B2EB408B28}" type="slidenum">
              <a:rPr lang="zh-TW" altLang="en-US" smtClean="0"/>
              <a:t>15</a:t>
            </a:fld>
            <a:endParaRPr lang="zh-TW" altLang="en-US"/>
          </a:p>
        </p:txBody>
      </p:sp>
    </p:spTree>
    <p:extLst>
      <p:ext uri="{BB962C8B-B14F-4D97-AF65-F5344CB8AC3E}">
        <p14:creationId xmlns:p14="http://schemas.microsoft.com/office/powerpoint/2010/main" val="98415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41E9F3-022E-4B7F-853A-033CA3CD9388}"/>
              </a:ext>
            </a:extLst>
          </p:cNvPr>
          <p:cNvSpPr>
            <a:spLocks noGrp="1"/>
          </p:cNvSpPr>
          <p:nvPr>
            <p:ph type="title"/>
          </p:nvPr>
        </p:nvSpPr>
        <p:spPr/>
        <p:txBody>
          <a:bodyPr/>
          <a:lstStyle/>
          <a:p>
            <a:r>
              <a:rPr lang="zh-TW" altLang="en-US" dirty="0"/>
              <a:t>去中心化交易所</a:t>
            </a:r>
          </a:p>
        </p:txBody>
      </p:sp>
      <p:sp>
        <p:nvSpPr>
          <p:cNvPr id="3" name="內容版面配置區 2">
            <a:extLst>
              <a:ext uri="{FF2B5EF4-FFF2-40B4-BE49-F238E27FC236}">
                <a16:creationId xmlns:a16="http://schemas.microsoft.com/office/drawing/2014/main" id="{5627BBF2-1ADE-43BF-97C4-F41346FD364B}"/>
              </a:ext>
            </a:extLst>
          </p:cNvPr>
          <p:cNvSpPr>
            <a:spLocks noGrp="1"/>
          </p:cNvSpPr>
          <p:nvPr>
            <p:ph idx="1"/>
          </p:nvPr>
        </p:nvSpPr>
        <p:spPr/>
        <p:txBody>
          <a:bodyPr>
            <a:normAutofit/>
          </a:bodyPr>
          <a:lstStyle/>
          <a:p>
            <a:pPr fontAlgn="base"/>
            <a:r>
              <a:rPr lang="zh-TW" altLang="en-US" dirty="0"/>
              <a:t>在區塊鏈上買賣密碼學貨幣，而不是通過 </a:t>
            </a:r>
            <a:r>
              <a:rPr lang="en-US" altLang="zh-TW" dirty="0"/>
              <a:t>Coinbase </a:t>
            </a:r>
            <a:r>
              <a:rPr lang="zh-TW" altLang="en-US" dirty="0"/>
              <a:t>這種中心化交易所。原則上，支持腳本接入實現自動化的交易。</a:t>
            </a:r>
          </a:p>
          <a:p>
            <a:endParaRPr lang="zh-TW" altLang="en-US" dirty="0"/>
          </a:p>
        </p:txBody>
      </p:sp>
      <p:sp>
        <p:nvSpPr>
          <p:cNvPr id="4" name="日期版面配置區 3">
            <a:extLst>
              <a:ext uri="{FF2B5EF4-FFF2-40B4-BE49-F238E27FC236}">
                <a16:creationId xmlns:a16="http://schemas.microsoft.com/office/drawing/2014/main" id="{267AA387-40F8-434F-B1BD-3450D4584CC4}"/>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E4FE5743-E85F-4304-954F-3D958167DC9B}"/>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A389ACE7-5B4F-41E2-8029-73DF81171D64}"/>
              </a:ext>
            </a:extLst>
          </p:cNvPr>
          <p:cNvSpPr>
            <a:spLocks noGrp="1"/>
          </p:cNvSpPr>
          <p:nvPr>
            <p:ph type="sldNum" sz="quarter" idx="12"/>
          </p:nvPr>
        </p:nvSpPr>
        <p:spPr/>
        <p:txBody>
          <a:bodyPr/>
          <a:lstStyle/>
          <a:p>
            <a:fld id="{EF21F0DD-0BF4-4337-9F0B-D0B2EB408B28}" type="slidenum">
              <a:rPr lang="zh-TW" altLang="en-US" smtClean="0"/>
              <a:t>16</a:t>
            </a:fld>
            <a:endParaRPr lang="zh-TW" altLang="en-US"/>
          </a:p>
        </p:txBody>
      </p:sp>
    </p:spTree>
    <p:extLst>
      <p:ext uri="{BB962C8B-B14F-4D97-AF65-F5344CB8AC3E}">
        <p14:creationId xmlns:p14="http://schemas.microsoft.com/office/powerpoint/2010/main" val="370581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919CC1-08E1-450E-84CC-7BB7540D2D8E}"/>
              </a:ext>
            </a:extLst>
          </p:cNvPr>
          <p:cNvSpPr>
            <a:spLocks noGrp="1"/>
          </p:cNvSpPr>
          <p:nvPr>
            <p:ph type="title"/>
          </p:nvPr>
        </p:nvSpPr>
        <p:spPr/>
        <p:txBody>
          <a:bodyPr/>
          <a:lstStyle/>
          <a:p>
            <a:r>
              <a:rPr lang="zh-TW" altLang="en-US" dirty="0"/>
              <a:t>去中心化交易所</a:t>
            </a:r>
          </a:p>
        </p:txBody>
      </p:sp>
      <p:sp>
        <p:nvSpPr>
          <p:cNvPr id="3" name="內容版面配置區 2">
            <a:extLst>
              <a:ext uri="{FF2B5EF4-FFF2-40B4-BE49-F238E27FC236}">
                <a16:creationId xmlns:a16="http://schemas.microsoft.com/office/drawing/2014/main" id="{54AA8AB2-15A2-4B75-8CF3-5F70C154A0FA}"/>
              </a:ext>
            </a:extLst>
          </p:cNvPr>
          <p:cNvSpPr>
            <a:spLocks noGrp="1"/>
          </p:cNvSpPr>
          <p:nvPr>
            <p:ph idx="1"/>
          </p:nvPr>
        </p:nvSpPr>
        <p:spPr/>
        <p:txBody>
          <a:bodyPr/>
          <a:lstStyle/>
          <a:p>
            <a:pPr fontAlgn="base"/>
            <a:r>
              <a:rPr lang="zh-TW" altLang="en-US" dirty="0"/>
              <a:t>去中心化加密貨幣交易所試圖把 </a:t>
            </a:r>
            <a:r>
              <a:rPr lang="en-US" altLang="zh-TW" dirty="0"/>
              <a:t>Coinbase Pro </a:t>
            </a:r>
            <a:r>
              <a:rPr lang="zh-TW" altLang="en-US" dirty="0"/>
              <a:t>之類的服務搬到區塊鏈上，意即促成不同數位貨幣之間的交易。</a:t>
            </a:r>
          </a:p>
          <a:p>
            <a:pPr fontAlgn="base"/>
            <a:r>
              <a:rPr lang="zh-TW" altLang="en-US" dirty="0"/>
              <a:t>中心化交易所</a:t>
            </a:r>
            <a:r>
              <a:rPr lang="en-US" altLang="zh-TW" dirty="0"/>
              <a:t>: </a:t>
            </a:r>
            <a:r>
              <a:rPr lang="zh-TW" altLang="en-US" dirty="0"/>
              <a:t>以 </a:t>
            </a:r>
            <a:r>
              <a:rPr lang="en-US" altLang="zh-TW" dirty="0"/>
              <a:t>Coinbase Pro </a:t>
            </a:r>
            <a:r>
              <a:rPr lang="zh-TW" altLang="en-US" dirty="0"/>
              <a:t>為例，它是買賣雙方之間的中介和託管方，可以託管資產並撮合交易。</a:t>
            </a:r>
            <a:endParaRPr lang="en-US" altLang="zh-TW" dirty="0"/>
          </a:p>
          <a:p>
            <a:pPr fontAlgn="base"/>
            <a:r>
              <a:rPr lang="zh-TW" altLang="en-US" dirty="0"/>
              <a:t>雖然中心化交易所促成了數十億美金的交易，但它依然存在駭客攻擊引起的單點故障（</a:t>
            </a:r>
            <a:r>
              <a:rPr lang="en-US" altLang="zh-TW" dirty="0"/>
              <a:t>Single Point of Failure</a:t>
            </a:r>
            <a:r>
              <a:rPr lang="zh-TW" altLang="en-US" dirty="0"/>
              <a:t>）、交易審查以及交易壁壘等弊病。</a:t>
            </a:r>
          </a:p>
          <a:p>
            <a:endParaRPr lang="zh-TW" altLang="en-US" dirty="0"/>
          </a:p>
        </p:txBody>
      </p:sp>
      <p:sp>
        <p:nvSpPr>
          <p:cNvPr id="4" name="日期版面配置區 3">
            <a:extLst>
              <a:ext uri="{FF2B5EF4-FFF2-40B4-BE49-F238E27FC236}">
                <a16:creationId xmlns:a16="http://schemas.microsoft.com/office/drawing/2014/main" id="{C8D4C2AC-15E1-48C7-B5FC-6AC0C481387D}"/>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4F4D8126-7F73-49CC-A7BB-B61E392D5FE5}"/>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D092E8CB-A6D1-4E5E-B75F-90D991EC5786}"/>
              </a:ext>
            </a:extLst>
          </p:cNvPr>
          <p:cNvSpPr>
            <a:spLocks noGrp="1"/>
          </p:cNvSpPr>
          <p:nvPr>
            <p:ph type="sldNum" sz="quarter" idx="12"/>
          </p:nvPr>
        </p:nvSpPr>
        <p:spPr/>
        <p:txBody>
          <a:bodyPr/>
          <a:lstStyle/>
          <a:p>
            <a:fld id="{EF21F0DD-0BF4-4337-9F0B-D0B2EB408B28}" type="slidenum">
              <a:rPr lang="zh-TW" altLang="en-US" smtClean="0"/>
              <a:t>17</a:t>
            </a:fld>
            <a:endParaRPr lang="zh-TW" altLang="en-US"/>
          </a:p>
        </p:txBody>
      </p:sp>
    </p:spTree>
    <p:extLst>
      <p:ext uri="{BB962C8B-B14F-4D97-AF65-F5344CB8AC3E}">
        <p14:creationId xmlns:p14="http://schemas.microsoft.com/office/powerpoint/2010/main" val="3521535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631084-1E52-4980-B0BE-3D4BCBAB1A6E}"/>
              </a:ext>
            </a:extLst>
          </p:cNvPr>
          <p:cNvSpPr>
            <a:spLocks noGrp="1"/>
          </p:cNvSpPr>
          <p:nvPr>
            <p:ph type="title"/>
          </p:nvPr>
        </p:nvSpPr>
        <p:spPr/>
        <p:txBody>
          <a:bodyPr/>
          <a:lstStyle/>
          <a:p>
            <a:r>
              <a:rPr lang="zh-TW" altLang="en-US" dirty="0"/>
              <a:t>去中心化交易所</a:t>
            </a:r>
          </a:p>
        </p:txBody>
      </p:sp>
      <p:sp>
        <p:nvSpPr>
          <p:cNvPr id="3" name="內容版面配置區 2">
            <a:extLst>
              <a:ext uri="{FF2B5EF4-FFF2-40B4-BE49-F238E27FC236}">
                <a16:creationId xmlns:a16="http://schemas.microsoft.com/office/drawing/2014/main" id="{5992E1A4-CE48-42A0-9ADE-0EB82816EDDB}"/>
              </a:ext>
            </a:extLst>
          </p:cNvPr>
          <p:cNvSpPr>
            <a:spLocks noGrp="1"/>
          </p:cNvSpPr>
          <p:nvPr>
            <p:ph idx="1"/>
          </p:nvPr>
        </p:nvSpPr>
        <p:spPr/>
        <p:txBody>
          <a:bodyPr>
            <a:normAutofit lnSpcReduction="10000"/>
          </a:bodyPr>
          <a:lstStyle/>
          <a:p>
            <a:pPr fontAlgn="base"/>
            <a:r>
              <a:rPr lang="zh-TW" altLang="en-US" dirty="0"/>
              <a:t>去中心化交易所最理想的形態是支持所有數位資產、完全點對點的交易所。</a:t>
            </a:r>
            <a:endParaRPr lang="en-US" altLang="zh-TW" dirty="0"/>
          </a:p>
          <a:p>
            <a:pPr fontAlgn="base"/>
            <a:r>
              <a:rPr lang="zh-TW" altLang="en-US" dirty="0"/>
              <a:t>目前有很多支持基於以太坊代幣的去中心化交易所，如 </a:t>
            </a:r>
            <a:r>
              <a:rPr lang="en-US" altLang="zh-TW" dirty="0" err="1"/>
              <a:t>Uniswap</a:t>
            </a:r>
            <a:r>
              <a:rPr lang="zh-TW" altLang="en-US" dirty="0"/>
              <a:t>、</a:t>
            </a:r>
            <a:r>
              <a:rPr lang="en-US" altLang="zh-TW" dirty="0"/>
              <a:t>0x </a:t>
            </a:r>
            <a:r>
              <a:rPr lang="zh-TW" altLang="en-US" dirty="0"/>
              <a:t>以及 </a:t>
            </a:r>
            <a:r>
              <a:rPr lang="en-US" altLang="zh-TW" dirty="0" err="1"/>
              <a:t>Kyber</a:t>
            </a:r>
            <a:r>
              <a:rPr lang="en-US" altLang="zh-TW" dirty="0"/>
              <a:t>……</a:t>
            </a:r>
            <a:r>
              <a:rPr lang="zh-TW" altLang="en-US" dirty="0"/>
              <a:t>。</a:t>
            </a:r>
          </a:p>
          <a:p>
            <a:pPr fontAlgn="base"/>
            <a:r>
              <a:rPr lang="zh-TW" altLang="en-US" dirty="0"/>
              <a:t>以 </a:t>
            </a:r>
            <a:r>
              <a:rPr lang="en-US" altLang="zh-TW" dirty="0" err="1"/>
              <a:t>Uniswap</a:t>
            </a:r>
            <a:r>
              <a:rPr lang="en-US" altLang="zh-TW" dirty="0"/>
              <a:t> </a:t>
            </a:r>
            <a:r>
              <a:rPr lang="zh-TW" altLang="en-US" dirty="0"/>
              <a:t>為例，它採用了被稱為自動做市商（</a:t>
            </a:r>
            <a:r>
              <a:rPr lang="en-US" altLang="zh-TW" dirty="0"/>
              <a:t>automated market maker</a:t>
            </a:r>
            <a:r>
              <a:rPr lang="zh-TW" altLang="en-US" dirty="0"/>
              <a:t>，</a:t>
            </a:r>
            <a:r>
              <a:rPr lang="en-US" altLang="zh-TW" dirty="0"/>
              <a:t>AMM</a:t>
            </a:r>
            <a:r>
              <a:rPr lang="zh-TW" altLang="en-US" dirty="0"/>
              <a:t>）的算法來為代幣提供流動性。</a:t>
            </a:r>
            <a:endParaRPr lang="en-US" altLang="zh-TW" dirty="0"/>
          </a:p>
          <a:p>
            <a:pPr fontAlgn="base"/>
            <a:r>
              <a:rPr lang="zh-TW" altLang="en-US" dirty="0"/>
              <a:t>買賣雙方直接從智能合約裡取得流動性，價格則根據代幣需求量以及智能合約中提供的流動性計算得出。</a:t>
            </a:r>
            <a:r>
              <a:rPr lang="en-US" altLang="zh-TW" dirty="0" err="1"/>
              <a:t>Uniswap</a:t>
            </a:r>
            <a:r>
              <a:rPr lang="en-US" altLang="zh-TW" dirty="0"/>
              <a:t> </a:t>
            </a:r>
            <a:r>
              <a:rPr lang="zh-TW" altLang="en-US" dirty="0"/>
              <a:t>在計算價格時不考慮買單的大小，而是根據買單量逐步提高代幣的價格。</a:t>
            </a:r>
          </a:p>
          <a:p>
            <a:endParaRPr lang="zh-TW" altLang="en-US" dirty="0"/>
          </a:p>
        </p:txBody>
      </p:sp>
      <p:sp>
        <p:nvSpPr>
          <p:cNvPr id="4" name="日期版面配置區 3">
            <a:extLst>
              <a:ext uri="{FF2B5EF4-FFF2-40B4-BE49-F238E27FC236}">
                <a16:creationId xmlns:a16="http://schemas.microsoft.com/office/drawing/2014/main" id="{B67C3A3E-34AE-48BC-B69E-AF3E93CB3164}"/>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0081AE9F-5E95-45A1-BAF3-48E431921808}"/>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BA96542F-9D04-47A3-959F-1B0795860205}"/>
              </a:ext>
            </a:extLst>
          </p:cNvPr>
          <p:cNvSpPr>
            <a:spLocks noGrp="1"/>
          </p:cNvSpPr>
          <p:nvPr>
            <p:ph type="sldNum" sz="quarter" idx="12"/>
          </p:nvPr>
        </p:nvSpPr>
        <p:spPr/>
        <p:txBody>
          <a:bodyPr/>
          <a:lstStyle/>
          <a:p>
            <a:fld id="{EF21F0DD-0BF4-4337-9F0B-D0B2EB408B28}" type="slidenum">
              <a:rPr lang="zh-TW" altLang="en-US" smtClean="0"/>
              <a:t>18</a:t>
            </a:fld>
            <a:endParaRPr lang="zh-TW" altLang="en-US"/>
          </a:p>
        </p:txBody>
      </p:sp>
    </p:spTree>
    <p:extLst>
      <p:ext uri="{BB962C8B-B14F-4D97-AF65-F5344CB8AC3E}">
        <p14:creationId xmlns:p14="http://schemas.microsoft.com/office/powerpoint/2010/main" val="363049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2EDA1-56A0-4C83-92A4-531F4E27B271}"/>
              </a:ext>
            </a:extLst>
          </p:cNvPr>
          <p:cNvSpPr>
            <a:spLocks noGrp="1"/>
          </p:cNvSpPr>
          <p:nvPr>
            <p:ph type="title"/>
          </p:nvPr>
        </p:nvSpPr>
        <p:spPr/>
        <p:txBody>
          <a:bodyPr/>
          <a:lstStyle/>
          <a:p>
            <a:r>
              <a:rPr lang="zh-TW" altLang="en-US" dirty="0"/>
              <a:t>擔保品</a:t>
            </a:r>
          </a:p>
        </p:txBody>
      </p:sp>
      <p:sp>
        <p:nvSpPr>
          <p:cNvPr id="3" name="文字版面配置區 2">
            <a:extLst>
              <a:ext uri="{FF2B5EF4-FFF2-40B4-BE49-F238E27FC236}">
                <a16:creationId xmlns:a16="http://schemas.microsoft.com/office/drawing/2014/main" id="{F8102EC5-D049-4E87-BAEC-1607DD0BF99B}"/>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516F6E51-E33B-4399-B144-6E761F4D3DDC}"/>
              </a:ext>
            </a:extLst>
          </p:cNvPr>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頁尾版面配置區 4">
            <a:extLst>
              <a:ext uri="{FF2B5EF4-FFF2-40B4-BE49-F238E27FC236}">
                <a16:creationId xmlns:a16="http://schemas.microsoft.com/office/drawing/2014/main" id="{01404ECA-B37C-4E23-9411-E969607A4298}"/>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7F266B06-B9FD-470F-8558-4B0F3F72DAE1}"/>
              </a:ext>
            </a:extLst>
          </p:cNvPr>
          <p:cNvSpPr>
            <a:spLocks noGrp="1"/>
          </p:cNvSpPr>
          <p:nvPr>
            <p:ph type="sldNum" sz="quarter" idx="12"/>
          </p:nvPr>
        </p:nvSpPr>
        <p:spPr/>
        <p:txBody>
          <a:bodyPr/>
          <a:lstStyle/>
          <a:p>
            <a:fld id="{EF21F0DD-0BF4-4337-9F0B-D0B2EB408B28}" type="slidenum">
              <a:rPr lang="zh-TW" altLang="en-US" smtClean="0"/>
              <a:t>19</a:t>
            </a:fld>
            <a:endParaRPr lang="zh-TW" altLang="en-US"/>
          </a:p>
        </p:txBody>
      </p:sp>
    </p:spTree>
    <p:extLst>
      <p:ext uri="{BB962C8B-B14F-4D97-AF65-F5344CB8AC3E}">
        <p14:creationId xmlns:p14="http://schemas.microsoft.com/office/powerpoint/2010/main" val="346181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1824AA-9570-483C-AC8F-C78AD607A99F}"/>
              </a:ext>
            </a:extLst>
          </p:cNvPr>
          <p:cNvSpPr>
            <a:spLocks noGrp="1"/>
          </p:cNvSpPr>
          <p:nvPr>
            <p:ph type="title"/>
          </p:nvPr>
        </p:nvSpPr>
        <p:spPr/>
        <p:txBody>
          <a:bodyPr/>
          <a:lstStyle/>
          <a:p>
            <a:r>
              <a:rPr lang="en-US" altLang="zh-TW" dirty="0" err="1"/>
              <a:t>DeFi</a:t>
            </a:r>
            <a:endParaRPr lang="zh-TW" altLang="en-US" dirty="0"/>
          </a:p>
        </p:txBody>
      </p:sp>
      <p:sp>
        <p:nvSpPr>
          <p:cNvPr id="3" name="內容版面配置區 2">
            <a:extLst>
              <a:ext uri="{FF2B5EF4-FFF2-40B4-BE49-F238E27FC236}">
                <a16:creationId xmlns:a16="http://schemas.microsoft.com/office/drawing/2014/main" id="{D63422F1-7EBE-40DB-A8C9-63E70A6D2DFA}"/>
              </a:ext>
            </a:extLst>
          </p:cNvPr>
          <p:cNvSpPr>
            <a:spLocks noGrp="1"/>
          </p:cNvSpPr>
          <p:nvPr>
            <p:ph idx="1"/>
          </p:nvPr>
        </p:nvSpPr>
        <p:spPr/>
        <p:txBody>
          <a:bodyPr/>
          <a:lstStyle/>
          <a:p>
            <a:pPr marL="0" indent="0">
              <a:buNone/>
            </a:pPr>
            <a:r>
              <a:rPr lang="zh-TW" altLang="en-US" dirty="0"/>
              <a:t>去中心化金融</a:t>
            </a:r>
            <a:r>
              <a:rPr lang="en-US" altLang="zh-TW" dirty="0"/>
              <a:t>(Decentralized Finance, </a:t>
            </a:r>
            <a:r>
              <a:rPr lang="en-US" altLang="zh-TW" dirty="0" err="1"/>
              <a:t>DeFi</a:t>
            </a:r>
            <a:r>
              <a:rPr lang="en-US" altLang="zh-TW" dirty="0"/>
              <a:t>)</a:t>
            </a:r>
          </a:p>
          <a:p>
            <a:r>
              <a:rPr lang="zh-TW" altLang="en-US" dirty="0"/>
              <a:t>利用自動化取代中介</a:t>
            </a:r>
            <a:endParaRPr lang="en-US" altLang="zh-TW" dirty="0"/>
          </a:p>
          <a:p>
            <a:pPr marL="0" indent="0">
              <a:buNone/>
            </a:pPr>
            <a:endParaRPr lang="zh-TW" altLang="en-US" dirty="0"/>
          </a:p>
        </p:txBody>
      </p:sp>
      <p:sp>
        <p:nvSpPr>
          <p:cNvPr id="4" name="日期版面配置區 3">
            <a:extLst>
              <a:ext uri="{FF2B5EF4-FFF2-40B4-BE49-F238E27FC236}">
                <a16:creationId xmlns:a16="http://schemas.microsoft.com/office/drawing/2014/main" id="{057A6A41-0CEF-4897-A356-3F784238870D}"/>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B54D4CD3-0DD4-472B-AD78-9E9163B7F56D}"/>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2F1367BE-5110-48FB-B6A8-4D590004B4C0}"/>
              </a:ext>
            </a:extLst>
          </p:cNvPr>
          <p:cNvSpPr>
            <a:spLocks noGrp="1"/>
          </p:cNvSpPr>
          <p:nvPr>
            <p:ph type="sldNum" sz="quarter" idx="12"/>
          </p:nvPr>
        </p:nvSpPr>
        <p:spPr/>
        <p:txBody>
          <a:bodyPr/>
          <a:lstStyle/>
          <a:p>
            <a:fld id="{EF21F0DD-0BF4-4337-9F0B-D0B2EB408B28}" type="slidenum">
              <a:rPr lang="zh-TW" altLang="en-US" smtClean="0"/>
              <a:t>2</a:t>
            </a:fld>
            <a:endParaRPr lang="zh-TW" altLang="en-US"/>
          </a:p>
        </p:txBody>
      </p:sp>
      <p:sp>
        <p:nvSpPr>
          <p:cNvPr id="7" name="矩形 6">
            <a:extLst>
              <a:ext uri="{FF2B5EF4-FFF2-40B4-BE49-F238E27FC236}">
                <a16:creationId xmlns:a16="http://schemas.microsoft.com/office/drawing/2014/main" id="{DEAD8233-FCD4-48A3-9882-90A2B69C683B}"/>
              </a:ext>
            </a:extLst>
          </p:cNvPr>
          <p:cNvSpPr/>
          <p:nvPr/>
        </p:nvSpPr>
        <p:spPr>
          <a:xfrm>
            <a:off x="622546" y="6112769"/>
            <a:ext cx="4469908" cy="307777"/>
          </a:xfrm>
          <a:prstGeom prst="rect">
            <a:avLst/>
          </a:prstGeom>
        </p:spPr>
        <p:txBody>
          <a:bodyPr wrap="square">
            <a:spAutoFit/>
          </a:bodyPr>
          <a:lstStyle/>
          <a:p>
            <a:r>
              <a:rPr lang="en-US" altLang="zh-TW" sz="1400" dirty="0">
                <a:latin typeface="Times New Roman" panose="02020603050405020304" pitchFamily="18" charset="0"/>
                <a:ea typeface="標楷體" panose="03000509000000000000" pitchFamily="65" charset="-120"/>
              </a:rPr>
              <a:t>Source: </a:t>
            </a:r>
            <a:r>
              <a:rPr lang="zh-TW" altLang="en-US" sz="1400" dirty="0">
                <a:latin typeface="Times New Roman" panose="02020603050405020304" pitchFamily="18" charset="0"/>
                <a:ea typeface="標楷體" panose="03000509000000000000" pitchFamily="65" charset="-120"/>
              </a:rPr>
              <a:t>https://www.blocktempo.com/defi-101-renewed/</a:t>
            </a:r>
          </a:p>
        </p:txBody>
      </p:sp>
    </p:spTree>
    <p:extLst>
      <p:ext uri="{BB962C8B-B14F-4D97-AF65-F5344CB8AC3E}">
        <p14:creationId xmlns:p14="http://schemas.microsoft.com/office/powerpoint/2010/main" val="216646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611BA-5AC0-4743-AD72-1F165B0A0722}"/>
              </a:ext>
            </a:extLst>
          </p:cNvPr>
          <p:cNvSpPr>
            <a:spLocks noGrp="1"/>
          </p:cNvSpPr>
          <p:nvPr>
            <p:ph type="title"/>
          </p:nvPr>
        </p:nvSpPr>
        <p:spPr/>
        <p:txBody>
          <a:bodyPr/>
          <a:lstStyle/>
          <a:p>
            <a:r>
              <a:rPr lang="zh-TW" altLang="en-US" dirty="0"/>
              <a:t>擔保品</a:t>
            </a:r>
          </a:p>
        </p:txBody>
      </p:sp>
      <p:sp>
        <p:nvSpPr>
          <p:cNvPr id="3" name="內容版面配置區 2">
            <a:extLst>
              <a:ext uri="{FF2B5EF4-FFF2-40B4-BE49-F238E27FC236}">
                <a16:creationId xmlns:a16="http://schemas.microsoft.com/office/drawing/2014/main" id="{523CAC8A-C463-45B0-A9B3-72EC420C757B}"/>
              </a:ext>
            </a:extLst>
          </p:cNvPr>
          <p:cNvSpPr>
            <a:spLocks noGrp="1"/>
          </p:cNvSpPr>
          <p:nvPr>
            <p:ph idx="1"/>
          </p:nvPr>
        </p:nvSpPr>
        <p:spPr/>
        <p:txBody>
          <a:bodyPr>
            <a:normAutofit/>
          </a:bodyPr>
          <a:lstStyle/>
          <a:p>
            <a:pPr fontAlgn="base"/>
            <a:r>
              <a:rPr lang="zh-TW" altLang="en-US" dirty="0"/>
              <a:t>借方必須質押數位資產才能借出去中心化貸款，確保在借方違約的情況下，依然能償還貸方。</a:t>
            </a:r>
          </a:p>
          <a:p>
            <a:endParaRPr lang="zh-TW" altLang="en-US" dirty="0"/>
          </a:p>
        </p:txBody>
      </p:sp>
      <p:sp>
        <p:nvSpPr>
          <p:cNvPr id="4" name="日期版面配置區 3">
            <a:extLst>
              <a:ext uri="{FF2B5EF4-FFF2-40B4-BE49-F238E27FC236}">
                <a16:creationId xmlns:a16="http://schemas.microsoft.com/office/drawing/2014/main" id="{54C9D995-192E-46A3-A3A0-A46ED7B75F0C}"/>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83A71CE9-D216-4E37-AB18-BB27BD9404B7}"/>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739CD008-5378-41B7-A3C2-B045C66853E3}"/>
              </a:ext>
            </a:extLst>
          </p:cNvPr>
          <p:cNvSpPr>
            <a:spLocks noGrp="1"/>
          </p:cNvSpPr>
          <p:nvPr>
            <p:ph type="sldNum" sz="quarter" idx="12"/>
          </p:nvPr>
        </p:nvSpPr>
        <p:spPr/>
        <p:txBody>
          <a:bodyPr/>
          <a:lstStyle/>
          <a:p>
            <a:fld id="{EF21F0DD-0BF4-4337-9F0B-D0B2EB408B28}" type="slidenum">
              <a:rPr lang="zh-TW" altLang="en-US" smtClean="0"/>
              <a:t>20</a:t>
            </a:fld>
            <a:endParaRPr lang="zh-TW" altLang="en-US"/>
          </a:p>
        </p:txBody>
      </p:sp>
    </p:spTree>
    <p:extLst>
      <p:ext uri="{BB962C8B-B14F-4D97-AF65-F5344CB8AC3E}">
        <p14:creationId xmlns:p14="http://schemas.microsoft.com/office/powerpoint/2010/main" val="276213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2EDA1-56A0-4C83-92A4-531F4E27B271}"/>
              </a:ext>
            </a:extLst>
          </p:cNvPr>
          <p:cNvSpPr>
            <a:spLocks noGrp="1"/>
          </p:cNvSpPr>
          <p:nvPr>
            <p:ph type="title"/>
          </p:nvPr>
        </p:nvSpPr>
        <p:spPr/>
        <p:txBody>
          <a:bodyPr/>
          <a:lstStyle/>
          <a:p>
            <a:r>
              <a:rPr lang="zh-TW" altLang="en-US" dirty="0"/>
              <a:t>去中心化身分</a:t>
            </a:r>
          </a:p>
        </p:txBody>
      </p:sp>
      <p:sp>
        <p:nvSpPr>
          <p:cNvPr id="3" name="文字版面配置區 2">
            <a:extLst>
              <a:ext uri="{FF2B5EF4-FFF2-40B4-BE49-F238E27FC236}">
                <a16:creationId xmlns:a16="http://schemas.microsoft.com/office/drawing/2014/main" id="{F8102EC5-D049-4E87-BAEC-1607DD0BF99B}"/>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516F6E51-E33B-4399-B144-6E761F4D3DDC}"/>
              </a:ext>
            </a:extLst>
          </p:cNvPr>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頁尾版面配置區 4">
            <a:extLst>
              <a:ext uri="{FF2B5EF4-FFF2-40B4-BE49-F238E27FC236}">
                <a16:creationId xmlns:a16="http://schemas.microsoft.com/office/drawing/2014/main" id="{01404ECA-B37C-4E23-9411-E969607A4298}"/>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7F266B06-B9FD-470F-8558-4B0F3F72DAE1}"/>
              </a:ext>
            </a:extLst>
          </p:cNvPr>
          <p:cNvSpPr>
            <a:spLocks noGrp="1"/>
          </p:cNvSpPr>
          <p:nvPr>
            <p:ph type="sldNum" sz="quarter" idx="12"/>
          </p:nvPr>
        </p:nvSpPr>
        <p:spPr/>
        <p:txBody>
          <a:bodyPr/>
          <a:lstStyle/>
          <a:p>
            <a:fld id="{EF21F0DD-0BF4-4337-9F0B-D0B2EB408B28}" type="slidenum">
              <a:rPr lang="zh-TW" altLang="en-US" smtClean="0"/>
              <a:t>21</a:t>
            </a:fld>
            <a:endParaRPr lang="zh-TW" altLang="en-US"/>
          </a:p>
        </p:txBody>
      </p:sp>
    </p:spTree>
    <p:extLst>
      <p:ext uri="{BB962C8B-B14F-4D97-AF65-F5344CB8AC3E}">
        <p14:creationId xmlns:p14="http://schemas.microsoft.com/office/powerpoint/2010/main" val="390151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BA6126-4E48-4C68-B0B1-8A6AA1DD1C06}"/>
              </a:ext>
            </a:extLst>
          </p:cNvPr>
          <p:cNvSpPr>
            <a:spLocks noGrp="1"/>
          </p:cNvSpPr>
          <p:nvPr>
            <p:ph type="title"/>
          </p:nvPr>
        </p:nvSpPr>
        <p:spPr/>
        <p:txBody>
          <a:bodyPr/>
          <a:lstStyle/>
          <a:p>
            <a:r>
              <a:rPr lang="zh-TW" altLang="en-US" dirty="0"/>
              <a:t>去中心化身分</a:t>
            </a:r>
          </a:p>
        </p:txBody>
      </p:sp>
      <p:sp>
        <p:nvSpPr>
          <p:cNvPr id="3" name="內容版面配置區 2">
            <a:extLst>
              <a:ext uri="{FF2B5EF4-FFF2-40B4-BE49-F238E27FC236}">
                <a16:creationId xmlns:a16="http://schemas.microsoft.com/office/drawing/2014/main" id="{76A24B38-4685-4D66-917A-916EA145CFCD}"/>
              </a:ext>
            </a:extLst>
          </p:cNvPr>
          <p:cNvSpPr>
            <a:spLocks noGrp="1"/>
          </p:cNvSpPr>
          <p:nvPr>
            <p:ph idx="1"/>
          </p:nvPr>
        </p:nvSpPr>
        <p:spPr/>
        <p:txBody>
          <a:bodyPr/>
          <a:lstStyle/>
          <a:p>
            <a:pPr fontAlgn="base"/>
            <a:r>
              <a:rPr lang="zh-TW" altLang="en-US" dirty="0"/>
              <a:t>智能合約裡採信的身分，用於去中心化貸款中評估用戶的信用。</a:t>
            </a:r>
          </a:p>
          <a:p>
            <a:endParaRPr lang="zh-TW" altLang="en-US" dirty="0"/>
          </a:p>
        </p:txBody>
      </p:sp>
      <p:sp>
        <p:nvSpPr>
          <p:cNvPr id="4" name="日期版面配置區 3">
            <a:extLst>
              <a:ext uri="{FF2B5EF4-FFF2-40B4-BE49-F238E27FC236}">
                <a16:creationId xmlns:a16="http://schemas.microsoft.com/office/drawing/2014/main" id="{42140018-B9F6-46F5-97AE-F9773F9F7092}"/>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8F20D288-FF23-463E-AF30-8AB0BF009BA1}"/>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31D1DAC2-FBD5-4B47-B55F-F70809BA9704}"/>
              </a:ext>
            </a:extLst>
          </p:cNvPr>
          <p:cNvSpPr>
            <a:spLocks noGrp="1"/>
          </p:cNvSpPr>
          <p:nvPr>
            <p:ph type="sldNum" sz="quarter" idx="12"/>
          </p:nvPr>
        </p:nvSpPr>
        <p:spPr/>
        <p:txBody>
          <a:bodyPr/>
          <a:lstStyle/>
          <a:p>
            <a:fld id="{EF21F0DD-0BF4-4337-9F0B-D0B2EB408B28}" type="slidenum">
              <a:rPr lang="zh-TW" altLang="en-US" smtClean="0"/>
              <a:t>22</a:t>
            </a:fld>
            <a:endParaRPr lang="zh-TW" altLang="en-US"/>
          </a:p>
        </p:txBody>
      </p:sp>
    </p:spTree>
    <p:extLst>
      <p:ext uri="{BB962C8B-B14F-4D97-AF65-F5344CB8AC3E}">
        <p14:creationId xmlns:p14="http://schemas.microsoft.com/office/powerpoint/2010/main" val="557599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D31F37-9363-4789-92C7-EAF58AFF4E57}"/>
              </a:ext>
            </a:extLst>
          </p:cNvPr>
          <p:cNvSpPr>
            <a:spLocks noGrp="1"/>
          </p:cNvSpPr>
          <p:nvPr>
            <p:ph type="title"/>
          </p:nvPr>
        </p:nvSpPr>
        <p:spPr/>
        <p:txBody>
          <a:bodyPr/>
          <a:lstStyle/>
          <a:p>
            <a:r>
              <a:rPr lang="zh-TW" altLang="en-US" dirty="0"/>
              <a:t>去中心化身分</a:t>
            </a:r>
          </a:p>
        </p:txBody>
      </p:sp>
      <p:sp>
        <p:nvSpPr>
          <p:cNvPr id="3" name="內容版面配置區 2">
            <a:extLst>
              <a:ext uri="{FF2B5EF4-FFF2-40B4-BE49-F238E27FC236}">
                <a16:creationId xmlns:a16="http://schemas.microsoft.com/office/drawing/2014/main" id="{5302EC4C-CC58-45D5-973F-49063BE1F4E6}"/>
              </a:ext>
            </a:extLst>
          </p:cNvPr>
          <p:cNvSpPr>
            <a:spLocks noGrp="1"/>
          </p:cNvSpPr>
          <p:nvPr>
            <p:ph idx="1"/>
          </p:nvPr>
        </p:nvSpPr>
        <p:spPr/>
        <p:txBody>
          <a:bodyPr/>
          <a:lstStyle/>
          <a:p>
            <a:r>
              <a:rPr lang="zh-TW" altLang="en-US" dirty="0"/>
              <a:t>去中心化借貸的一大痛點，是需要提供大量的擔保品。這種超額擔保機制會造成資金利用效率太低</a:t>
            </a:r>
            <a:endParaRPr lang="en-US" altLang="zh-TW" dirty="0"/>
          </a:p>
          <a:p>
            <a:r>
              <a:rPr lang="zh-TW" altLang="en-US" dirty="0"/>
              <a:t>去中心化身分和聲譽系統能提供類似的服務，通過綜合社交媒體聲譽、歷史還貸記錄、其他信譽良好的用戶的擔保等數據，為用戶信用評分。在落地應用之前還需要就具體的數據點進行許多實驗和試錯，也許還要加入質押系統，可以說我們目前仍然處在早期探索階段。</a:t>
            </a:r>
          </a:p>
        </p:txBody>
      </p:sp>
      <p:sp>
        <p:nvSpPr>
          <p:cNvPr id="4" name="日期版面配置區 3">
            <a:extLst>
              <a:ext uri="{FF2B5EF4-FFF2-40B4-BE49-F238E27FC236}">
                <a16:creationId xmlns:a16="http://schemas.microsoft.com/office/drawing/2014/main" id="{08AB6852-F5A0-413A-942C-3D20ADD3332F}"/>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34215423-8FCE-444B-929B-8F5E830584C3}"/>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D1F40EFE-2388-416B-8AB9-1E8BA9F9436A}"/>
              </a:ext>
            </a:extLst>
          </p:cNvPr>
          <p:cNvSpPr>
            <a:spLocks noGrp="1"/>
          </p:cNvSpPr>
          <p:nvPr>
            <p:ph type="sldNum" sz="quarter" idx="12"/>
          </p:nvPr>
        </p:nvSpPr>
        <p:spPr/>
        <p:txBody>
          <a:bodyPr/>
          <a:lstStyle/>
          <a:p>
            <a:fld id="{EF21F0DD-0BF4-4337-9F0B-D0B2EB408B28}" type="slidenum">
              <a:rPr lang="zh-TW" altLang="en-US" smtClean="0"/>
              <a:t>23</a:t>
            </a:fld>
            <a:endParaRPr lang="zh-TW" altLang="en-US"/>
          </a:p>
        </p:txBody>
      </p:sp>
    </p:spTree>
    <p:extLst>
      <p:ext uri="{BB962C8B-B14F-4D97-AF65-F5344CB8AC3E}">
        <p14:creationId xmlns:p14="http://schemas.microsoft.com/office/powerpoint/2010/main" val="2988606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2EDA1-56A0-4C83-92A4-531F4E27B271}"/>
              </a:ext>
            </a:extLst>
          </p:cNvPr>
          <p:cNvSpPr>
            <a:spLocks noGrp="1"/>
          </p:cNvSpPr>
          <p:nvPr>
            <p:ph type="title"/>
          </p:nvPr>
        </p:nvSpPr>
        <p:spPr/>
        <p:txBody>
          <a:bodyPr/>
          <a:lstStyle/>
          <a:p>
            <a:r>
              <a:rPr lang="zh-TW" altLang="en-US" dirty="0"/>
              <a:t>可組合性</a:t>
            </a:r>
          </a:p>
        </p:txBody>
      </p:sp>
      <p:sp>
        <p:nvSpPr>
          <p:cNvPr id="3" name="文字版面配置區 2">
            <a:extLst>
              <a:ext uri="{FF2B5EF4-FFF2-40B4-BE49-F238E27FC236}">
                <a16:creationId xmlns:a16="http://schemas.microsoft.com/office/drawing/2014/main" id="{F8102EC5-D049-4E87-BAEC-1607DD0BF99B}"/>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516F6E51-E33B-4399-B144-6E761F4D3DDC}"/>
              </a:ext>
            </a:extLst>
          </p:cNvPr>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頁尾版面配置區 4">
            <a:extLst>
              <a:ext uri="{FF2B5EF4-FFF2-40B4-BE49-F238E27FC236}">
                <a16:creationId xmlns:a16="http://schemas.microsoft.com/office/drawing/2014/main" id="{01404ECA-B37C-4E23-9411-E969607A4298}"/>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7F266B06-B9FD-470F-8558-4B0F3F72DAE1}"/>
              </a:ext>
            </a:extLst>
          </p:cNvPr>
          <p:cNvSpPr>
            <a:spLocks noGrp="1"/>
          </p:cNvSpPr>
          <p:nvPr>
            <p:ph type="sldNum" sz="quarter" idx="12"/>
          </p:nvPr>
        </p:nvSpPr>
        <p:spPr/>
        <p:txBody>
          <a:bodyPr/>
          <a:lstStyle/>
          <a:p>
            <a:fld id="{EF21F0DD-0BF4-4337-9F0B-D0B2EB408B28}" type="slidenum">
              <a:rPr lang="zh-TW" altLang="en-US" smtClean="0"/>
              <a:t>24</a:t>
            </a:fld>
            <a:endParaRPr lang="zh-TW" altLang="en-US"/>
          </a:p>
        </p:txBody>
      </p:sp>
    </p:spTree>
    <p:extLst>
      <p:ext uri="{BB962C8B-B14F-4D97-AF65-F5344CB8AC3E}">
        <p14:creationId xmlns:p14="http://schemas.microsoft.com/office/powerpoint/2010/main" val="2129599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FD4953-5B9B-4FCC-A052-CB67D82D43D0}"/>
              </a:ext>
            </a:extLst>
          </p:cNvPr>
          <p:cNvSpPr>
            <a:spLocks noGrp="1"/>
          </p:cNvSpPr>
          <p:nvPr>
            <p:ph type="title"/>
          </p:nvPr>
        </p:nvSpPr>
        <p:spPr/>
        <p:txBody>
          <a:bodyPr/>
          <a:lstStyle/>
          <a:p>
            <a:r>
              <a:rPr lang="zh-TW" altLang="en-US" dirty="0"/>
              <a:t>可組合性</a:t>
            </a:r>
          </a:p>
        </p:txBody>
      </p:sp>
      <p:sp>
        <p:nvSpPr>
          <p:cNvPr id="3" name="內容版面配置區 2">
            <a:extLst>
              <a:ext uri="{FF2B5EF4-FFF2-40B4-BE49-F238E27FC236}">
                <a16:creationId xmlns:a16="http://schemas.microsoft.com/office/drawing/2014/main" id="{4B9BFFD4-8BB8-409F-A75E-CC1839F94A88}"/>
              </a:ext>
            </a:extLst>
          </p:cNvPr>
          <p:cNvSpPr>
            <a:spLocks noGrp="1"/>
          </p:cNvSpPr>
          <p:nvPr>
            <p:ph idx="1"/>
          </p:nvPr>
        </p:nvSpPr>
        <p:spPr/>
        <p:txBody>
          <a:bodyPr/>
          <a:lstStyle/>
          <a:p>
            <a:pPr fontAlgn="base"/>
            <a:r>
              <a:rPr lang="zh-TW" altLang="en-US" dirty="0"/>
              <a:t>和軟體開發中的各種庫類似，將不同的 </a:t>
            </a:r>
            <a:r>
              <a:rPr lang="en-US" altLang="zh-TW" dirty="0" err="1"/>
              <a:t>DeFi</a:t>
            </a:r>
            <a:r>
              <a:rPr lang="en-US" altLang="zh-TW" dirty="0"/>
              <a:t> </a:t>
            </a:r>
            <a:r>
              <a:rPr lang="zh-TW" altLang="en-US" dirty="0"/>
              <a:t>函數組合，實現複雜的功能。舉例來說，如果已經有一個智能合約能存幣生息，你可以實現另一個合約來自動複投利息（不需要經過第一個合約許可）。</a:t>
            </a:r>
          </a:p>
          <a:p>
            <a:endParaRPr lang="zh-TW" altLang="en-US" dirty="0"/>
          </a:p>
        </p:txBody>
      </p:sp>
      <p:sp>
        <p:nvSpPr>
          <p:cNvPr id="4" name="日期版面配置區 3">
            <a:extLst>
              <a:ext uri="{FF2B5EF4-FFF2-40B4-BE49-F238E27FC236}">
                <a16:creationId xmlns:a16="http://schemas.microsoft.com/office/drawing/2014/main" id="{DFA85C4E-B976-442D-9693-B454F4E670A0}"/>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D7114F79-BDEA-4132-A60F-704E680D5977}"/>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FE083E12-C956-4943-AE0F-95D1383C23D0}"/>
              </a:ext>
            </a:extLst>
          </p:cNvPr>
          <p:cNvSpPr>
            <a:spLocks noGrp="1"/>
          </p:cNvSpPr>
          <p:nvPr>
            <p:ph type="sldNum" sz="quarter" idx="12"/>
          </p:nvPr>
        </p:nvSpPr>
        <p:spPr/>
        <p:txBody>
          <a:bodyPr/>
          <a:lstStyle/>
          <a:p>
            <a:fld id="{EF21F0DD-0BF4-4337-9F0B-D0B2EB408B28}" type="slidenum">
              <a:rPr lang="zh-TW" altLang="en-US" smtClean="0"/>
              <a:t>25</a:t>
            </a:fld>
            <a:endParaRPr lang="zh-TW" altLang="en-US"/>
          </a:p>
        </p:txBody>
      </p:sp>
    </p:spTree>
    <p:extLst>
      <p:ext uri="{BB962C8B-B14F-4D97-AF65-F5344CB8AC3E}">
        <p14:creationId xmlns:p14="http://schemas.microsoft.com/office/powerpoint/2010/main" val="1773972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762453-D040-4054-845E-A96608C654BD}"/>
              </a:ext>
            </a:extLst>
          </p:cNvPr>
          <p:cNvSpPr>
            <a:spLocks noGrp="1"/>
          </p:cNvSpPr>
          <p:nvPr>
            <p:ph type="title"/>
          </p:nvPr>
        </p:nvSpPr>
        <p:spPr/>
        <p:txBody>
          <a:bodyPr/>
          <a:lstStyle/>
          <a:p>
            <a:r>
              <a:rPr lang="zh-TW" altLang="en-US" dirty="0"/>
              <a:t>可組合性</a:t>
            </a:r>
          </a:p>
        </p:txBody>
      </p:sp>
      <p:sp>
        <p:nvSpPr>
          <p:cNvPr id="3" name="內容版面配置區 2">
            <a:extLst>
              <a:ext uri="{FF2B5EF4-FFF2-40B4-BE49-F238E27FC236}">
                <a16:creationId xmlns:a16="http://schemas.microsoft.com/office/drawing/2014/main" id="{7F7BB1F4-793F-4688-B03B-E041BA56FCAB}"/>
              </a:ext>
            </a:extLst>
          </p:cNvPr>
          <p:cNvSpPr>
            <a:spLocks noGrp="1"/>
          </p:cNvSpPr>
          <p:nvPr>
            <p:ph idx="1"/>
          </p:nvPr>
        </p:nvSpPr>
        <p:spPr/>
        <p:txBody>
          <a:bodyPr>
            <a:normAutofit fontScale="85000" lnSpcReduction="10000"/>
          </a:bodyPr>
          <a:lstStyle/>
          <a:p>
            <a:r>
              <a:rPr lang="zh-TW" altLang="en-US" dirty="0"/>
              <a:t>比如一個結合了 </a:t>
            </a:r>
            <a:r>
              <a:rPr lang="en-US" altLang="zh-TW" dirty="0" err="1"/>
              <a:t>DeFi</a:t>
            </a:r>
            <a:r>
              <a:rPr lang="en-US" altLang="zh-TW" dirty="0"/>
              <a:t> </a:t>
            </a:r>
            <a:r>
              <a:rPr lang="zh-TW" altLang="en-US" dirty="0"/>
              <a:t>和社交媒體概念的新項目 </a:t>
            </a:r>
            <a:r>
              <a:rPr lang="en-US" altLang="zh-TW" dirty="0"/>
              <a:t>2100</a:t>
            </a:r>
            <a:r>
              <a:rPr lang="zh-TW" altLang="en-US" dirty="0"/>
              <a:t>，可以讓參與者利用自己的推特帳號「鑄造」新的代幣，利用自己的社會資本生成數位美元。</a:t>
            </a:r>
            <a:endParaRPr lang="en-US" altLang="zh-TW" dirty="0"/>
          </a:p>
          <a:p>
            <a:r>
              <a:rPr lang="en-US" altLang="zh-TW" dirty="0"/>
              <a:t>KOL </a:t>
            </a:r>
            <a:r>
              <a:rPr lang="zh-TW" altLang="en-US" dirty="0"/>
              <a:t>能把一些優質內容設置成僅代幣持有人可見，從而實現粉絲經濟變現。將個人帳戶代幣化之後，人們甚至能構建預測市場，競猜哪些帳戶會變得更流行。</a:t>
            </a:r>
            <a:endParaRPr lang="en-US" altLang="zh-TW" dirty="0"/>
          </a:p>
          <a:p>
            <a:r>
              <a:rPr lang="zh-TW" altLang="en-US" dirty="0"/>
              <a:t>另一個傳統金融從沒有出現過的概念是 </a:t>
            </a:r>
            <a:r>
              <a:rPr lang="en-US" altLang="zh-TW" dirty="0" err="1"/>
              <a:t>PoolTogether</a:t>
            </a:r>
            <a:r>
              <a:rPr lang="zh-TW" altLang="en-US" dirty="0"/>
              <a:t>，它把 </a:t>
            </a:r>
            <a:r>
              <a:rPr lang="en-US" altLang="zh-TW" dirty="0" err="1"/>
              <a:t>DeFi</a:t>
            </a:r>
            <a:r>
              <a:rPr lang="en-US" altLang="zh-TW" dirty="0"/>
              <a:t> </a:t>
            </a:r>
            <a:r>
              <a:rPr lang="zh-TW" altLang="en-US" dirty="0"/>
              <a:t>和彩券結合，創造了一種「無損失」彩券。用戶購買鏈上的彩券，然後將所有購買彩券的資金都存入 </a:t>
            </a:r>
            <a:r>
              <a:rPr lang="en-US" altLang="zh-TW" dirty="0"/>
              <a:t>Compound </a:t>
            </a:r>
            <a:r>
              <a:rPr lang="zh-TW" altLang="en-US" dirty="0"/>
              <a:t>中賺取利息。在每一期彩券開獎時，每個購買人都能拿回自己的錢</a:t>
            </a:r>
            <a:r>
              <a:rPr lang="en-US" altLang="zh-TW" dirty="0"/>
              <a:t>——</a:t>
            </a:r>
            <a:r>
              <a:rPr lang="zh-TW" altLang="en-US" dirty="0"/>
              <a:t>不過有一個幸運兒能把彩券獎金池產生的利息全部抱回家。從本質上來說，這就是在利用彩券機制增加儲蓄並創造財富！</a:t>
            </a:r>
          </a:p>
        </p:txBody>
      </p:sp>
      <p:sp>
        <p:nvSpPr>
          <p:cNvPr id="4" name="日期版面配置區 3">
            <a:extLst>
              <a:ext uri="{FF2B5EF4-FFF2-40B4-BE49-F238E27FC236}">
                <a16:creationId xmlns:a16="http://schemas.microsoft.com/office/drawing/2014/main" id="{72C1C7BA-36B7-4D49-AE79-45524FD09AD2}"/>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2710DA9F-BA52-4BBC-9C99-1C78D839D471}"/>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9C88F837-0E82-4A05-8B9E-24942D6684DA}"/>
              </a:ext>
            </a:extLst>
          </p:cNvPr>
          <p:cNvSpPr>
            <a:spLocks noGrp="1"/>
          </p:cNvSpPr>
          <p:nvPr>
            <p:ph type="sldNum" sz="quarter" idx="12"/>
          </p:nvPr>
        </p:nvSpPr>
        <p:spPr/>
        <p:txBody>
          <a:bodyPr/>
          <a:lstStyle/>
          <a:p>
            <a:fld id="{EF21F0DD-0BF4-4337-9F0B-D0B2EB408B28}" type="slidenum">
              <a:rPr lang="zh-TW" altLang="en-US" smtClean="0"/>
              <a:t>26</a:t>
            </a:fld>
            <a:endParaRPr lang="zh-TW" altLang="en-US"/>
          </a:p>
        </p:txBody>
      </p:sp>
    </p:spTree>
    <p:extLst>
      <p:ext uri="{BB962C8B-B14F-4D97-AF65-F5344CB8AC3E}">
        <p14:creationId xmlns:p14="http://schemas.microsoft.com/office/powerpoint/2010/main" val="281110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2EDA1-56A0-4C83-92A4-531F4E27B271}"/>
              </a:ext>
            </a:extLst>
          </p:cNvPr>
          <p:cNvSpPr>
            <a:spLocks noGrp="1"/>
          </p:cNvSpPr>
          <p:nvPr>
            <p:ph type="title"/>
          </p:nvPr>
        </p:nvSpPr>
        <p:spPr/>
        <p:txBody>
          <a:bodyPr/>
          <a:lstStyle/>
          <a:p>
            <a:r>
              <a:rPr lang="zh-TW" altLang="en-US" dirty="0"/>
              <a:t>風控</a:t>
            </a:r>
          </a:p>
        </p:txBody>
      </p:sp>
      <p:sp>
        <p:nvSpPr>
          <p:cNvPr id="3" name="文字版面配置區 2">
            <a:extLst>
              <a:ext uri="{FF2B5EF4-FFF2-40B4-BE49-F238E27FC236}">
                <a16:creationId xmlns:a16="http://schemas.microsoft.com/office/drawing/2014/main" id="{F8102EC5-D049-4E87-BAEC-1607DD0BF99B}"/>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516F6E51-E33B-4399-B144-6E761F4D3DDC}"/>
              </a:ext>
            </a:extLst>
          </p:cNvPr>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頁尾版面配置區 4">
            <a:extLst>
              <a:ext uri="{FF2B5EF4-FFF2-40B4-BE49-F238E27FC236}">
                <a16:creationId xmlns:a16="http://schemas.microsoft.com/office/drawing/2014/main" id="{01404ECA-B37C-4E23-9411-E969607A4298}"/>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7F266B06-B9FD-470F-8558-4B0F3F72DAE1}"/>
              </a:ext>
            </a:extLst>
          </p:cNvPr>
          <p:cNvSpPr>
            <a:spLocks noGrp="1"/>
          </p:cNvSpPr>
          <p:nvPr>
            <p:ph type="sldNum" sz="quarter" idx="12"/>
          </p:nvPr>
        </p:nvSpPr>
        <p:spPr/>
        <p:txBody>
          <a:bodyPr/>
          <a:lstStyle/>
          <a:p>
            <a:fld id="{EF21F0DD-0BF4-4337-9F0B-D0B2EB408B28}" type="slidenum">
              <a:rPr lang="zh-TW" altLang="en-US" smtClean="0"/>
              <a:t>27</a:t>
            </a:fld>
            <a:endParaRPr lang="zh-TW" altLang="en-US"/>
          </a:p>
        </p:txBody>
      </p:sp>
    </p:spTree>
    <p:extLst>
      <p:ext uri="{BB962C8B-B14F-4D97-AF65-F5344CB8AC3E}">
        <p14:creationId xmlns:p14="http://schemas.microsoft.com/office/powerpoint/2010/main" val="274558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DA634D-C22E-4E19-9212-7A5A0C3DBDF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8BAA54E-75C2-45ED-8930-9D3A3D3ED2A5}"/>
              </a:ext>
            </a:extLst>
          </p:cNvPr>
          <p:cNvSpPr>
            <a:spLocks noGrp="1"/>
          </p:cNvSpPr>
          <p:nvPr>
            <p:ph idx="1"/>
          </p:nvPr>
        </p:nvSpPr>
        <p:spPr/>
        <p:txBody>
          <a:bodyPr/>
          <a:lstStyle/>
          <a:p>
            <a:r>
              <a:rPr lang="zh-TW" altLang="en-US" b="1" dirty="0"/>
              <a:t>風控</a:t>
            </a:r>
            <a:r>
              <a:rPr lang="en-US" altLang="zh-TW" dirty="0"/>
              <a:t>—— </a:t>
            </a:r>
            <a:r>
              <a:rPr lang="en-US" altLang="zh-TW" dirty="0" err="1"/>
              <a:t>DeFi</a:t>
            </a:r>
            <a:r>
              <a:rPr lang="en-US" altLang="zh-TW" dirty="0"/>
              <a:t> </a:t>
            </a:r>
            <a:r>
              <a:rPr lang="zh-TW" altLang="en-US" dirty="0"/>
              <a:t>的高回報通常伴隨著高風險。萬幸當下湧現出許多新工具，能盡量降低投資的風險。</a:t>
            </a:r>
          </a:p>
          <a:p>
            <a:endParaRPr lang="zh-TW" altLang="en-US" dirty="0"/>
          </a:p>
        </p:txBody>
      </p:sp>
      <p:sp>
        <p:nvSpPr>
          <p:cNvPr id="4" name="日期版面配置區 3">
            <a:extLst>
              <a:ext uri="{FF2B5EF4-FFF2-40B4-BE49-F238E27FC236}">
                <a16:creationId xmlns:a16="http://schemas.microsoft.com/office/drawing/2014/main" id="{79E0C94E-0139-4E03-B60D-5FB7287B2EB7}"/>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A64FEE02-D56F-4D5C-ACEE-3DA9277CCF02}"/>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46EB888C-57C3-4B43-AA0F-E388DC3476B7}"/>
              </a:ext>
            </a:extLst>
          </p:cNvPr>
          <p:cNvSpPr>
            <a:spLocks noGrp="1"/>
          </p:cNvSpPr>
          <p:nvPr>
            <p:ph type="sldNum" sz="quarter" idx="12"/>
          </p:nvPr>
        </p:nvSpPr>
        <p:spPr/>
        <p:txBody>
          <a:bodyPr/>
          <a:lstStyle/>
          <a:p>
            <a:fld id="{EF21F0DD-0BF4-4337-9F0B-D0B2EB408B28}" type="slidenum">
              <a:rPr lang="zh-TW" altLang="en-US" smtClean="0"/>
              <a:t>28</a:t>
            </a:fld>
            <a:endParaRPr lang="zh-TW" altLang="en-US"/>
          </a:p>
        </p:txBody>
      </p:sp>
    </p:spTree>
    <p:extLst>
      <p:ext uri="{BB962C8B-B14F-4D97-AF65-F5344CB8AC3E}">
        <p14:creationId xmlns:p14="http://schemas.microsoft.com/office/powerpoint/2010/main" val="423782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AA7317-8F00-468F-AA9D-522F2D5815D6}"/>
              </a:ext>
            </a:extLst>
          </p:cNvPr>
          <p:cNvSpPr>
            <a:spLocks noGrp="1"/>
          </p:cNvSpPr>
          <p:nvPr>
            <p:ph type="title"/>
          </p:nvPr>
        </p:nvSpPr>
        <p:spPr/>
        <p:txBody>
          <a:bodyPr/>
          <a:lstStyle/>
          <a:p>
            <a:r>
              <a:rPr lang="zh-TW" altLang="en-US" dirty="0"/>
              <a:t>風險</a:t>
            </a:r>
          </a:p>
        </p:txBody>
      </p:sp>
      <p:sp>
        <p:nvSpPr>
          <p:cNvPr id="3" name="內容版面配置區 2">
            <a:extLst>
              <a:ext uri="{FF2B5EF4-FFF2-40B4-BE49-F238E27FC236}">
                <a16:creationId xmlns:a16="http://schemas.microsoft.com/office/drawing/2014/main" id="{6025B552-AA22-4B38-85F8-A7E0B8B87363}"/>
              </a:ext>
            </a:extLst>
          </p:cNvPr>
          <p:cNvSpPr>
            <a:spLocks noGrp="1"/>
          </p:cNvSpPr>
          <p:nvPr>
            <p:ph idx="1"/>
          </p:nvPr>
        </p:nvSpPr>
        <p:spPr/>
        <p:txBody>
          <a:bodyPr/>
          <a:lstStyle/>
          <a:p>
            <a:r>
              <a:rPr lang="zh-TW" altLang="en-US" dirty="0"/>
              <a:t>智能合約風險</a:t>
            </a:r>
            <a:endParaRPr lang="en-US" altLang="zh-TW" dirty="0"/>
          </a:p>
          <a:p>
            <a:r>
              <a:rPr lang="zh-TW" altLang="en-US" dirty="0"/>
              <a:t>擔保品和價格波動風險</a:t>
            </a:r>
            <a:endParaRPr lang="en-US" altLang="zh-TW" dirty="0"/>
          </a:p>
          <a:p>
            <a:r>
              <a:rPr lang="zh-TW" altLang="en-US" dirty="0"/>
              <a:t>法律與政策性風險</a:t>
            </a:r>
            <a:endParaRPr lang="en-US" altLang="zh-TW" dirty="0"/>
          </a:p>
          <a:p>
            <a:pPr lvl="1"/>
            <a:r>
              <a:rPr lang="zh-TW" altLang="en-US" dirty="0"/>
              <a:t>在 </a:t>
            </a:r>
            <a:r>
              <a:rPr lang="en-US" altLang="zh-TW" dirty="0" err="1"/>
              <a:t>DeFi</a:t>
            </a:r>
            <a:r>
              <a:rPr lang="en-US" altLang="zh-TW" dirty="0"/>
              <a:t> </a:t>
            </a:r>
            <a:r>
              <a:rPr lang="zh-TW" altLang="en-US" dirty="0"/>
              <a:t>領域，</a:t>
            </a:r>
            <a:r>
              <a:rPr lang="en-US" altLang="zh-TW" dirty="0"/>
              <a:t>Nexus Mutual </a:t>
            </a:r>
            <a:r>
              <a:rPr lang="zh-TW" altLang="en-US" dirty="0"/>
              <a:t>以及 </a:t>
            </a:r>
            <a:r>
              <a:rPr lang="en-US" altLang="zh-TW" dirty="0"/>
              <a:t>Convexity </a:t>
            </a:r>
            <a:r>
              <a:rPr lang="zh-TW" altLang="en-US" dirty="0"/>
              <a:t>等去中心化保險能有效對沖上述風險。而 </a:t>
            </a:r>
            <a:r>
              <a:rPr lang="en-US" altLang="zh-TW" dirty="0"/>
              <a:t>Augur </a:t>
            </a:r>
            <a:r>
              <a:rPr lang="zh-TW" altLang="en-US" dirty="0"/>
              <a:t>之類的預測市場可以讓用戶對其正在使用的智能合約存在漏洞的概率下注，以此對沖風險。</a:t>
            </a:r>
            <a:endParaRPr lang="en-US" altLang="zh-TW" dirty="0"/>
          </a:p>
          <a:p>
            <a:endParaRPr lang="zh-TW" altLang="en-US" dirty="0"/>
          </a:p>
          <a:p>
            <a:endParaRPr lang="zh-TW" altLang="en-US" dirty="0"/>
          </a:p>
          <a:p>
            <a:endParaRPr lang="zh-TW" altLang="en-US" dirty="0"/>
          </a:p>
          <a:p>
            <a:endParaRPr lang="zh-TW" altLang="en-US" dirty="0"/>
          </a:p>
        </p:txBody>
      </p:sp>
      <p:sp>
        <p:nvSpPr>
          <p:cNvPr id="4" name="日期版面配置區 3">
            <a:extLst>
              <a:ext uri="{FF2B5EF4-FFF2-40B4-BE49-F238E27FC236}">
                <a16:creationId xmlns:a16="http://schemas.microsoft.com/office/drawing/2014/main" id="{A1064173-7B45-4759-8FB1-0693B9ABF4BD}"/>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9AD4CE40-FD24-482B-9255-F86BF63756ED}"/>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93601E5A-48BD-4681-8B9E-500BF0285990}"/>
              </a:ext>
            </a:extLst>
          </p:cNvPr>
          <p:cNvSpPr>
            <a:spLocks noGrp="1"/>
          </p:cNvSpPr>
          <p:nvPr>
            <p:ph type="sldNum" sz="quarter" idx="12"/>
          </p:nvPr>
        </p:nvSpPr>
        <p:spPr/>
        <p:txBody>
          <a:bodyPr/>
          <a:lstStyle/>
          <a:p>
            <a:fld id="{EF21F0DD-0BF4-4337-9F0B-D0B2EB408B28}" type="slidenum">
              <a:rPr lang="zh-TW" altLang="en-US" smtClean="0"/>
              <a:t>29</a:t>
            </a:fld>
            <a:endParaRPr lang="zh-TW" altLang="en-US"/>
          </a:p>
        </p:txBody>
      </p:sp>
    </p:spTree>
    <p:extLst>
      <p:ext uri="{BB962C8B-B14F-4D97-AF65-F5344CB8AC3E}">
        <p14:creationId xmlns:p14="http://schemas.microsoft.com/office/powerpoint/2010/main" val="142926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9B1314-1B63-435B-94F3-8123C7331ADB}"/>
              </a:ext>
            </a:extLst>
          </p:cNvPr>
          <p:cNvSpPr>
            <a:spLocks noGrp="1"/>
          </p:cNvSpPr>
          <p:nvPr>
            <p:ph type="title"/>
          </p:nvPr>
        </p:nvSpPr>
        <p:spPr/>
        <p:txBody>
          <a:bodyPr/>
          <a:lstStyle/>
          <a:p>
            <a:r>
              <a:rPr lang="zh-TW" altLang="en-US" dirty="0"/>
              <a:t>穩定幣</a:t>
            </a:r>
          </a:p>
        </p:txBody>
      </p:sp>
      <p:sp>
        <p:nvSpPr>
          <p:cNvPr id="3" name="文字版面配置區 2">
            <a:extLst>
              <a:ext uri="{FF2B5EF4-FFF2-40B4-BE49-F238E27FC236}">
                <a16:creationId xmlns:a16="http://schemas.microsoft.com/office/drawing/2014/main" id="{DE54A3D1-36C5-4952-9021-7DF24FE9A852}"/>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3183EB32-C992-43AE-AE4D-B619BC45EBD7}"/>
              </a:ext>
            </a:extLst>
          </p:cNvPr>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頁尾版面配置區 4">
            <a:extLst>
              <a:ext uri="{FF2B5EF4-FFF2-40B4-BE49-F238E27FC236}">
                <a16:creationId xmlns:a16="http://schemas.microsoft.com/office/drawing/2014/main" id="{F1F464BF-6D64-4C5F-A6E2-68E56552466B}"/>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56F48FB5-0E1D-4F74-8624-85DF14CCB96D}"/>
              </a:ext>
            </a:extLst>
          </p:cNvPr>
          <p:cNvSpPr>
            <a:spLocks noGrp="1"/>
          </p:cNvSpPr>
          <p:nvPr>
            <p:ph type="sldNum" sz="quarter" idx="12"/>
          </p:nvPr>
        </p:nvSpPr>
        <p:spPr/>
        <p:txBody>
          <a:bodyPr/>
          <a:lstStyle/>
          <a:p>
            <a:fld id="{EF21F0DD-0BF4-4337-9F0B-D0B2EB408B28}" type="slidenum">
              <a:rPr lang="zh-TW" altLang="en-US" smtClean="0"/>
              <a:t>3</a:t>
            </a:fld>
            <a:endParaRPr lang="zh-TW" altLang="en-US"/>
          </a:p>
        </p:txBody>
      </p:sp>
    </p:spTree>
    <p:extLst>
      <p:ext uri="{BB962C8B-B14F-4D97-AF65-F5344CB8AC3E}">
        <p14:creationId xmlns:p14="http://schemas.microsoft.com/office/powerpoint/2010/main" val="1857865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2EDA1-56A0-4C83-92A4-531F4E27B271}"/>
              </a:ext>
            </a:extLst>
          </p:cNvPr>
          <p:cNvSpPr>
            <a:spLocks noGrp="1"/>
          </p:cNvSpPr>
          <p:nvPr>
            <p:ph type="title"/>
          </p:nvPr>
        </p:nvSpPr>
        <p:spPr/>
        <p:txBody>
          <a:bodyPr/>
          <a:lstStyle/>
          <a:p>
            <a:r>
              <a:rPr lang="zh-TW" altLang="en-US" dirty="0"/>
              <a:t>智能合約</a:t>
            </a:r>
          </a:p>
        </p:txBody>
      </p:sp>
      <p:sp>
        <p:nvSpPr>
          <p:cNvPr id="3" name="文字版面配置區 2">
            <a:extLst>
              <a:ext uri="{FF2B5EF4-FFF2-40B4-BE49-F238E27FC236}">
                <a16:creationId xmlns:a16="http://schemas.microsoft.com/office/drawing/2014/main" id="{F8102EC5-D049-4E87-BAEC-1607DD0BF99B}"/>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516F6E51-E33B-4399-B144-6E761F4D3DDC}"/>
              </a:ext>
            </a:extLst>
          </p:cNvPr>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頁尾版面配置區 4">
            <a:extLst>
              <a:ext uri="{FF2B5EF4-FFF2-40B4-BE49-F238E27FC236}">
                <a16:creationId xmlns:a16="http://schemas.microsoft.com/office/drawing/2014/main" id="{01404ECA-B37C-4E23-9411-E969607A4298}"/>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7F266B06-B9FD-470F-8558-4B0F3F72DAE1}"/>
              </a:ext>
            </a:extLst>
          </p:cNvPr>
          <p:cNvSpPr>
            <a:spLocks noGrp="1"/>
          </p:cNvSpPr>
          <p:nvPr>
            <p:ph type="sldNum" sz="quarter" idx="12"/>
          </p:nvPr>
        </p:nvSpPr>
        <p:spPr/>
        <p:txBody>
          <a:bodyPr/>
          <a:lstStyle/>
          <a:p>
            <a:fld id="{EF21F0DD-0BF4-4337-9F0B-D0B2EB408B28}" type="slidenum">
              <a:rPr lang="zh-TW" altLang="en-US" smtClean="0"/>
              <a:t>30</a:t>
            </a:fld>
            <a:endParaRPr lang="zh-TW" altLang="en-US"/>
          </a:p>
        </p:txBody>
      </p:sp>
    </p:spTree>
    <p:extLst>
      <p:ext uri="{BB962C8B-B14F-4D97-AF65-F5344CB8AC3E}">
        <p14:creationId xmlns:p14="http://schemas.microsoft.com/office/powerpoint/2010/main" val="1061904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DA634D-C22E-4E19-9212-7A5A0C3DBDFE}"/>
              </a:ext>
            </a:extLst>
          </p:cNvPr>
          <p:cNvSpPr>
            <a:spLocks noGrp="1"/>
          </p:cNvSpPr>
          <p:nvPr>
            <p:ph type="title"/>
          </p:nvPr>
        </p:nvSpPr>
        <p:spPr/>
        <p:txBody>
          <a:bodyPr/>
          <a:lstStyle/>
          <a:p>
            <a:r>
              <a:rPr lang="zh-TW" altLang="en-US"/>
              <a:t>智能合約</a:t>
            </a:r>
          </a:p>
        </p:txBody>
      </p:sp>
      <p:sp>
        <p:nvSpPr>
          <p:cNvPr id="3" name="內容版面配置區 2">
            <a:extLst>
              <a:ext uri="{FF2B5EF4-FFF2-40B4-BE49-F238E27FC236}">
                <a16:creationId xmlns:a16="http://schemas.microsoft.com/office/drawing/2014/main" id="{E8BAA54E-75C2-45ED-8930-9D3A3D3ED2A5}"/>
              </a:ext>
            </a:extLst>
          </p:cNvPr>
          <p:cNvSpPr>
            <a:spLocks noGrp="1"/>
          </p:cNvSpPr>
          <p:nvPr>
            <p:ph idx="1"/>
          </p:nvPr>
        </p:nvSpPr>
        <p:spPr/>
        <p:txBody>
          <a:bodyPr/>
          <a:lstStyle/>
          <a:p>
            <a:r>
              <a:rPr lang="zh-TW" altLang="en-US" dirty="0"/>
              <a:t>是一段</a:t>
            </a:r>
            <a:r>
              <a:rPr lang="zh-TW" altLang="en-US" b="1" dirty="0"/>
              <a:t>部署</a:t>
            </a:r>
            <a:r>
              <a:rPr lang="zh-TW" altLang="en-US" dirty="0"/>
              <a:t> </a:t>
            </a:r>
            <a:r>
              <a:rPr lang="en-US" altLang="zh-TW" dirty="0"/>
              <a:t>( Deploy</a:t>
            </a:r>
            <a:r>
              <a:rPr lang="zh-TW" altLang="en-US" dirty="0"/>
              <a:t>，即發佈 </a:t>
            </a:r>
            <a:r>
              <a:rPr lang="en-US" altLang="zh-TW" dirty="0"/>
              <a:t>) </a:t>
            </a:r>
            <a:r>
              <a:rPr lang="zh-TW" altLang="en-US" b="1" dirty="0"/>
              <a:t>到區塊鏈上的程式碼</a:t>
            </a:r>
            <a:r>
              <a:rPr lang="zh-TW" altLang="en-US" dirty="0"/>
              <a:t>，因為區塊鏈上的程式碼（嚴格來說是二進位碼）可以被檢視，所以具備</a:t>
            </a:r>
            <a:r>
              <a:rPr lang="zh-TW" altLang="en-US" b="1" dirty="0"/>
              <a:t>公開透明</a:t>
            </a:r>
            <a:r>
              <a:rPr lang="zh-TW" altLang="en-US" dirty="0"/>
              <a:t>的特性。</a:t>
            </a:r>
          </a:p>
        </p:txBody>
      </p:sp>
      <p:sp>
        <p:nvSpPr>
          <p:cNvPr id="4" name="日期版面配置區 3">
            <a:extLst>
              <a:ext uri="{FF2B5EF4-FFF2-40B4-BE49-F238E27FC236}">
                <a16:creationId xmlns:a16="http://schemas.microsoft.com/office/drawing/2014/main" id="{79E0C94E-0139-4E03-B60D-5FB7287B2EB7}"/>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A64FEE02-D56F-4D5C-ACEE-3DA9277CCF02}"/>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46EB888C-57C3-4B43-AA0F-E388DC3476B7}"/>
              </a:ext>
            </a:extLst>
          </p:cNvPr>
          <p:cNvSpPr>
            <a:spLocks noGrp="1"/>
          </p:cNvSpPr>
          <p:nvPr>
            <p:ph type="sldNum" sz="quarter" idx="12"/>
          </p:nvPr>
        </p:nvSpPr>
        <p:spPr/>
        <p:txBody>
          <a:bodyPr/>
          <a:lstStyle/>
          <a:p>
            <a:fld id="{EF21F0DD-0BF4-4337-9F0B-D0B2EB408B28}" type="slidenum">
              <a:rPr lang="zh-TW" altLang="en-US" smtClean="0"/>
              <a:t>31</a:t>
            </a:fld>
            <a:endParaRPr lang="zh-TW" altLang="en-US"/>
          </a:p>
        </p:txBody>
      </p:sp>
    </p:spTree>
    <p:extLst>
      <p:ext uri="{BB962C8B-B14F-4D97-AF65-F5344CB8AC3E}">
        <p14:creationId xmlns:p14="http://schemas.microsoft.com/office/powerpoint/2010/main" val="121377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540A7-66E8-42A0-B225-13FDC254DD16}"/>
              </a:ext>
            </a:extLst>
          </p:cNvPr>
          <p:cNvSpPr>
            <a:spLocks noGrp="1"/>
          </p:cNvSpPr>
          <p:nvPr>
            <p:ph type="title"/>
          </p:nvPr>
        </p:nvSpPr>
        <p:spPr/>
        <p:txBody>
          <a:bodyPr/>
          <a:lstStyle/>
          <a:p>
            <a:r>
              <a:rPr lang="zh-TW" altLang="en-US" dirty="0"/>
              <a:t>穩定幣</a:t>
            </a:r>
          </a:p>
        </p:txBody>
      </p:sp>
      <p:sp>
        <p:nvSpPr>
          <p:cNvPr id="3" name="內容版面配置區 2">
            <a:extLst>
              <a:ext uri="{FF2B5EF4-FFF2-40B4-BE49-F238E27FC236}">
                <a16:creationId xmlns:a16="http://schemas.microsoft.com/office/drawing/2014/main" id="{3FA9B1F5-E8BD-49EE-A67A-F0C6706847DC}"/>
              </a:ext>
            </a:extLst>
          </p:cNvPr>
          <p:cNvSpPr>
            <a:spLocks noGrp="1"/>
          </p:cNvSpPr>
          <p:nvPr>
            <p:ph idx="1"/>
          </p:nvPr>
        </p:nvSpPr>
        <p:spPr/>
        <p:txBody>
          <a:bodyPr>
            <a:normAutofit/>
          </a:bodyPr>
          <a:lstStyle/>
          <a:p>
            <a:pPr fontAlgn="base"/>
            <a:r>
              <a:rPr lang="zh-TW" altLang="en-US" dirty="0"/>
              <a:t>去中心化金融的重要組成模塊。</a:t>
            </a:r>
            <a:endParaRPr lang="en-US" altLang="zh-TW" dirty="0"/>
          </a:p>
          <a:p>
            <a:pPr fontAlgn="base"/>
            <a:r>
              <a:rPr lang="zh-TW" altLang="en-US" dirty="0"/>
              <a:t>比特幣或以太幣的價格經常大起大落</a:t>
            </a:r>
            <a:r>
              <a:rPr lang="en-US" altLang="zh-TW" dirty="0"/>
              <a:t>1,</a:t>
            </a:r>
            <a:r>
              <a:rPr lang="zh-TW" altLang="en-US" dirty="0"/>
              <a:t>非常波動，而穩定幣可以被設計成了錨定一單位法幣的價值。</a:t>
            </a:r>
            <a:endParaRPr lang="en-US" altLang="zh-TW" dirty="0"/>
          </a:p>
          <a:p>
            <a:pPr fontAlgn="base"/>
            <a:r>
              <a:rPr lang="zh-TW" altLang="en-US" dirty="0"/>
              <a:t>大部分的穩定幣都錨定美元，市面上也存在一部分錨定人民幣的穩定幣。</a:t>
            </a:r>
          </a:p>
          <a:p>
            <a:endParaRPr lang="zh-TW" altLang="en-US" dirty="0"/>
          </a:p>
        </p:txBody>
      </p:sp>
      <p:sp>
        <p:nvSpPr>
          <p:cNvPr id="4" name="日期版面配置區 3">
            <a:extLst>
              <a:ext uri="{FF2B5EF4-FFF2-40B4-BE49-F238E27FC236}">
                <a16:creationId xmlns:a16="http://schemas.microsoft.com/office/drawing/2014/main" id="{55290583-470B-49AD-B7FA-FF21F32D0CF1}"/>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DC70EF34-D392-4DCC-8417-6CEBA752358A}"/>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8558A91A-BA67-4145-ABAF-FBEB853A4F13}"/>
              </a:ext>
            </a:extLst>
          </p:cNvPr>
          <p:cNvSpPr>
            <a:spLocks noGrp="1"/>
          </p:cNvSpPr>
          <p:nvPr>
            <p:ph type="sldNum" sz="quarter" idx="12"/>
          </p:nvPr>
        </p:nvSpPr>
        <p:spPr/>
        <p:txBody>
          <a:bodyPr/>
          <a:lstStyle/>
          <a:p>
            <a:fld id="{EF21F0DD-0BF4-4337-9F0B-D0B2EB408B28}" type="slidenum">
              <a:rPr lang="zh-TW" altLang="en-US" smtClean="0"/>
              <a:t>4</a:t>
            </a:fld>
            <a:endParaRPr lang="zh-TW" altLang="en-US"/>
          </a:p>
        </p:txBody>
      </p:sp>
    </p:spTree>
    <p:extLst>
      <p:ext uri="{BB962C8B-B14F-4D97-AF65-F5344CB8AC3E}">
        <p14:creationId xmlns:p14="http://schemas.microsoft.com/office/powerpoint/2010/main" val="240366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579C3F-817B-41AC-971B-D360FD418B21}"/>
              </a:ext>
            </a:extLst>
          </p:cNvPr>
          <p:cNvSpPr>
            <a:spLocks noGrp="1"/>
          </p:cNvSpPr>
          <p:nvPr>
            <p:ph type="title"/>
          </p:nvPr>
        </p:nvSpPr>
        <p:spPr/>
        <p:txBody>
          <a:bodyPr/>
          <a:lstStyle/>
          <a:p>
            <a:pPr fontAlgn="base"/>
            <a:r>
              <a:rPr lang="zh-TW" altLang="en-US" dirty="0"/>
              <a:t>法幣支持的穩定幣</a:t>
            </a:r>
          </a:p>
        </p:txBody>
      </p:sp>
      <p:sp>
        <p:nvSpPr>
          <p:cNvPr id="3" name="內容版面配置區 2">
            <a:extLst>
              <a:ext uri="{FF2B5EF4-FFF2-40B4-BE49-F238E27FC236}">
                <a16:creationId xmlns:a16="http://schemas.microsoft.com/office/drawing/2014/main" id="{92E34B4C-6ECB-492E-92F2-63A0EEDF2A8B}"/>
              </a:ext>
            </a:extLst>
          </p:cNvPr>
          <p:cNvSpPr>
            <a:spLocks noGrp="1"/>
          </p:cNvSpPr>
          <p:nvPr>
            <p:ph idx="1"/>
          </p:nvPr>
        </p:nvSpPr>
        <p:spPr/>
        <p:txBody>
          <a:bodyPr/>
          <a:lstStyle/>
          <a:p>
            <a:r>
              <a:rPr lang="en-US" altLang="zh-TW" dirty="0"/>
              <a:t>Coinbase </a:t>
            </a:r>
            <a:r>
              <a:rPr lang="zh-TW" altLang="en-US" dirty="0"/>
              <a:t>發行的穩定幣 </a:t>
            </a:r>
            <a:r>
              <a:rPr lang="en-US" altLang="zh-TW" dirty="0"/>
              <a:t>USD Coin</a:t>
            </a:r>
            <a:r>
              <a:rPr lang="zh-TW" altLang="en-US" dirty="0"/>
              <a:t>（</a:t>
            </a:r>
            <a:r>
              <a:rPr lang="en-US" altLang="zh-TW" dirty="0"/>
              <a:t>USDC</a:t>
            </a:r>
            <a:r>
              <a:rPr lang="zh-TW" altLang="en-US" dirty="0"/>
              <a:t>），每發行一枚 </a:t>
            </a:r>
            <a:r>
              <a:rPr lang="en-US" altLang="zh-TW" dirty="0"/>
              <a:t>USDC</a:t>
            </a:r>
            <a:r>
              <a:rPr lang="zh-TW" altLang="en-US" dirty="0"/>
              <a:t>，</a:t>
            </a:r>
            <a:r>
              <a:rPr lang="en-US" altLang="zh-TW" dirty="0"/>
              <a:t>Coinbase </a:t>
            </a:r>
            <a:r>
              <a:rPr lang="zh-TW" altLang="en-US" dirty="0"/>
              <a:t>都會相應在銀行帳戶中存入 </a:t>
            </a:r>
            <a:r>
              <a:rPr lang="en-US" altLang="zh-TW" dirty="0"/>
              <a:t>1 </a:t>
            </a:r>
            <a:r>
              <a:rPr lang="zh-TW" altLang="en-US" dirty="0"/>
              <a:t>美金</a:t>
            </a:r>
            <a:endParaRPr lang="en-US" altLang="zh-TW" dirty="0"/>
          </a:p>
          <a:p>
            <a:r>
              <a:rPr lang="zh-TW" altLang="en-US" dirty="0"/>
              <a:t>有發行機構承擔責任</a:t>
            </a:r>
            <a:endParaRPr lang="en-US" altLang="zh-TW" dirty="0"/>
          </a:p>
          <a:p>
            <a:r>
              <a:rPr lang="zh-TW" altLang="en-US" dirty="0"/>
              <a:t>有法幣作為擔保品</a:t>
            </a:r>
            <a:endParaRPr lang="en-US" altLang="zh-TW" dirty="0"/>
          </a:p>
          <a:p>
            <a:r>
              <a:rPr lang="zh-TW" altLang="en-US" dirty="0"/>
              <a:t>非所有用戶都有資格使用中心化穩定幣。 </a:t>
            </a:r>
            <a:r>
              <a:rPr lang="en-US" altLang="zh-TW" dirty="0"/>
              <a:t>USDC </a:t>
            </a:r>
            <a:r>
              <a:rPr lang="zh-TW" altLang="en-US" dirty="0"/>
              <a:t>的用戶條款就聲明只支持部分國家和地區的用戶使用，並且嚴格限定了 </a:t>
            </a:r>
            <a:r>
              <a:rPr lang="en-US" altLang="zh-TW" dirty="0"/>
              <a:t>USDC </a:t>
            </a:r>
            <a:r>
              <a:rPr lang="zh-TW" altLang="en-US" dirty="0"/>
              <a:t>的使用範圍和場景。</a:t>
            </a:r>
          </a:p>
        </p:txBody>
      </p:sp>
      <p:sp>
        <p:nvSpPr>
          <p:cNvPr id="4" name="日期版面配置區 3">
            <a:extLst>
              <a:ext uri="{FF2B5EF4-FFF2-40B4-BE49-F238E27FC236}">
                <a16:creationId xmlns:a16="http://schemas.microsoft.com/office/drawing/2014/main" id="{00771B7E-84BF-4043-97E2-52519C79739C}"/>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748ABFCC-9352-4A65-9B72-A5150D483283}"/>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8677124B-7379-4B06-9ABA-7D785B3B16F5}"/>
              </a:ext>
            </a:extLst>
          </p:cNvPr>
          <p:cNvSpPr>
            <a:spLocks noGrp="1"/>
          </p:cNvSpPr>
          <p:nvPr>
            <p:ph type="sldNum" sz="quarter" idx="12"/>
          </p:nvPr>
        </p:nvSpPr>
        <p:spPr/>
        <p:txBody>
          <a:bodyPr/>
          <a:lstStyle/>
          <a:p>
            <a:fld id="{EF21F0DD-0BF4-4337-9F0B-D0B2EB408B28}" type="slidenum">
              <a:rPr lang="zh-TW" altLang="en-US" smtClean="0"/>
              <a:t>5</a:t>
            </a:fld>
            <a:endParaRPr lang="zh-TW" altLang="en-US"/>
          </a:p>
        </p:txBody>
      </p:sp>
    </p:spTree>
    <p:extLst>
      <p:ext uri="{BB962C8B-B14F-4D97-AF65-F5344CB8AC3E}">
        <p14:creationId xmlns:p14="http://schemas.microsoft.com/office/powerpoint/2010/main" val="232981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579C3F-817B-41AC-971B-D360FD418B21}"/>
              </a:ext>
            </a:extLst>
          </p:cNvPr>
          <p:cNvSpPr>
            <a:spLocks noGrp="1"/>
          </p:cNvSpPr>
          <p:nvPr>
            <p:ph type="title"/>
          </p:nvPr>
        </p:nvSpPr>
        <p:spPr>
          <a:xfrm>
            <a:off x="523875" y="365126"/>
            <a:ext cx="8077200" cy="1325563"/>
          </a:xfrm>
        </p:spPr>
        <p:txBody>
          <a:bodyPr/>
          <a:lstStyle/>
          <a:p>
            <a:pPr fontAlgn="base"/>
            <a:r>
              <a:rPr lang="zh-TW" altLang="en-US" dirty="0"/>
              <a:t>去中心化數位資產支持的穩定幣</a:t>
            </a:r>
          </a:p>
        </p:txBody>
      </p:sp>
      <p:sp>
        <p:nvSpPr>
          <p:cNvPr id="3" name="內容版面配置區 2">
            <a:extLst>
              <a:ext uri="{FF2B5EF4-FFF2-40B4-BE49-F238E27FC236}">
                <a16:creationId xmlns:a16="http://schemas.microsoft.com/office/drawing/2014/main" id="{92E34B4C-6ECB-492E-92F2-63A0EEDF2A8B}"/>
              </a:ext>
            </a:extLst>
          </p:cNvPr>
          <p:cNvSpPr>
            <a:spLocks noGrp="1"/>
          </p:cNvSpPr>
          <p:nvPr>
            <p:ph idx="1"/>
          </p:nvPr>
        </p:nvSpPr>
        <p:spPr/>
        <p:txBody>
          <a:bodyPr/>
          <a:lstStyle/>
          <a:p>
            <a:r>
              <a:rPr lang="zh-TW" altLang="en-US" dirty="0"/>
              <a:t>沒有法幣的擔保，因而需要加密資產的</a:t>
            </a:r>
            <a:r>
              <a:rPr lang="zh-TW" altLang="en-US" b="1" dirty="0"/>
              <a:t>超額擔保</a:t>
            </a:r>
            <a:endParaRPr lang="en-US" altLang="zh-TW" dirty="0"/>
          </a:p>
          <a:p>
            <a:r>
              <a:rPr lang="zh-TW" altLang="en-US" dirty="0"/>
              <a:t>無需取得某個公司或政府的許可</a:t>
            </a:r>
            <a:endParaRPr lang="en-US" altLang="zh-TW" dirty="0"/>
          </a:p>
          <a:p>
            <a:r>
              <a:rPr lang="zh-TW" altLang="en-US" dirty="0"/>
              <a:t>例子</a:t>
            </a:r>
            <a:r>
              <a:rPr lang="en-US" altLang="zh-TW" dirty="0"/>
              <a:t>: </a:t>
            </a:r>
            <a:r>
              <a:rPr lang="zh-TW" altLang="en-US" dirty="0"/>
              <a:t>構建在以太坊上的 </a:t>
            </a:r>
            <a:r>
              <a:rPr lang="en-US" altLang="zh-TW" dirty="0"/>
              <a:t>Maker </a:t>
            </a:r>
            <a:r>
              <a:rPr lang="zh-TW" altLang="en-US" dirty="0"/>
              <a:t>系統就發行了去中心化穩定幣 </a:t>
            </a:r>
            <a:r>
              <a:rPr lang="en-US" altLang="zh-TW" dirty="0"/>
              <a:t>DAI</a:t>
            </a:r>
          </a:p>
          <a:p>
            <a:r>
              <a:rPr lang="en-US" altLang="zh-TW" dirty="0"/>
              <a:t>DAI </a:t>
            </a:r>
            <a:r>
              <a:rPr lang="zh-TW" altLang="en-US" dirty="0"/>
              <a:t>的目標是 </a:t>
            </a:r>
            <a:r>
              <a:rPr lang="en-US" altLang="zh-TW" dirty="0"/>
              <a:t>1:1 </a:t>
            </a:r>
            <a:r>
              <a:rPr lang="zh-TW" altLang="en-US" dirty="0"/>
              <a:t>錨定美金</a:t>
            </a:r>
            <a:endParaRPr lang="en-US" altLang="zh-TW" dirty="0"/>
          </a:p>
          <a:p>
            <a:r>
              <a:rPr lang="zh-TW" altLang="en-US" dirty="0"/>
              <a:t>將加密貨幣（通常是以太幣）作為擔保品鎖定在 </a:t>
            </a:r>
            <a:r>
              <a:rPr lang="en-US" altLang="zh-TW" dirty="0"/>
              <a:t>Maker </a:t>
            </a:r>
            <a:r>
              <a:rPr lang="zh-TW" altLang="en-US" dirty="0"/>
              <a:t>系統中，然後才能借出一筆 </a:t>
            </a:r>
            <a:r>
              <a:rPr lang="en-US" altLang="zh-TW" dirty="0"/>
              <a:t>DAI</a:t>
            </a:r>
            <a:r>
              <a:rPr lang="zh-TW" altLang="en-US" dirty="0"/>
              <a:t>。</a:t>
            </a:r>
            <a:r>
              <a:rPr lang="zh-TW" altLang="en-US" b="1" dirty="0"/>
              <a:t>擔保品的價值必須高於貸款額，因此是超額擔保貸款。</a:t>
            </a:r>
            <a:endParaRPr lang="zh-TW" altLang="en-US" dirty="0"/>
          </a:p>
        </p:txBody>
      </p:sp>
      <p:sp>
        <p:nvSpPr>
          <p:cNvPr id="4" name="日期版面配置區 3">
            <a:extLst>
              <a:ext uri="{FF2B5EF4-FFF2-40B4-BE49-F238E27FC236}">
                <a16:creationId xmlns:a16="http://schemas.microsoft.com/office/drawing/2014/main" id="{00771B7E-84BF-4043-97E2-52519C79739C}"/>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748ABFCC-9352-4A65-9B72-A5150D483283}"/>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8677124B-7379-4B06-9ABA-7D785B3B16F5}"/>
              </a:ext>
            </a:extLst>
          </p:cNvPr>
          <p:cNvSpPr>
            <a:spLocks noGrp="1"/>
          </p:cNvSpPr>
          <p:nvPr>
            <p:ph type="sldNum" sz="quarter" idx="12"/>
          </p:nvPr>
        </p:nvSpPr>
        <p:spPr/>
        <p:txBody>
          <a:bodyPr/>
          <a:lstStyle/>
          <a:p>
            <a:fld id="{EF21F0DD-0BF4-4337-9F0B-D0B2EB408B28}" type="slidenum">
              <a:rPr lang="zh-TW" altLang="en-US" smtClean="0"/>
              <a:t>6</a:t>
            </a:fld>
            <a:endParaRPr lang="zh-TW" altLang="en-US"/>
          </a:p>
        </p:txBody>
      </p:sp>
    </p:spTree>
    <p:extLst>
      <p:ext uri="{BB962C8B-B14F-4D97-AF65-F5344CB8AC3E}">
        <p14:creationId xmlns:p14="http://schemas.microsoft.com/office/powerpoint/2010/main" val="17577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579C3F-817B-41AC-971B-D360FD418B21}"/>
              </a:ext>
            </a:extLst>
          </p:cNvPr>
          <p:cNvSpPr>
            <a:spLocks noGrp="1"/>
          </p:cNvSpPr>
          <p:nvPr>
            <p:ph type="title"/>
          </p:nvPr>
        </p:nvSpPr>
        <p:spPr/>
        <p:txBody>
          <a:bodyPr/>
          <a:lstStyle/>
          <a:p>
            <a:r>
              <a:rPr lang="en-US" altLang="zh-TW" dirty="0"/>
              <a:t>DAI</a:t>
            </a:r>
            <a:endParaRPr lang="zh-TW" altLang="en-US" dirty="0"/>
          </a:p>
        </p:txBody>
      </p:sp>
      <p:sp>
        <p:nvSpPr>
          <p:cNvPr id="3" name="內容版面配置區 2">
            <a:extLst>
              <a:ext uri="{FF2B5EF4-FFF2-40B4-BE49-F238E27FC236}">
                <a16:creationId xmlns:a16="http://schemas.microsoft.com/office/drawing/2014/main" id="{92E34B4C-6ECB-492E-92F2-63A0EEDF2A8B}"/>
              </a:ext>
            </a:extLst>
          </p:cNvPr>
          <p:cNvSpPr>
            <a:spLocks noGrp="1"/>
          </p:cNvSpPr>
          <p:nvPr>
            <p:ph idx="1"/>
          </p:nvPr>
        </p:nvSpPr>
        <p:spPr/>
        <p:txBody>
          <a:bodyPr/>
          <a:lstStyle/>
          <a:p>
            <a:r>
              <a:rPr lang="zh-TW" altLang="en-US" dirty="0"/>
              <a:t>借 </a:t>
            </a:r>
            <a:r>
              <a:rPr lang="en-US" altLang="zh-TW" dirty="0"/>
              <a:t>DAI </a:t>
            </a:r>
            <a:r>
              <a:rPr lang="zh-TW" altLang="en-US" dirty="0"/>
              <a:t>主要是為了加槓桿</a:t>
            </a:r>
            <a:endParaRPr lang="en-US" altLang="zh-TW" dirty="0"/>
          </a:p>
          <a:p>
            <a:r>
              <a:rPr lang="zh-TW" altLang="en-US" dirty="0"/>
              <a:t>如果原本價值 </a:t>
            </a:r>
            <a:r>
              <a:rPr lang="en-US" altLang="zh-TW" dirty="0"/>
              <a:t>200 </a:t>
            </a:r>
            <a:r>
              <a:rPr lang="zh-TW" altLang="en-US" dirty="0"/>
              <a:t>美金的以太幣暴跌，擔保率跌至清算比率以下，那 </a:t>
            </a:r>
            <a:r>
              <a:rPr lang="en-US" altLang="zh-TW" dirty="0"/>
              <a:t>Maker </a:t>
            </a:r>
            <a:r>
              <a:rPr lang="zh-TW" altLang="en-US" dirty="0"/>
              <a:t>的智能合約就會沒收你的擔保品並在市場上出售，以償付借出的 </a:t>
            </a:r>
            <a:r>
              <a:rPr lang="en-US" altLang="zh-TW" dirty="0"/>
              <a:t>100 </a:t>
            </a:r>
            <a:r>
              <a:rPr lang="zh-TW" altLang="en-US" dirty="0"/>
              <a:t>美金。這樣一來，</a:t>
            </a:r>
            <a:r>
              <a:rPr lang="en-US" altLang="zh-TW" dirty="0"/>
              <a:t>Maker </a:t>
            </a:r>
            <a:r>
              <a:rPr lang="zh-TW" altLang="en-US" dirty="0"/>
              <a:t>系統就不會出現任何壞帳。</a:t>
            </a:r>
          </a:p>
        </p:txBody>
      </p:sp>
      <p:sp>
        <p:nvSpPr>
          <p:cNvPr id="4" name="日期版面配置區 3">
            <a:extLst>
              <a:ext uri="{FF2B5EF4-FFF2-40B4-BE49-F238E27FC236}">
                <a16:creationId xmlns:a16="http://schemas.microsoft.com/office/drawing/2014/main" id="{00771B7E-84BF-4043-97E2-52519C79739C}"/>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748ABFCC-9352-4A65-9B72-A5150D483283}"/>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8677124B-7379-4B06-9ABA-7D785B3B16F5}"/>
              </a:ext>
            </a:extLst>
          </p:cNvPr>
          <p:cNvSpPr>
            <a:spLocks noGrp="1"/>
          </p:cNvSpPr>
          <p:nvPr>
            <p:ph type="sldNum" sz="quarter" idx="12"/>
          </p:nvPr>
        </p:nvSpPr>
        <p:spPr/>
        <p:txBody>
          <a:bodyPr/>
          <a:lstStyle/>
          <a:p>
            <a:fld id="{EF21F0DD-0BF4-4337-9F0B-D0B2EB408B28}" type="slidenum">
              <a:rPr lang="zh-TW" altLang="en-US" smtClean="0"/>
              <a:t>7</a:t>
            </a:fld>
            <a:endParaRPr lang="zh-TW" altLang="en-US"/>
          </a:p>
        </p:txBody>
      </p:sp>
    </p:spTree>
    <p:extLst>
      <p:ext uri="{BB962C8B-B14F-4D97-AF65-F5344CB8AC3E}">
        <p14:creationId xmlns:p14="http://schemas.microsoft.com/office/powerpoint/2010/main" val="294986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579C3F-817B-41AC-971B-D360FD418B21}"/>
              </a:ext>
            </a:extLst>
          </p:cNvPr>
          <p:cNvSpPr>
            <a:spLocks noGrp="1"/>
          </p:cNvSpPr>
          <p:nvPr>
            <p:ph type="title"/>
          </p:nvPr>
        </p:nvSpPr>
        <p:spPr/>
        <p:txBody>
          <a:bodyPr/>
          <a:lstStyle/>
          <a:p>
            <a:pPr fontAlgn="base"/>
            <a:r>
              <a:rPr lang="zh-TW" altLang="en-US" dirty="0"/>
              <a:t>去中心化演算法實現的穩定幣</a:t>
            </a:r>
          </a:p>
        </p:txBody>
      </p:sp>
      <p:sp>
        <p:nvSpPr>
          <p:cNvPr id="3" name="內容版面配置區 2">
            <a:extLst>
              <a:ext uri="{FF2B5EF4-FFF2-40B4-BE49-F238E27FC236}">
                <a16:creationId xmlns:a16="http://schemas.microsoft.com/office/drawing/2014/main" id="{92E34B4C-6ECB-492E-92F2-63A0EEDF2A8B}"/>
              </a:ext>
            </a:extLst>
          </p:cNvPr>
          <p:cNvSpPr>
            <a:spLocks noGrp="1"/>
          </p:cNvSpPr>
          <p:nvPr>
            <p:ph idx="1"/>
          </p:nvPr>
        </p:nvSpPr>
        <p:spPr/>
        <p:txBody>
          <a:bodyPr/>
          <a:lstStyle/>
          <a:p>
            <a:r>
              <a:rPr lang="zh-TW" altLang="en-US" dirty="0"/>
              <a:t>沒有任何資產支持，僅僅依靠演算法維持價格穩定。</a:t>
            </a:r>
            <a:endParaRPr lang="en-US" altLang="zh-TW" dirty="0"/>
          </a:p>
          <a:p>
            <a:r>
              <a:rPr lang="zh-TW" altLang="en-US" dirty="0"/>
              <a:t>演算法穩定幣的代表包括 </a:t>
            </a:r>
            <a:r>
              <a:rPr lang="en-US" altLang="zh-TW" dirty="0"/>
              <a:t>Basis</a:t>
            </a:r>
            <a:r>
              <a:rPr lang="zh-TW" altLang="en-US" dirty="0"/>
              <a:t>，它在上線前夕就宣告失敗。</a:t>
            </a:r>
            <a:endParaRPr lang="en-US" altLang="zh-TW" dirty="0"/>
          </a:p>
          <a:p>
            <a:r>
              <a:rPr lang="zh-TW" altLang="en-US" dirty="0"/>
              <a:t>有些人質疑財力雄厚的惡意機構能夠攻擊演算法穩定幣，造成市場的恐慌和穩定幣脫錨，最終引發死亡螺旋，穩定幣價值歸零。</a:t>
            </a:r>
            <a:endParaRPr lang="en-US" altLang="zh-TW" dirty="0"/>
          </a:p>
          <a:p>
            <a:endParaRPr lang="zh-TW" altLang="en-US" dirty="0"/>
          </a:p>
        </p:txBody>
      </p:sp>
      <p:sp>
        <p:nvSpPr>
          <p:cNvPr id="4" name="日期版面配置區 3">
            <a:extLst>
              <a:ext uri="{FF2B5EF4-FFF2-40B4-BE49-F238E27FC236}">
                <a16:creationId xmlns:a16="http://schemas.microsoft.com/office/drawing/2014/main" id="{00771B7E-84BF-4043-97E2-52519C79739C}"/>
              </a:ext>
            </a:extLst>
          </p:cNvPr>
          <p:cNvSpPr>
            <a:spLocks noGrp="1"/>
          </p:cNvSpPr>
          <p:nvPr>
            <p:ph type="dt" sz="half" idx="10"/>
          </p:nvPr>
        </p:nvSpPr>
        <p:spPr/>
        <p:txBody>
          <a:bodyPr/>
          <a:lstStyle/>
          <a:p>
            <a:fld id="{FB905612-5AE3-45D7-B0E3-5B1F7D0C2CD4}" type="datetime1">
              <a:rPr lang="zh-TW" altLang="en-US" smtClean="0"/>
              <a:t>2020/11/12</a:t>
            </a:fld>
            <a:endParaRPr lang="zh-TW" altLang="en-US" dirty="0"/>
          </a:p>
        </p:txBody>
      </p:sp>
      <p:sp>
        <p:nvSpPr>
          <p:cNvPr id="5" name="頁尾版面配置區 4">
            <a:extLst>
              <a:ext uri="{FF2B5EF4-FFF2-40B4-BE49-F238E27FC236}">
                <a16:creationId xmlns:a16="http://schemas.microsoft.com/office/drawing/2014/main" id="{748ABFCC-9352-4A65-9B72-A5150D483283}"/>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8677124B-7379-4B06-9ABA-7D785B3B16F5}"/>
              </a:ext>
            </a:extLst>
          </p:cNvPr>
          <p:cNvSpPr>
            <a:spLocks noGrp="1"/>
          </p:cNvSpPr>
          <p:nvPr>
            <p:ph type="sldNum" sz="quarter" idx="12"/>
          </p:nvPr>
        </p:nvSpPr>
        <p:spPr/>
        <p:txBody>
          <a:bodyPr/>
          <a:lstStyle/>
          <a:p>
            <a:fld id="{EF21F0DD-0BF4-4337-9F0B-D0B2EB408B28}" type="slidenum">
              <a:rPr lang="zh-TW" altLang="en-US" smtClean="0"/>
              <a:t>8</a:t>
            </a:fld>
            <a:endParaRPr lang="zh-TW" altLang="en-US"/>
          </a:p>
        </p:txBody>
      </p:sp>
    </p:spTree>
    <p:extLst>
      <p:ext uri="{BB962C8B-B14F-4D97-AF65-F5344CB8AC3E}">
        <p14:creationId xmlns:p14="http://schemas.microsoft.com/office/powerpoint/2010/main" val="345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D213CD-C4BC-4718-812B-B53B9D33FD40}"/>
              </a:ext>
            </a:extLst>
          </p:cNvPr>
          <p:cNvSpPr>
            <a:spLocks noGrp="1"/>
          </p:cNvSpPr>
          <p:nvPr>
            <p:ph type="title"/>
          </p:nvPr>
        </p:nvSpPr>
        <p:spPr/>
        <p:txBody>
          <a:bodyPr/>
          <a:lstStyle/>
          <a:p>
            <a:r>
              <a:rPr lang="zh-TW" altLang="en-US" dirty="0"/>
              <a:t>去中心化貸款</a:t>
            </a:r>
          </a:p>
        </p:txBody>
      </p:sp>
      <p:sp>
        <p:nvSpPr>
          <p:cNvPr id="3" name="文字版面配置區 2">
            <a:extLst>
              <a:ext uri="{FF2B5EF4-FFF2-40B4-BE49-F238E27FC236}">
                <a16:creationId xmlns:a16="http://schemas.microsoft.com/office/drawing/2014/main" id="{1E958D1E-2E6F-42BD-AE3B-17F249ED57E2}"/>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AAB8846D-BC7C-47BA-8F87-56F8D4A2A5BE}"/>
              </a:ext>
            </a:extLst>
          </p:cNvPr>
          <p:cNvSpPr>
            <a:spLocks noGrp="1"/>
          </p:cNvSpPr>
          <p:nvPr>
            <p:ph type="dt" sz="half" idx="10"/>
          </p:nvPr>
        </p:nvSpPr>
        <p:spPr/>
        <p:txBody>
          <a:bodyPr/>
          <a:lstStyle/>
          <a:p>
            <a:fld id="{65BD53B3-FDB3-4FA8-80BF-C78A729BC936}" type="datetime1">
              <a:rPr lang="zh-TW" altLang="en-US" smtClean="0"/>
              <a:t>2020/11/12</a:t>
            </a:fld>
            <a:endParaRPr lang="zh-TW" altLang="en-US"/>
          </a:p>
        </p:txBody>
      </p:sp>
      <p:sp>
        <p:nvSpPr>
          <p:cNvPr id="5" name="頁尾版面配置區 4">
            <a:extLst>
              <a:ext uri="{FF2B5EF4-FFF2-40B4-BE49-F238E27FC236}">
                <a16:creationId xmlns:a16="http://schemas.microsoft.com/office/drawing/2014/main" id="{47746D31-59F2-4BEB-A197-2462DA592F44}"/>
              </a:ext>
            </a:extLst>
          </p:cNvPr>
          <p:cNvSpPr>
            <a:spLocks noGrp="1"/>
          </p:cNvSpPr>
          <p:nvPr>
            <p:ph type="ftr" sz="quarter" idx="11"/>
          </p:nvPr>
        </p:nvSpPr>
        <p:spPr/>
        <p:txBody>
          <a:bodyPr/>
          <a:lstStyle/>
          <a:p>
            <a:r>
              <a:rPr lang="en-US" altLang="zh-TW"/>
              <a:t>DeFi</a:t>
            </a:r>
            <a:r>
              <a:rPr lang="zh-TW" altLang="en-US"/>
              <a:t> </a:t>
            </a:r>
            <a:r>
              <a:rPr lang="en-US" altLang="zh-TW"/>
              <a:t>(</a:t>
            </a:r>
            <a:r>
              <a:rPr lang="zh-TW" altLang="en-US"/>
              <a:t>陸裕豪</a:t>
            </a:r>
            <a:r>
              <a:rPr lang="en-US" altLang="zh-TW"/>
              <a:t>)</a:t>
            </a:r>
            <a:endParaRPr lang="zh-TW" altLang="en-US" dirty="0"/>
          </a:p>
        </p:txBody>
      </p:sp>
      <p:sp>
        <p:nvSpPr>
          <p:cNvPr id="6" name="投影片編號版面配置區 5">
            <a:extLst>
              <a:ext uri="{FF2B5EF4-FFF2-40B4-BE49-F238E27FC236}">
                <a16:creationId xmlns:a16="http://schemas.microsoft.com/office/drawing/2014/main" id="{20E704EE-971B-4A0D-9433-B81AA2214225}"/>
              </a:ext>
            </a:extLst>
          </p:cNvPr>
          <p:cNvSpPr>
            <a:spLocks noGrp="1"/>
          </p:cNvSpPr>
          <p:nvPr>
            <p:ph type="sldNum" sz="quarter" idx="12"/>
          </p:nvPr>
        </p:nvSpPr>
        <p:spPr/>
        <p:txBody>
          <a:bodyPr/>
          <a:lstStyle/>
          <a:p>
            <a:fld id="{EF21F0DD-0BF4-4337-9F0B-D0B2EB408B28}" type="slidenum">
              <a:rPr lang="zh-TW" altLang="en-US" smtClean="0"/>
              <a:t>9</a:t>
            </a:fld>
            <a:endParaRPr lang="zh-TW" altLang="en-US"/>
          </a:p>
        </p:txBody>
      </p:sp>
    </p:spTree>
    <p:extLst>
      <p:ext uri="{BB962C8B-B14F-4D97-AF65-F5344CB8AC3E}">
        <p14:creationId xmlns:p14="http://schemas.microsoft.com/office/powerpoint/2010/main" val="269358357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14536</TotalTime>
  <Words>1729</Words>
  <Application>Microsoft Office PowerPoint</Application>
  <PresentationFormat>如螢幕大小 (4:3)</PresentationFormat>
  <Paragraphs>176</Paragraphs>
  <Slides>31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31</vt:i4>
      </vt:variant>
    </vt:vector>
  </HeadingPairs>
  <TitlesOfParts>
    <vt:vector size="37" baseType="lpstr">
      <vt:lpstr>新細明體</vt:lpstr>
      <vt:lpstr>標楷體</vt:lpstr>
      <vt:lpstr>Arial</vt:lpstr>
      <vt:lpstr>Calibri</vt:lpstr>
      <vt:lpstr>Times New Roman</vt:lpstr>
      <vt:lpstr>Office 佈景主題</vt:lpstr>
      <vt:lpstr>去中心化金融 (DeFi)</vt:lpstr>
      <vt:lpstr>DeFi</vt:lpstr>
      <vt:lpstr>穩定幣</vt:lpstr>
      <vt:lpstr>穩定幣</vt:lpstr>
      <vt:lpstr>法幣支持的穩定幣</vt:lpstr>
      <vt:lpstr>去中心化數位資產支持的穩定幣</vt:lpstr>
      <vt:lpstr>DAI</vt:lpstr>
      <vt:lpstr>去中心化演算法實現的穩定幣</vt:lpstr>
      <vt:lpstr>去中心化貸款</vt:lpstr>
      <vt:lpstr>去中心化貸款</vt:lpstr>
      <vt:lpstr>去中心化貸款</vt:lpstr>
      <vt:lpstr>中心化借貸委託簿</vt:lpstr>
      <vt:lpstr>去中心化借貸委託簿</vt:lpstr>
      <vt:lpstr>去中心化借貸委託簿</vt:lpstr>
      <vt:lpstr>去中心化交易所</vt:lpstr>
      <vt:lpstr>去中心化交易所</vt:lpstr>
      <vt:lpstr>去中心化交易所</vt:lpstr>
      <vt:lpstr>去中心化交易所</vt:lpstr>
      <vt:lpstr>擔保品</vt:lpstr>
      <vt:lpstr>擔保品</vt:lpstr>
      <vt:lpstr>去中心化身分</vt:lpstr>
      <vt:lpstr>去中心化身分</vt:lpstr>
      <vt:lpstr>去中心化身分</vt:lpstr>
      <vt:lpstr>可組合性</vt:lpstr>
      <vt:lpstr>可組合性</vt:lpstr>
      <vt:lpstr>可組合性</vt:lpstr>
      <vt:lpstr>風控</vt:lpstr>
      <vt:lpstr>PowerPoint 簡報</vt:lpstr>
      <vt:lpstr>風險</vt:lpstr>
      <vt:lpstr>智能合約</vt:lpstr>
      <vt:lpstr>智能合約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比特幣與區塊鏈</dc:title>
  <dc:creator>miguellok</dc:creator>
  <cp:lastModifiedBy>Miguel_PC</cp:lastModifiedBy>
  <cp:revision>36</cp:revision>
  <dcterms:created xsi:type="dcterms:W3CDTF">2018-08-13T08:26:04Z</dcterms:created>
  <dcterms:modified xsi:type="dcterms:W3CDTF">2020-11-12T05:30:18Z</dcterms:modified>
</cp:coreProperties>
</file>