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266" r:id="rId4"/>
    <p:sldId id="267" r:id="rId5"/>
    <p:sldId id="270" r:id="rId6"/>
    <p:sldId id="268" r:id="rId7"/>
    <p:sldId id="269" r:id="rId8"/>
    <p:sldId id="272" r:id="rId9"/>
    <p:sldId id="273" r:id="rId10"/>
    <p:sldId id="278" r:id="rId11"/>
    <p:sldId id="274" r:id="rId12"/>
    <p:sldId id="275" r:id="rId13"/>
    <p:sldId id="276" r:id="rId14"/>
    <p:sldId id="277"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71"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notesViewPr>
    <p:cSldViewPr snapToGrid="0">
      <p:cViewPr varScale="1">
        <p:scale>
          <a:sx n="65" d="100"/>
          <a:sy n="65" d="100"/>
        </p:scale>
        <p:origin x="153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85454B-360B-4A5B-99A8-0578D5F1730A}" type="datetimeFigureOut">
              <a:rPr lang="zh-TW" altLang="en-US" smtClean="0"/>
              <a:t>2018/9/12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F7A51-85BD-45A5-B248-8913DF28A1D2}" type="slidenum">
              <a:rPr lang="zh-TW" altLang="en-US" smtClean="0"/>
              <a:t>‹#›</a:t>
            </a:fld>
            <a:endParaRPr lang="zh-TW" altLang="en-US"/>
          </a:p>
        </p:txBody>
      </p:sp>
    </p:spTree>
    <p:extLst>
      <p:ext uri="{BB962C8B-B14F-4D97-AF65-F5344CB8AC3E}">
        <p14:creationId xmlns:p14="http://schemas.microsoft.com/office/powerpoint/2010/main" val="122873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767E3-9892-4E88-8ACE-D9626D53131D}" type="datetimeFigureOut">
              <a:rPr lang="zh-TW" altLang="en-US" smtClean="0"/>
              <a:t>2018/9/12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B4C96-40CC-4EFB-8079-E0C1D6949E28}" type="slidenum">
              <a:rPr lang="zh-TW" altLang="en-US" smtClean="0"/>
              <a:t>‹#›</a:t>
            </a:fld>
            <a:endParaRPr lang="zh-TW" altLang="en-US"/>
          </a:p>
        </p:txBody>
      </p:sp>
    </p:spTree>
    <p:extLst>
      <p:ext uri="{BB962C8B-B14F-4D97-AF65-F5344CB8AC3E}">
        <p14:creationId xmlns:p14="http://schemas.microsoft.com/office/powerpoint/2010/main" val="310297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baseline="0">
                <a:latin typeface="Times New Roman" panose="02020603050405020304" pitchFamily="18" charset="0"/>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baseline="0">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smtClean="0"/>
              <a:t>按一下以編輯母片副標題樣式</a:t>
            </a:r>
            <a:endParaRPr lang="zh-TW" altLang="en-US" dirty="0"/>
          </a:p>
        </p:txBody>
      </p:sp>
      <p:sp>
        <p:nvSpPr>
          <p:cNvPr id="4" name="日期版面配置區 3"/>
          <p:cNvSpPr>
            <a:spLocks noGrp="1"/>
          </p:cNvSpPr>
          <p:nvPr>
            <p:ph type="dt" sz="half" idx="10"/>
          </p:nvPr>
        </p:nvSpPr>
        <p:spPr/>
        <p:txBody>
          <a:bodyPr/>
          <a:lstStyle/>
          <a:p>
            <a:fld id="{BE491E71-47E4-4A4E-80E6-DAC70C5A85EB}"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549753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88D86E7-EAAC-431B-BC0E-DA330EA32289}"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比特幣與區塊鏈 </a:t>
            </a:r>
            <a:r>
              <a:rPr lang="en-US" altLang="zh-TW" smtClean="0"/>
              <a:t>(</a:t>
            </a:r>
            <a:r>
              <a:rPr lang="zh-TW" altLang="en-US" smtClean="0"/>
              <a:t>陸裕豪</a:t>
            </a:r>
            <a:r>
              <a:rPr lang="en-US" altLang="zh-TW" smtClean="0"/>
              <a:t>)</a:t>
            </a:r>
            <a:endParaRPr lang="zh-TW" altLang="en-US"/>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8898195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F41549-F729-4E88-8A67-2DD5F8C3B281}"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比特幣與區塊鏈 </a:t>
            </a:r>
            <a:r>
              <a:rPr lang="en-US" altLang="zh-TW" smtClean="0"/>
              <a:t>(</a:t>
            </a:r>
            <a:r>
              <a:rPr lang="zh-TW" altLang="en-US" smtClean="0"/>
              <a:t>陸裕豪</a:t>
            </a:r>
            <a:r>
              <a:rPr lang="en-US" altLang="zh-TW" smtClean="0"/>
              <a:t>)</a:t>
            </a:r>
            <a:endParaRPr lang="zh-TW" altLang="en-US"/>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12810109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29763768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138507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7322864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41381442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3477036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234816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3465314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147319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lvl1pPr>
              <a:defRPr>
                <a:latin typeface="標楷體" panose="03000509000000000000" pitchFamily="65" charset="-120"/>
                <a:ea typeface="標楷體" panose="03000509000000000000" pitchFamily="65" charset="-120"/>
              </a:defRPr>
            </a:lvl1p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4830435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3363309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1295938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259507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65BD53B3-FDB3-4FA8-80BF-C78A729BC936}"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41987374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8C557F9-55D1-460D-8372-D4202DA9E468}" type="datetime1">
              <a:rPr lang="zh-TW" altLang="en-US" smtClean="0"/>
              <a:t>2018/9/12</a:t>
            </a:fld>
            <a:endParaRPr lang="zh-TW" altLang="en-US"/>
          </a:p>
        </p:txBody>
      </p:sp>
      <p:sp>
        <p:nvSpPr>
          <p:cNvPr id="6" name="頁尾版面配置區 5"/>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7" name="投影片編號版面配置區 6"/>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12787834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3D43DFC-3A7C-4504-B086-1F2B42C0C972}" type="datetime1">
              <a:rPr lang="zh-TW" altLang="en-US" smtClean="0"/>
              <a:t>2018/9/12</a:t>
            </a:fld>
            <a:endParaRPr lang="zh-TW" altLang="en-US"/>
          </a:p>
        </p:txBody>
      </p:sp>
      <p:sp>
        <p:nvSpPr>
          <p:cNvPr id="8" name="頁尾版面配置區 7"/>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9" name="投影片編號版面配置區 8"/>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9394447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日期版面配置區 5"/>
          <p:cNvSpPr>
            <a:spLocks noGrp="1"/>
          </p:cNvSpPr>
          <p:nvPr>
            <p:ph type="dt" sz="half" idx="10"/>
          </p:nvPr>
        </p:nvSpPr>
        <p:spPr/>
        <p:txBody>
          <a:bodyPr/>
          <a:lstStyle/>
          <a:p>
            <a:fld id="{F1B3B37B-3FEB-4DA8-9B63-93303005CFA0}" type="datetime1">
              <a:rPr lang="zh-TW" altLang="en-US" smtClean="0"/>
              <a:t>2018/9/12</a:t>
            </a:fld>
            <a:endParaRPr lang="zh-TW" altLang="en-US" dirty="0"/>
          </a:p>
        </p:txBody>
      </p:sp>
      <p:sp>
        <p:nvSpPr>
          <p:cNvPr id="7" name="頁尾版面配置區 6"/>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8" name="投影片編號版面配置區 7"/>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24130319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2761EE4-707F-483F-9061-AC20E157648C}" type="datetime1">
              <a:rPr lang="zh-TW" altLang="en-US" smtClean="0"/>
              <a:t>2018/9/12</a:t>
            </a:fld>
            <a:endParaRPr lang="zh-TW" altLang="en-US"/>
          </a:p>
        </p:txBody>
      </p:sp>
      <p:sp>
        <p:nvSpPr>
          <p:cNvPr id="3" name="頁尾版面配置區 2"/>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41995110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0DDDC96-A76B-448F-A9F9-7995A444756A}" type="datetime1">
              <a:rPr lang="zh-TW" altLang="en-US" smtClean="0"/>
              <a:t>2018/9/12</a:t>
            </a:fld>
            <a:endParaRPr lang="zh-TW" altLang="en-US"/>
          </a:p>
        </p:txBody>
      </p:sp>
      <p:sp>
        <p:nvSpPr>
          <p:cNvPr id="6" name="頁尾版面配置區 5"/>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7" name="投影片編號版面配置區 6"/>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39952615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471625C-9109-4EA9-B063-812AFA0D0FF0}" type="datetime1">
              <a:rPr lang="zh-TW" altLang="en-US" smtClean="0"/>
              <a:t>2018/9/12</a:t>
            </a:fld>
            <a:endParaRPr lang="zh-TW" altLang="en-US"/>
          </a:p>
        </p:txBody>
      </p:sp>
      <p:sp>
        <p:nvSpPr>
          <p:cNvPr id="6" name="頁尾版面配置區 5"/>
          <p:cNvSpPr>
            <a:spLocks noGrp="1"/>
          </p:cNvSpPr>
          <p:nvPr>
            <p:ph type="ftr" sz="quarter" idx="11"/>
          </p:nvPr>
        </p:nvSpPr>
        <p:spPr/>
        <p:txBody>
          <a:body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7" name="投影片編號版面配置區 6"/>
          <p:cNvSpPr>
            <a:spLocks noGrp="1"/>
          </p:cNvSpPr>
          <p:nvPr>
            <p:ph type="sldNum" sz="quarter" idx="12"/>
          </p:nvPr>
        </p:nvSpPr>
        <p:spPr/>
        <p:txBody>
          <a:body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32569780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標楷體" panose="03000509000000000000" pitchFamily="65" charset="-120"/>
              </a:defRPr>
            </a:lvl1pPr>
          </a:lstStyle>
          <a:p>
            <a:fld id="{FB905612-5AE3-45D7-B0E3-5B1F7D0C2CD4}" type="datetime1">
              <a:rPr lang="zh-TW" altLang="en-US" smtClean="0"/>
              <a:t>2018/9/12</a:t>
            </a:fld>
            <a:endParaRPr lang="zh-TW" altLang="en-US" dirty="0"/>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r>
              <a:rPr lang="zh-TW" altLang="en-US" dirty="0" smtClean="0"/>
              <a:t>金融數據分析 </a:t>
            </a:r>
            <a:r>
              <a:rPr lang="en-US" altLang="zh-TW" dirty="0" smtClean="0"/>
              <a:t>(</a:t>
            </a:r>
            <a:r>
              <a:rPr lang="zh-TW" altLang="en-US" dirty="0" smtClean="0"/>
              <a:t>陸裕豪</a:t>
            </a:r>
            <a:r>
              <a:rPr lang="en-US" altLang="zh-TW" dirty="0" smtClean="0"/>
              <a:t>)</a:t>
            </a:r>
            <a:endParaRPr lang="zh-TW" altLang="en-US" dirty="0"/>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1F0DD-0BF4-4337-9F0B-D0B2EB408B28}" type="slidenum">
              <a:rPr lang="zh-TW" altLang="en-US" smtClean="0"/>
              <a:t>‹#›</a:t>
            </a:fld>
            <a:endParaRPr lang="zh-TW" altLang="en-US"/>
          </a:p>
        </p:txBody>
      </p:sp>
    </p:spTree>
    <p:extLst>
      <p:ext uri="{BB962C8B-B14F-4D97-AF65-F5344CB8AC3E}">
        <p14:creationId xmlns:p14="http://schemas.microsoft.com/office/powerpoint/2010/main" val="152688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4CE95-5C75-4D54-981A-330043CD199A}" type="datetimeFigureOut">
              <a:rPr lang="zh-TW" altLang="en-US" smtClean="0"/>
              <a:t>2018/9/12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4C2BD-CB94-42AB-AA9F-42B6F45C4C80}" type="slidenum">
              <a:rPr lang="zh-TW" altLang="en-US" smtClean="0"/>
              <a:t>‹#›</a:t>
            </a:fld>
            <a:endParaRPr lang="zh-TW" altLang="en-US"/>
          </a:p>
        </p:txBody>
      </p:sp>
    </p:spTree>
    <p:extLst>
      <p:ext uri="{BB962C8B-B14F-4D97-AF65-F5344CB8AC3E}">
        <p14:creationId xmlns:p14="http://schemas.microsoft.com/office/powerpoint/2010/main" val="8557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金融數據</a:t>
            </a:r>
            <a:r>
              <a:rPr lang="zh-TW" altLang="en-US" dirty="0" smtClean="0"/>
              <a:t>分析</a:t>
            </a:r>
            <a:endParaRPr lang="zh-TW" altLang="en-US" dirty="0"/>
          </a:p>
        </p:txBody>
      </p:sp>
      <p:sp>
        <p:nvSpPr>
          <p:cNvPr id="3" name="副標題 2"/>
          <p:cNvSpPr>
            <a:spLocks noGrp="1"/>
          </p:cNvSpPr>
          <p:nvPr>
            <p:ph type="subTitle" idx="1"/>
          </p:nvPr>
        </p:nvSpPr>
        <p:spPr/>
        <p:txBody>
          <a:bodyPr/>
          <a:lstStyle/>
          <a:p>
            <a:r>
              <a:rPr lang="en-US" altLang="zh-TW" dirty="0" smtClean="0"/>
              <a:t>a</a:t>
            </a:r>
            <a:endParaRPr lang="zh-TW" altLang="en-US" dirty="0"/>
          </a:p>
        </p:txBody>
      </p:sp>
    </p:spTree>
    <p:extLst>
      <p:ext uri="{BB962C8B-B14F-4D97-AF65-F5344CB8AC3E}">
        <p14:creationId xmlns:p14="http://schemas.microsoft.com/office/powerpoint/2010/main" val="404042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10</a:t>
            </a:fld>
            <a:endParaRPr lang="zh-TW" altLang="en-US"/>
          </a:p>
        </p:txBody>
      </p:sp>
    </p:spTree>
    <p:extLst>
      <p:ext uri="{BB962C8B-B14F-4D97-AF65-F5344CB8AC3E}">
        <p14:creationId xmlns:p14="http://schemas.microsoft.com/office/powerpoint/2010/main" val="1116388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11</a:t>
            </a:fld>
            <a:endParaRPr lang="zh-TW" altLang="en-US"/>
          </a:p>
        </p:txBody>
      </p:sp>
    </p:spTree>
    <p:extLst>
      <p:ext uri="{BB962C8B-B14F-4D97-AF65-F5344CB8AC3E}">
        <p14:creationId xmlns:p14="http://schemas.microsoft.com/office/powerpoint/2010/main" val="3010441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機器學習的輸出</a:t>
            </a:r>
            <a:r>
              <a:rPr lang="zh-TW" altLang="en-US" b="1" dirty="0" smtClean="0"/>
              <a:t>資料</a:t>
            </a:r>
            <a:endParaRPr lang="zh-TW" altLang="en-US" dirty="0"/>
          </a:p>
        </p:txBody>
      </p:sp>
      <p:sp>
        <p:nvSpPr>
          <p:cNvPr id="3" name="內容版面配置區 2"/>
          <p:cNvSpPr>
            <a:spLocks noGrp="1"/>
          </p:cNvSpPr>
          <p:nvPr>
            <p:ph idx="1"/>
          </p:nvPr>
        </p:nvSpPr>
        <p:spPr/>
        <p:txBody>
          <a:bodyPr/>
          <a:lstStyle/>
          <a:p>
            <a:r>
              <a:rPr lang="zh-TW" altLang="en-US" dirty="0"/>
              <a:t>股票時間序列進行趨勢</a:t>
            </a:r>
            <a:r>
              <a:rPr lang="zh-TW" altLang="en-US" dirty="0" smtClean="0"/>
              <a:t>分析</a:t>
            </a:r>
            <a:endParaRPr lang="en-US" altLang="zh-TW" dirty="0" smtClean="0"/>
          </a:p>
          <a:p>
            <a:r>
              <a:rPr lang="zh-TW" altLang="en-US" dirty="0"/>
              <a:t>進而將趨勢資訊轉化成為以風險為基準的交易</a:t>
            </a:r>
            <a:r>
              <a:rPr lang="zh-TW" altLang="en-US" dirty="0" smtClean="0"/>
              <a:t>訊號</a:t>
            </a:r>
            <a:endParaRPr lang="en-US" altLang="zh-TW" dirty="0" smtClean="0"/>
          </a:p>
          <a:p>
            <a:r>
              <a:rPr lang="zh-TW" altLang="en-US" dirty="0"/>
              <a:t>通過計量模型</a:t>
            </a:r>
            <a:r>
              <a:rPr lang="zh-TW" altLang="en-US" dirty="0" smtClean="0"/>
              <a:t>，把</a:t>
            </a:r>
            <a:r>
              <a:rPr lang="zh-TW" altLang="en-US" dirty="0"/>
              <a:t>股票價格序列進行趨勢</a:t>
            </a:r>
            <a:r>
              <a:rPr lang="zh-TW" altLang="en-US" dirty="0" smtClean="0"/>
              <a:t>分析</a:t>
            </a:r>
            <a:endParaRPr lang="en-US" altLang="zh-TW" dirty="0" smtClean="0"/>
          </a:p>
          <a:p>
            <a:r>
              <a:rPr lang="zh-TW" altLang="en-US" dirty="0" smtClean="0"/>
              <a:t>計算</a:t>
            </a:r>
            <a:r>
              <a:rPr lang="zh-TW" altLang="en-US" dirty="0"/>
              <a:t>每一段趨勢的夏普值</a:t>
            </a:r>
            <a:r>
              <a:rPr lang="en-US" altLang="zh-TW" dirty="0"/>
              <a:t>(Sharpe ratio)</a:t>
            </a:r>
            <a:r>
              <a:rPr lang="zh-TW" altLang="en-US" dirty="0"/>
              <a:t>作為對應的風險交易訊號</a:t>
            </a:r>
            <a:endParaRPr lang="zh-TW" altLang="en-US" dirty="0"/>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12</a:t>
            </a:fld>
            <a:endParaRPr lang="zh-TW" altLang="en-US"/>
          </a:p>
        </p:txBody>
      </p:sp>
    </p:spTree>
    <p:extLst>
      <p:ext uri="{BB962C8B-B14F-4D97-AF65-F5344CB8AC3E}">
        <p14:creationId xmlns:p14="http://schemas.microsoft.com/office/powerpoint/2010/main" val="2627212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7" name="內容版面配置區 6"/>
          <p:cNvPicPr>
            <a:picLocks noGrp="1" noChangeAspect="1"/>
          </p:cNvPicPr>
          <p:nvPr>
            <p:ph idx="1"/>
          </p:nvPr>
        </p:nvPicPr>
        <p:blipFill>
          <a:blip r:embed="rId2"/>
          <a:stretch>
            <a:fillRect/>
          </a:stretch>
        </p:blipFill>
        <p:spPr>
          <a:xfrm>
            <a:off x="2533650" y="2272506"/>
            <a:ext cx="7124700" cy="3457575"/>
          </a:xfrm>
          <a:prstGeom prst="rect">
            <a:avLst/>
          </a:prstGeom>
        </p:spPr>
      </p:pic>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13</a:t>
            </a:fld>
            <a:endParaRPr lang="zh-TW" altLang="en-US"/>
          </a:p>
        </p:txBody>
      </p:sp>
    </p:spTree>
    <p:extLst>
      <p:ext uri="{BB962C8B-B14F-4D97-AF65-F5344CB8AC3E}">
        <p14:creationId xmlns:p14="http://schemas.microsoft.com/office/powerpoint/2010/main" val="415872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三、機器學習模型的</a:t>
            </a:r>
            <a:r>
              <a:rPr lang="zh-TW" altLang="en-US" b="1" dirty="0" smtClean="0"/>
              <a:t>選擇</a:t>
            </a:r>
            <a:endParaRPr lang="zh-TW" altLang="en-US" dirty="0"/>
          </a:p>
        </p:txBody>
      </p:sp>
      <p:sp>
        <p:nvSpPr>
          <p:cNvPr id="3" name="內容版面配置區 2"/>
          <p:cNvSpPr>
            <a:spLocks noGrp="1"/>
          </p:cNvSpPr>
          <p:nvPr>
            <p:ph idx="1"/>
          </p:nvPr>
        </p:nvSpPr>
        <p:spPr/>
        <p:txBody>
          <a:bodyPr/>
          <a:lstStyle/>
          <a:p>
            <a:r>
              <a:rPr lang="zh-TW" altLang="en-US" dirty="0"/>
              <a:t>支援向量回歸</a:t>
            </a:r>
            <a:r>
              <a:rPr lang="en-US" altLang="zh-TW" dirty="0"/>
              <a:t>(support vector regression)</a:t>
            </a:r>
            <a:r>
              <a:rPr lang="zh-TW" altLang="en-US" dirty="0"/>
              <a:t>，類神經網路</a:t>
            </a:r>
            <a:r>
              <a:rPr lang="en-US" altLang="zh-TW" dirty="0"/>
              <a:t>(artificial neural network</a:t>
            </a:r>
            <a:r>
              <a:rPr lang="en-US" altLang="zh-TW" dirty="0" smtClean="0"/>
              <a:t>)</a:t>
            </a:r>
            <a:r>
              <a:rPr lang="zh-TW" altLang="en-US" dirty="0"/>
              <a:t>在處理股票資料上有較強泛化能力及較高的預測</a:t>
            </a:r>
            <a:r>
              <a:rPr lang="zh-TW" altLang="en-US" dirty="0" smtClean="0"/>
              <a:t>準確性</a:t>
            </a:r>
            <a:endParaRPr lang="en-US" altLang="zh-TW" dirty="0" smtClean="0"/>
          </a:p>
          <a:p>
            <a:endParaRPr lang="zh-TW" altLang="en-US" dirty="0"/>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14</a:t>
            </a:fld>
            <a:endParaRPr lang="zh-TW" altLang="en-US"/>
          </a:p>
        </p:txBody>
      </p:sp>
    </p:spTree>
    <p:extLst>
      <p:ext uri="{BB962C8B-B14F-4D97-AF65-F5344CB8AC3E}">
        <p14:creationId xmlns:p14="http://schemas.microsoft.com/office/powerpoint/2010/main" val="881187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15</a:t>
            </a:fld>
            <a:endParaRPr lang="zh-TW" altLang="en-US"/>
          </a:p>
        </p:txBody>
      </p:sp>
    </p:spTree>
    <p:extLst>
      <p:ext uri="{BB962C8B-B14F-4D97-AF65-F5344CB8AC3E}">
        <p14:creationId xmlns:p14="http://schemas.microsoft.com/office/powerpoint/2010/main" val="1818334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16</a:t>
            </a:fld>
            <a:endParaRPr lang="zh-TW" altLang="en-US"/>
          </a:p>
        </p:txBody>
      </p:sp>
      <p:pic>
        <p:nvPicPr>
          <p:cNvPr id="7" name="圖片 6"/>
          <p:cNvPicPr>
            <a:picLocks noChangeAspect="1"/>
          </p:cNvPicPr>
          <p:nvPr/>
        </p:nvPicPr>
        <p:blipFill>
          <a:blip r:embed="rId2"/>
          <a:stretch>
            <a:fillRect/>
          </a:stretch>
        </p:blipFill>
        <p:spPr>
          <a:xfrm>
            <a:off x="2999106" y="149290"/>
            <a:ext cx="6193787" cy="6251828"/>
          </a:xfrm>
          <a:prstGeom prst="rect">
            <a:avLst/>
          </a:prstGeom>
        </p:spPr>
      </p:pic>
    </p:spTree>
    <p:extLst>
      <p:ext uri="{BB962C8B-B14F-4D97-AF65-F5344CB8AC3E}">
        <p14:creationId xmlns:p14="http://schemas.microsoft.com/office/powerpoint/2010/main" val="15711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17</a:t>
            </a:fld>
            <a:endParaRPr lang="zh-TW" altLang="en-US"/>
          </a:p>
        </p:txBody>
      </p:sp>
    </p:spTree>
    <p:extLst>
      <p:ext uri="{BB962C8B-B14F-4D97-AF65-F5344CB8AC3E}">
        <p14:creationId xmlns:p14="http://schemas.microsoft.com/office/powerpoint/2010/main" val="780931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18</a:t>
            </a:fld>
            <a:endParaRPr lang="zh-TW" altLang="en-US"/>
          </a:p>
        </p:txBody>
      </p:sp>
    </p:spTree>
    <p:extLst>
      <p:ext uri="{BB962C8B-B14F-4D97-AF65-F5344CB8AC3E}">
        <p14:creationId xmlns:p14="http://schemas.microsoft.com/office/powerpoint/2010/main" val="1328582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19</a:t>
            </a:fld>
            <a:endParaRPr lang="zh-TW" altLang="en-US"/>
          </a:p>
        </p:txBody>
      </p:sp>
    </p:spTree>
    <p:extLst>
      <p:ext uri="{BB962C8B-B14F-4D97-AF65-F5344CB8AC3E}">
        <p14:creationId xmlns:p14="http://schemas.microsoft.com/office/powerpoint/2010/main" val="1817290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a:t>
            </a:fld>
            <a:endParaRPr lang="zh-TW" altLang="en-US"/>
          </a:p>
        </p:txBody>
      </p:sp>
      <p:sp>
        <p:nvSpPr>
          <p:cNvPr id="7" name="內容版面配置區 2"/>
          <p:cNvSpPr>
            <a:spLocks noGrp="1"/>
          </p:cNvSpPr>
          <p:nvPr>
            <p:ph idx="1"/>
          </p:nvPr>
        </p:nvSpPr>
        <p:spPr/>
        <p:txBody>
          <a:bodyPr/>
          <a:lstStyle/>
          <a:p>
            <a:pPr marL="0" indent="0">
              <a:buNone/>
            </a:pPr>
            <a:r>
              <a:rPr lang="zh-TW" altLang="en-US" dirty="0" smtClean="0"/>
              <a:t>技術分析</a:t>
            </a:r>
            <a:endParaRPr lang="en-US" altLang="zh-TW" u="sng" dirty="0" smtClean="0">
              <a:solidFill>
                <a:srgbClr val="0070C0"/>
              </a:solidFill>
              <a:cs typeface="Times New Roman" panose="02020603050405020304" pitchFamily="18" charset="0"/>
              <a:hlinkClick r:id="rId2" invalidUrl="https:///"/>
            </a:endParaRPr>
          </a:p>
          <a:p>
            <a:pPr marL="0" indent="0">
              <a:buNone/>
            </a:pPr>
            <a:r>
              <a:rPr lang="en-US" altLang="zh-TW" u="sng" dirty="0" smtClean="0">
                <a:solidFill>
                  <a:srgbClr val="0070C0"/>
                </a:solidFill>
                <a:cs typeface="Times New Roman" panose="02020603050405020304" pitchFamily="18" charset="0"/>
                <a:hlinkClick r:id="rId3" invalidUrl="https:///"/>
              </a:rPr>
              <a:t>https://</a:t>
            </a:r>
            <a:r>
              <a:rPr lang="en-US" altLang="zh-TW" u="sng" dirty="0" smtClean="0">
                <a:solidFill>
                  <a:srgbClr val="0070C0"/>
                </a:solidFill>
                <a:cs typeface="Times New Roman" panose="02020603050405020304" pitchFamily="18" charset="0"/>
              </a:rPr>
              <a:t>w</a:t>
            </a:r>
            <a:r>
              <a:rPr lang="en-US" altLang="zh-TW" u="sng" dirty="0" smtClean="0">
                <a:solidFill>
                  <a:srgbClr val="0070C0"/>
                </a:solidFill>
                <a:cs typeface="Times New Roman" panose="02020603050405020304" pitchFamily="18" charset="0"/>
              </a:rPr>
              <a:t>ww.stockfeel.com.tw/</a:t>
            </a:r>
            <a:r>
              <a:rPr lang="zh-TW" altLang="en-US" u="sng" dirty="0">
                <a:solidFill>
                  <a:srgbClr val="0070C0"/>
                </a:solidFill>
                <a:cs typeface="Times New Roman" panose="02020603050405020304" pitchFamily="18" charset="0"/>
              </a:rPr>
              <a:t>機器學習在演算法交易中的應用</a:t>
            </a:r>
            <a:r>
              <a:rPr lang="en-US" altLang="zh-TW" u="sng" dirty="0">
                <a:solidFill>
                  <a:srgbClr val="0070C0"/>
                </a:solidFill>
                <a:cs typeface="Times New Roman" panose="02020603050405020304" pitchFamily="18" charset="0"/>
              </a:rPr>
              <a:t>— </a:t>
            </a:r>
            <a:r>
              <a:rPr lang="zh-TW" altLang="en-US" u="sng" dirty="0">
                <a:solidFill>
                  <a:srgbClr val="0070C0"/>
                </a:solidFill>
                <a:cs typeface="Times New Roman" panose="02020603050405020304" pitchFamily="18" charset="0"/>
              </a:rPr>
              <a:t>技術</a:t>
            </a:r>
            <a:r>
              <a:rPr lang="zh-TW" altLang="en-US" u="sng" dirty="0" smtClean="0">
                <a:solidFill>
                  <a:srgbClr val="0070C0"/>
                </a:solidFill>
                <a:cs typeface="Times New Roman" panose="02020603050405020304" pitchFamily="18" charset="0"/>
              </a:rPr>
              <a:t>分析</a:t>
            </a:r>
            <a:endParaRPr lang="en-US" altLang="zh-TW" u="sng" dirty="0" smtClean="0">
              <a:solidFill>
                <a:srgbClr val="0070C0"/>
              </a:solidFill>
              <a:cs typeface="Times New Roman" panose="02020603050405020304" pitchFamily="18" charset="0"/>
            </a:endParaRPr>
          </a:p>
          <a:p>
            <a:pPr marL="0" indent="0">
              <a:buNone/>
            </a:pPr>
            <a:endParaRPr lang="en-US" altLang="zh-TW" u="sng" dirty="0">
              <a:solidFill>
                <a:srgbClr val="0070C0"/>
              </a:solidFill>
              <a:cs typeface="Times New Roman" panose="02020603050405020304" pitchFamily="18" charset="0"/>
            </a:endParaRPr>
          </a:p>
          <a:p>
            <a:pPr marL="0" indent="0">
              <a:buNone/>
            </a:pPr>
            <a:r>
              <a:rPr lang="en-US" altLang="zh-TW" u="sng" dirty="0" smtClean="0">
                <a:solidFill>
                  <a:srgbClr val="0070C0"/>
                </a:solidFill>
                <a:cs typeface="Times New Roman" panose="02020603050405020304" pitchFamily="18" charset="0"/>
                <a:hlinkClick r:id="rId4" invalidUrl="https:///"/>
              </a:rPr>
              <a:t>https://</a:t>
            </a:r>
            <a:r>
              <a:rPr lang="en-US" altLang="zh-TW" u="sng" dirty="0" smtClean="0">
                <a:solidFill>
                  <a:srgbClr val="0070C0"/>
                </a:solidFill>
                <a:cs typeface="Times New Roman" panose="02020603050405020304" pitchFamily="18" charset="0"/>
              </a:rPr>
              <a:t>www.stockfeel.com.tw/</a:t>
            </a:r>
            <a:r>
              <a:rPr lang="zh-TW" altLang="en-US" u="sng" dirty="0">
                <a:solidFill>
                  <a:srgbClr val="0070C0"/>
                </a:solidFill>
                <a:cs typeface="Times New Roman" panose="02020603050405020304" pitchFamily="18" charset="0"/>
              </a:rPr>
              <a:t>歷史不斷重演─型態</a:t>
            </a:r>
            <a:r>
              <a:rPr lang="zh-TW" altLang="en-US" u="sng" dirty="0" smtClean="0">
                <a:solidFill>
                  <a:srgbClr val="0070C0"/>
                </a:solidFill>
                <a:cs typeface="Times New Roman" panose="02020603050405020304" pitchFamily="18" charset="0"/>
              </a:rPr>
              <a:t>學</a:t>
            </a:r>
            <a:endParaRPr lang="en-US" altLang="zh-TW" u="sng" dirty="0" smtClean="0">
              <a:solidFill>
                <a:srgbClr val="0070C0"/>
              </a:solidFill>
              <a:cs typeface="Times New Roman" panose="02020603050405020304" pitchFamily="18" charset="0"/>
            </a:endParaRPr>
          </a:p>
          <a:p>
            <a:pPr marL="0" indent="0">
              <a:buNone/>
            </a:pPr>
            <a:endParaRPr lang="en-US" altLang="zh-TW" u="sng" dirty="0">
              <a:solidFill>
                <a:srgbClr val="0070C0"/>
              </a:solidFill>
              <a:cs typeface="Times New Roman" panose="02020603050405020304" pitchFamily="18" charset="0"/>
            </a:endParaRPr>
          </a:p>
          <a:p>
            <a:pPr marL="0" indent="0">
              <a:buNone/>
            </a:pPr>
            <a:endParaRPr lang="en-US" altLang="zh-TW" u="sng" dirty="0" smtClean="0">
              <a:solidFill>
                <a:srgbClr val="0070C0"/>
              </a:solidFill>
              <a:cs typeface="Times New Roman" panose="02020603050405020304" pitchFamily="18" charset="0"/>
            </a:endParaRPr>
          </a:p>
          <a:p>
            <a:pPr marL="0" indent="0">
              <a:buNone/>
            </a:pPr>
            <a:r>
              <a:rPr lang="en-US" altLang="zh-TW" u="sng" dirty="0" smtClean="0">
                <a:solidFill>
                  <a:srgbClr val="0070C0"/>
                </a:solidFill>
                <a:cs typeface="Times New Roman" panose="02020603050405020304" pitchFamily="18" charset="0"/>
                <a:hlinkClick r:id="rId5" invalidUrl="https:///"/>
              </a:rPr>
              <a:t>https://</a:t>
            </a:r>
            <a:r>
              <a:rPr lang="en-US" altLang="zh-TW" u="sng" dirty="0" smtClean="0">
                <a:solidFill>
                  <a:srgbClr val="0070C0"/>
                </a:solidFill>
                <a:cs typeface="Times New Roman" panose="02020603050405020304" pitchFamily="18" charset="0"/>
              </a:rPr>
              <a:t>www.stockfeel.com.tw/</a:t>
            </a:r>
            <a:r>
              <a:rPr lang="zh-TW" altLang="en-US" u="sng" dirty="0">
                <a:solidFill>
                  <a:srgbClr val="0070C0"/>
                </a:solidFill>
                <a:cs typeface="Times New Roman" panose="02020603050405020304" pitchFamily="18" charset="0"/>
              </a:rPr>
              <a:t>大眾專屬的理財顧問</a:t>
            </a:r>
            <a:r>
              <a:rPr lang="en-US" altLang="zh-TW" u="sng" dirty="0">
                <a:solidFill>
                  <a:srgbClr val="0070C0"/>
                </a:solidFill>
                <a:cs typeface="Times New Roman" panose="02020603050405020304" pitchFamily="18" charset="0"/>
              </a:rPr>
              <a:t>-</a:t>
            </a:r>
            <a:r>
              <a:rPr lang="zh-TW" altLang="en-US" u="sng" dirty="0">
                <a:solidFill>
                  <a:srgbClr val="0070C0"/>
                </a:solidFill>
                <a:cs typeface="Times New Roman" panose="02020603050405020304" pitchFamily="18" charset="0"/>
              </a:rPr>
              <a:t>機器人理專</a:t>
            </a:r>
            <a:endParaRPr lang="en-US" altLang="zh-TW" dirty="0" smtClean="0"/>
          </a:p>
          <a:p>
            <a:pPr marL="0" indent="0">
              <a:buNone/>
            </a:pPr>
            <a:endParaRPr lang="zh-TW" altLang="en-US" dirty="0"/>
          </a:p>
        </p:txBody>
      </p:sp>
    </p:spTree>
    <p:extLst>
      <p:ext uri="{BB962C8B-B14F-4D97-AF65-F5344CB8AC3E}">
        <p14:creationId xmlns:p14="http://schemas.microsoft.com/office/powerpoint/2010/main" val="3756624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20</a:t>
            </a:fld>
            <a:endParaRPr lang="zh-TW" altLang="en-US"/>
          </a:p>
        </p:txBody>
      </p:sp>
    </p:spTree>
    <p:extLst>
      <p:ext uri="{BB962C8B-B14F-4D97-AF65-F5344CB8AC3E}">
        <p14:creationId xmlns:p14="http://schemas.microsoft.com/office/powerpoint/2010/main" val="2853342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21</a:t>
            </a:fld>
            <a:endParaRPr lang="zh-TW" altLang="en-US"/>
          </a:p>
        </p:txBody>
      </p:sp>
    </p:spTree>
    <p:extLst>
      <p:ext uri="{BB962C8B-B14F-4D97-AF65-F5344CB8AC3E}">
        <p14:creationId xmlns:p14="http://schemas.microsoft.com/office/powerpoint/2010/main" val="2137125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22</a:t>
            </a:fld>
            <a:endParaRPr lang="zh-TW" altLang="en-US"/>
          </a:p>
        </p:txBody>
      </p:sp>
    </p:spTree>
    <p:extLst>
      <p:ext uri="{BB962C8B-B14F-4D97-AF65-F5344CB8AC3E}">
        <p14:creationId xmlns:p14="http://schemas.microsoft.com/office/powerpoint/2010/main" val="1576638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23</a:t>
            </a:fld>
            <a:endParaRPr lang="zh-TW" altLang="en-US"/>
          </a:p>
        </p:txBody>
      </p:sp>
    </p:spTree>
    <p:extLst>
      <p:ext uri="{BB962C8B-B14F-4D97-AF65-F5344CB8AC3E}">
        <p14:creationId xmlns:p14="http://schemas.microsoft.com/office/powerpoint/2010/main" val="1892101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24</a:t>
            </a:fld>
            <a:endParaRPr lang="zh-TW" altLang="en-US"/>
          </a:p>
        </p:txBody>
      </p:sp>
    </p:spTree>
    <p:extLst>
      <p:ext uri="{BB962C8B-B14F-4D97-AF65-F5344CB8AC3E}">
        <p14:creationId xmlns:p14="http://schemas.microsoft.com/office/powerpoint/2010/main" val="2153201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25</a:t>
            </a:fld>
            <a:endParaRPr lang="zh-TW" altLang="en-US"/>
          </a:p>
        </p:txBody>
      </p:sp>
    </p:spTree>
    <p:extLst>
      <p:ext uri="{BB962C8B-B14F-4D97-AF65-F5344CB8AC3E}">
        <p14:creationId xmlns:p14="http://schemas.microsoft.com/office/powerpoint/2010/main" val="76383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26</a:t>
            </a:fld>
            <a:endParaRPr lang="zh-TW" altLang="en-US"/>
          </a:p>
        </p:txBody>
      </p:sp>
    </p:spTree>
    <p:extLst>
      <p:ext uri="{BB962C8B-B14F-4D97-AF65-F5344CB8AC3E}">
        <p14:creationId xmlns:p14="http://schemas.microsoft.com/office/powerpoint/2010/main" val="1837448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27</a:t>
            </a:fld>
            <a:endParaRPr lang="zh-TW" altLang="en-US"/>
          </a:p>
        </p:txBody>
      </p:sp>
    </p:spTree>
    <p:extLst>
      <p:ext uri="{BB962C8B-B14F-4D97-AF65-F5344CB8AC3E}">
        <p14:creationId xmlns:p14="http://schemas.microsoft.com/office/powerpoint/2010/main" val="834014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3</a:t>
            </a:fld>
            <a:endParaRPr lang="zh-TW" altLang="en-US"/>
          </a:p>
        </p:txBody>
      </p:sp>
      <p:pic>
        <p:nvPicPr>
          <p:cNvPr id="7" name="圖片 6"/>
          <p:cNvPicPr>
            <a:picLocks noChangeAspect="1"/>
          </p:cNvPicPr>
          <p:nvPr/>
        </p:nvPicPr>
        <p:blipFill>
          <a:blip r:embed="rId2"/>
          <a:stretch>
            <a:fillRect/>
          </a:stretch>
        </p:blipFill>
        <p:spPr>
          <a:xfrm>
            <a:off x="2524125" y="933450"/>
            <a:ext cx="7143750" cy="4991100"/>
          </a:xfrm>
          <a:prstGeom prst="rect">
            <a:avLst/>
          </a:prstGeom>
        </p:spPr>
      </p:pic>
    </p:spTree>
    <p:extLst>
      <p:ext uri="{BB962C8B-B14F-4D97-AF65-F5344CB8AC3E}">
        <p14:creationId xmlns:p14="http://schemas.microsoft.com/office/powerpoint/2010/main" val="3397628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a:t>技術分析是基於價格而做出的</a:t>
            </a:r>
            <a:r>
              <a:rPr lang="zh-TW" altLang="en-US" dirty="0" smtClean="0"/>
              <a:t>分析</a:t>
            </a:r>
            <a:endParaRPr lang="en-US" altLang="zh-TW" dirty="0" smtClean="0"/>
          </a:p>
          <a:p>
            <a:r>
              <a:rPr lang="zh-TW" altLang="en-US" dirty="0"/>
              <a:t>其內在原理是市場買賣雙方力量及歷史會重複的基礎下做出的概率性</a:t>
            </a:r>
            <a:r>
              <a:rPr lang="zh-TW" altLang="en-US" dirty="0" smtClean="0"/>
              <a:t>分析</a:t>
            </a:r>
            <a:endParaRPr lang="en-US" altLang="zh-TW" dirty="0" smtClean="0"/>
          </a:p>
          <a:p>
            <a:endParaRPr lang="en-US" altLang="zh-TW" dirty="0"/>
          </a:p>
          <a:p>
            <a:r>
              <a:rPr lang="zh-TW" altLang="en-US" dirty="0"/>
              <a:t>通過機器學習演算法讓電腦學習到證券歷史價格資料裡的</a:t>
            </a:r>
            <a:r>
              <a:rPr lang="zh-TW" altLang="en-US" dirty="0" smtClean="0"/>
              <a:t>規律</a:t>
            </a:r>
            <a:endParaRPr lang="en-US" altLang="zh-TW" dirty="0" smtClean="0"/>
          </a:p>
          <a:p>
            <a:r>
              <a:rPr lang="zh-TW" altLang="en-US" dirty="0" smtClean="0"/>
              <a:t>進而</a:t>
            </a:r>
            <a:r>
              <a:rPr lang="zh-TW" altLang="en-US" dirty="0"/>
              <a:t>預測出交易</a:t>
            </a:r>
            <a:r>
              <a:rPr lang="zh-TW" altLang="en-US" dirty="0" smtClean="0"/>
              <a:t>訊號</a:t>
            </a:r>
            <a:endParaRPr lang="en-US" altLang="zh-TW" dirty="0" smtClean="0"/>
          </a:p>
          <a:p>
            <a:r>
              <a:rPr lang="zh-TW" altLang="en-US" dirty="0" smtClean="0"/>
              <a:t>實現</a:t>
            </a:r>
            <a:r>
              <a:rPr lang="zh-TW" altLang="en-US" dirty="0"/>
              <a:t>自動化的演算法交易。</a:t>
            </a:r>
            <a:endParaRPr lang="zh-TW" altLang="en-US" dirty="0"/>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4</a:t>
            </a:fld>
            <a:endParaRPr lang="zh-TW" altLang="en-US"/>
          </a:p>
        </p:txBody>
      </p:sp>
    </p:spTree>
    <p:extLst>
      <p:ext uri="{BB962C8B-B14F-4D97-AF65-F5344CB8AC3E}">
        <p14:creationId xmlns:p14="http://schemas.microsoft.com/office/powerpoint/2010/main" val="1995566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優點：</a:t>
            </a:r>
            <a:endParaRPr lang="en-US" altLang="zh-TW" dirty="0" smtClean="0"/>
          </a:p>
          <a:p>
            <a:r>
              <a:rPr lang="zh-TW" altLang="en-US" dirty="0" smtClean="0"/>
              <a:t>擺脫</a:t>
            </a:r>
            <a:r>
              <a:rPr lang="zh-TW" altLang="en-US" dirty="0"/>
              <a:t>了分析人員對分析模型認識的局限性</a:t>
            </a:r>
            <a:r>
              <a:rPr lang="en-US" altLang="zh-TW" dirty="0"/>
              <a:t>(</a:t>
            </a:r>
            <a:r>
              <a:rPr lang="zh-TW" altLang="en-US" dirty="0"/>
              <a:t>如不同的計量回歸分析模型的選擇</a:t>
            </a:r>
            <a:r>
              <a:rPr lang="en-US" altLang="zh-TW" dirty="0" smtClean="0"/>
              <a:t>)</a:t>
            </a:r>
          </a:p>
          <a:p>
            <a:pPr marL="0" indent="0">
              <a:buNone/>
            </a:pPr>
            <a:endParaRPr lang="en-US" altLang="zh-TW" dirty="0" smtClean="0"/>
          </a:p>
          <a:p>
            <a:pPr marL="0" indent="0">
              <a:buNone/>
            </a:pPr>
            <a:r>
              <a:rPr lang="zh-TW" altLang="en-US" dirty="0" smtClean="0"/>
              <a:t>缺點：</a:t>
            </a:r>
            <a:endParaRPr lang="en-US" altLang="zh-TW" dirty="0" smtClean="0"/>
          </a:p>
          <a:p>
            <a:r>
              <a:rPr lang="zh-TW" altLang="en-US" dirty="0" smtClean="0"/>
              <a:t>無法</a:t>
            </a:r>
            <a:r>
              <a:rPr lang="zh-TW" altLang="en-US" dirty="0"/>
              <a:t>解釋輸入變數對輸出變數的</a:t>
            </a:r>
            <a:r>
              <a:rPr lang="zh-TW" altLang="en-US" dirty="0" smtClean="0"/>
              <a:t>影響</a:t>
            </a:r>
            <a:endParaRPr lang="en-US" altLang="zh-TW" dirty="0" smtClean="0"/>
          </a:p>
          <a:p>
            <a:endParaRPr lang="en-US" altLang="zh-TW" dirty="0"/>
          </a:p>
          <a:p>
            <a:r>
              <a:rPr lang="zh-TW" altLang="en-US" dirty="0" smtClean="0"/>
              <a:t>不管何方法，賺錢就是正確</a:t>
            </a:r>
            <a:endParaRPr lang="zh-TW" altLang="en-US" dirty="0"/>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5</a:t>
            </a:fld>
            <a:endParaRPr lang="zh-TW" altLang="en-US"/>
          </a:p>
        </p:txBody>
      </p:sp>
    </p:spTree>
    <p:extLst>
      <p:ext uri="{BB962C8B-B14F-4D97-AF65-F5344CB8AC3E}">
        <p14:creationId xmlns:p14="http://schemas.microsoft.com/office/powerpoint/2010/main" val="2340808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一、機器學習的輸入</a:t>
            </a:r>
            <a:r>
              <a:rPr lang="zh-TW" altLang="en-US" b="1" dirty="0" smtClean="0"/>
              <a:t>資料</a:t>
            </a:r>
            <a:endParaRPr lang="zh-TW" altLang="en-US" dirty="0"/>
          </a:p>
        </p:txBody>
      </p:sp>
      <p:sp>
        <p:nvSpPr>
          <p:cNvPr id="3" name="內容版面配置區 2"/>
          <p:cNvSpPr>
            <a:spLocks noGrp="1"/>
          </p:cNvSpPr>
          <p:nvPr>
            <p:ph idx="1"/>
          </p:nvPr>
        </p:nvSpPr>
        <p:spPr/>
        <p:txBody>
          <a:bodyPr/>
          <a:lstStyle/>
          <a:p>
            <a:r>
              <a:rPr lang="zh-TW" altLang="en-US" dirty="0" smtClean="0"/>
              <a:t>技術</a:t>
            </a:r>
            <a:r>
              <a:rPr lang="zh-TW" altLang="en-US" dirty="0"/>
              <a:t>指標是對某一特定期限長度的歷史資料</a:t>
            </a:r>
            <a:r>
              <a:rPr lang="en-US" altLang="zh-TW" dirty="0"/>
              <a:t>(</a:t>
            </a:r>
            <a:r>
              <a:rPr lang="zh-TW" altLang="en-US" dirty="0"/>
              <a:t>包括開盤價，最高價，最低價，收盤價，成交量</a:t>
            </a:r>
            <a:r>
              <a:rPr lang="en-US" altLang="zh-TW" dirty="0" smtClean="0"/>
              <a:t>)</a:t>
            </a:r>
          </a:p>
          <a:p>
            <a:r>
              <a:rPr lang="zh-TW" altLang="en-US" dirty="0"/>
              <a:t>有人將這些技術指標簡單分爲順勢型指標和逆勢型指標</a:t>
            </a:r>
            <a:r>
              <a:rPr lang="zh-TW" altLang="en-US" dirty="0" smtClean="0"/>
              <a:t>，</a:t>
            </a:r>
            <a:endParaRPr lang="en-US" altLang="zh-TW" dirty="0" smtClean="0"/>
          </a:p>
          <a:p>
            <a:endParaRPr lang="en-US" altLang="zh-TW" dirty="0"/>
          </a:p>
          <a:p>
            <a:r>
              <a:rPr lang="zh-TW" altLang="en-US" dirty="0" smtClean="0"/>
              <a:t>也</a:t>
            </a:r>
            <a:r>
              <a:rPr lang="zh-TW" altLang="en-US" dirty="0"/>
              <a:t>有人進一步細分，將其分爲趨勢類、震盪類、成交量類以及人氣類</a:t>
            </a:r>
            <a:r>
              <a:rPr lang="zh-TW" altLang="en-US" dirty="0" smtClean="0"/>
              <a:t>。</a:t>
            </a:r>
            <a:endParaRPr lang="en-US" altLang="zh-TW" dirty="0" smtClean="0"/>
          </a:p>
          <a:p>
            <a:endParaRPr lang="en-US" altLang="zh-TW" dirty="0"/>
          </a:p>
          <a:p>
            <a:r>
              <a:rPr lang="zh-TW" altLang="en-US" dirty="0" smtClean="0"/>
              <a:t>以下</a:t>
            </a:r>
            <a:r>
              <a:rPr lang="zh-TW" altLang="en-US" dirty="0"/>
              <a:t>通過 </a:t>
            </a:r>
            <a:r>
              <a:rPr lang="en-US" altLang="zh-TW" dirty="0"/>
              <a:t>EMA, MACD, RSI, OBV </a:t>
            </a:r>
            <a:r>
              <a:rPr lang="zh-TW" altLang="en-US" dirty="0"/>
              <a:t>對技術指標進行說明。</a:t>
            </a:r>
            <a:endParaRPr lang="zh-TW" altLang="en-US" dirty="0"/>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6</a:t>
            </a:fld>
            <a:endParaRPr lang="zh-TW" altLang="en-US"/>
          </a:p>
        </p:txBody>
      </p:sp>
    </p:spTree>
    <p:extLst>
      <p:ext uri="{BB962C8B-B14F-4D97-AF65-F5344CB8AC3E}">
        <p14:creationId xmlns:p14="http://schemas.microsoft.com/office/powerpoint/2010/main" val="3139742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7</a:t>
            </a:fld>
            <a:endParaRPr lang="zh-TW" altLang="en-US"/>
          </a:p>
        </p:txBody>
      </p:sp>
    </p:spTree>
    <p:extLst>
      <p:ext uri="{BB962C8B-B14F-4D97-AF65-F5344CB8AC3E}">
        <p14:creationId xmlns:p14="http://schemas.microsoft.com/office/powerpoint/2010/main" val="2864520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8</a:t>
            </a:fld>
            <a:endParaRPr lang="zh-TW" altLang="en-US"/>
          </a:p>
        </p:txBody>
      </p:sp>
    </p:spTree>
    <p:extLst>
      <p:ext uri="{BB962C8B-B14F-4D97-AF65-F5344CB8AC3E}">
        <p14:creationId xmlns:p14="http://schemas.microsoft.com/office/powerpoint/2010/main" val="2870650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EMA (Exponential Moving Average, </a:t>
            </a:r>
            <a:r>
              <a:rPr lang="zh-TW" altLang="en-US" b="1" dirty="0"/>
              <a:t>指數移動平均</a:t>
            </a:r>
            <a:r>
              <a:rPr lang="en-US" altLang="zh-TW" b="1" dirty="0"/>
              <a:t>)</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F41D4BE6-0E3E-410D-BF16-F2B8DC63045E}" type="datetime1">
              <a:rPr lang="zh-TW" altLang="en-US" smtClean="0"/>
              <a:t>2018/9/12</a:t>
            </a:fld>
            <a:endParaRPr lang="zh-TW" altLang="en-US"/>
          </a:p>
        </p:txBody>
      </p:sp>
      <p:sp>
        <p:nvSpPr>
          <p:cNvPr id="5" name="頁尾版面配置區 4"/>
          <p:cNvSpPr>
            <a:spLocks noGrp="1"/>
          </p:cNvSpPr>
          <p:nvPr>
            <p:ph type="ftr" sz="quarter" idx="11"/>
          </p:nvPr>
        </p:nvSpPr>
        <p:spPr/>
        <p:txBody>
          <a:bodyPr/>
          <a:lstStyle/>
          <a:p>
            <a:r>
              <a:rPr lang="zh-TW" altLang="en-US" smtClean="0"/>
              <a:t>金融數據分析 </a:t>
            </a:r>
            <a:r>
              <a:rPr lang="en-US" altLang="zh-TW" smtClean="0"/>
              <a:t>(</a:t>
            </a:r>
            <a:r>
              <a:rPr lang="zh-TW" altLang="en-US" smtClean="0"/>
              <a:t>陸裕豪</a:t>
            </a:r>
            <a:r>
              <a:rPr lang="en-US" altLang="zh-TW" smtClean="0"/>
              <a:t>)</a:t>
            </a:r>
            <a:endParaRPr lang="zh-TW" altLang="en-US" dirty="0"/>
          </a:p>
        </p:txBody>
      </p:sp>
      <p:sp>
        <p:nvSpPr>
          <p:cNvPr id="6" name="投影片編號版面配置區 5"/>
          <p:cNvSpPr>
            <a:spLocks noGrp="1"/>
          </p:cNvSpPr>
          <p:nvPr>
            <p:ph type="sldNum" sz="quarter" idx="12"/>
          </p:nvPr>
        </p:nvSpPr>
        <p:spPr/>
        <p:txBody>
          <a:bodyPr/>
          <a:lstStyle/>
          <a:p>
            <a:fld id="{EF21F0DD-0BF4-4337-9F0B-D0B2EB408B28}" type="slidenum">
              <a:rPr lang="zh-TW" altLang="en-US" smtClean="0"/>
              <a:t>9</a:t>
            </a:fld>
            <a:endParaRPr lang="zh-TW" altLang="en-US"/>
          </a:p>
        </p:txBody>
      </p:sp>
    </p:spTree>
    <p:extLst>
      <p:ext uri="{BB962C8B-B14F-4D97-AF65-F5344CB8AC3E}">
        <p14:creationId xmlns:p14="http://schemas.microsoft.com/office/powerpoint/2010/main" val="578228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6197</TotalTime>
  <Words>532</Words>
  <Application>Microsoft Office PowerPoint</Application>
  <PresentationFormat>寬螢幕</PresentationFormat>
  <Paragraphs>115</Paragraphs>
  <Slides>27</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27</vt:i4>
      </vt:variant>
    </vt:vector>
  </HeadingPairs>
  <TitlesOfParts>
    <vt:vector size="35" baseType="lpstr">
      <vt:lpstr>新細明體</vt:lpstr>
      <vt:lpstr>標楷體</vt:lpstr>
      <vt:lpstr>Arial</vt:lpstr>
      <vt:lpstr>Calibri</vt:lpstr>
      <vt:lpstr>Calibri Light</vt:lpstr>
      <vt:lpstr>Times New Roman</vt:lpstr>
      <vt:lpstr>Office 佈景主題</vt:lpstr>
      <vt:lpstr>自訂設計</vt:lpstr>
      <vt:lpstr>金融數據分析</vt:lpstr>
      <vt:lpstr>PowerPoint 簡報</vt:lpstr>
      <vt:lpstr>PowerPoint 簡報</vt:lpstr>
      <vt:lpstr>PowerPoint 簡報</vt:lpstr>
      <vt:lpstr>PowerPoint 簡報</vt:lpstr>
      <vt:lpstr>一、機器學習的輸入資料</vt:lpstr>
      <vt:lpstr>PowerPoint 簡報</vt:lpstr>
      <vt:lpstr>PowerPoint 簡報</vt:lpstr>
      <vt:lpstr>EMA (Exponential Moving Average, 指數移動平均)</vt:lpstr>
      <vt:lpstr>PowerPoint 簡報</vt:lpstr>
      <vt:lpstr>PowerPoint 簡報</vt:lpstr>
      <vt:lpstr>機器學習的輸出資料</vt:lpstr>
      <vt:lpstr>PowerPoint 簡報</vt:lpstr>
      <vt:lpstr>三、機器學習模型的選擇</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比特幣與區塊鏈</dc:title>
  <dc:creator>miguellok</dc:creator>
  <cp:lastModifiedBy>miguellok</cp:lastModifiedBy>
  <cp:revision>53</cp:revision>
  <dcterms:created xsi:type="dcterms:W3CDTF">2018-08-13T08:26:04Z</dcterms:created>
  <dcterms:modified xsi:type="dcterms:W3CDTF">2018-09-12T10:27:51Z</dcterms:modified>
</cp:coreProperties>
</file>