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handoutMasterIdLst>
    <p:handoutMasterId r:id="rId19"/>
  </p:handoutMasterIdLst>
  <p:sldIdLst>
    <p:sldId id="3825" r:id="rId5"/>
    <p:sldId id="3835" r:id="rId6"/>
    <p:sldId id="3794" r:id="rId7"/>
    <p:sldId id="3836" r:id="rId8"/>
    <p:sldId id="3843" r:id="rId9"/>
    <p:sldId id="3837" r:id="rId10"/>
    <p:sldId id="3838" r:id="rId11"/>
    <p:sldId id="3839" r:id="rId12"/>
    <p:sldId id="3840" r:id="rId13"/>
    <p:sldId id="3841" r:id="rId14"/>
    <p:sldId id="3842" r:id="rId15"/>
    <p:sldId id="3844" r:id="rId16"/>
    <p:sldId id="3834" r:id="rId17"/>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8" d="100"/>
          <a:sy n="88"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8/10/relationships/authors" Targe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00C5E1D-05F4-454D-86AC-69BCF7ABCF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4D8DD6E7-FAA2-4F27-AC17-2C2371D6F9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4D1599-8320-46DE-B67A-99FCF59A2CBD}" type="datetime1">
              <a:rPr lang="zh-TW" altLang="en-US" smtClean="0">
                <a:latin typeface="Microsoft JhengHei UI" panose="020B0604030504040204" pitchFamily="34" charset="-120"/>
                <a:ea typeface="Microsoft JhengHei UI" panose="020B0604030504040204" pitchFamily="34" charset="-120"/>
              </a:rPr>
              <a:t>2021/6/25</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D95E3648-7A90-4F22-B58F-6E56156D3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49E2D09C-071E-4404-A41B-61F6E7FDA8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87CDB-6736-4C1C-92B6-C0E5B7B73D56}"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1622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9B3E549F-7EEE-4F85-80BD-26E2C7B9527E}" type="datetime1">
              <a:rPr lang="zh-TW" altLang="en-US" smtClean="0"/>
              <a:pPr/>
              <a:t>2021/6/25</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0C6A29-4676-420C-BBE3-ACC2B80F64D4}" type="slidenum">
              <a:rPr lang="en-US" altLang="zh-TW" noProof="0" smtClean="0"/>
              <a:pPr/>
              <a:t>‹#›</a:t>
            </a:fld>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68756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3502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130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0982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4888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656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7995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3765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5892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40C6A29-4676-420C-BBE3-ACC2B80F64D4}"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0701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0" name="手繪多邊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cxnSp>
        <p:nvCxnSpPr>
          <p:cNvPr id="12" name="直線接點​​(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手繪多邊形：圖案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8" name="橢圓​​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3 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8" name="頁尾版面配置區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文字預留位置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13" name="內容預留位置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JhengHei UI" panose="020B0604030504040204" pitchFamily="34" charset="-120"/>
                <a:ea typeface="Microsoft JhengHei UI" panose="020B0604030504040204" pitchFamily="34" charset="-120"/>
              </a:defRPr>
            </a:lvl1pPr>
            <a:lvl2pPr>
              <a:defRPr sz="18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含 2 張中型圖片的標題及內容">
    <p:spTree>
      <p:nvGrpSpPr>
        <p:cNvPr id="1" name=""/>
        <p:cNvGrpSpPr/>
        <p:nvPr/>
      </p:nvGrpSpPr>
      <p:grpSpPr>
        <a:xfrm>
          <a:off x="0" y="0"/>
          <a:ext cx="0" cy="0"/>
          <a:chOff x="0" y="0"/>
          <a:chExt cx="0" cy="0"/>
        </a:xfrm>
      </p:grpSpPr>
      <p:sp>
        <p:nvSpPr>
          <p:cNvPr id="20" name="圖片版面配置區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橢圓​​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marL="685800">
              <a:defRPr>
                <a:latin typeface="Microsoft JhengHei UI" panose="020B0604030504040204" pitchFamily="34" charset="-120"/>
                <a:ea typeface="Microsoft JhengHei UI" panose="020B0604030504040204" pitchFamily="34" charset="-120"/>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結語">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手繪多邊形：圖案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手繪多邊形：圖案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6" name="手繪多邊形：圖案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8" name="手繪多邊形：圖案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0" name="手繪多邊形：圖案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2" name="手繪多邊形：圖案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內容預留位置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JhengHei UI" panose="020B0604030504040204" pitchFamily="34" charset="-120"/>
                <a:ea typeface="Microsoft JhengHei UI" panose="020B0604030504040204" pitchFamily="34" charset="-120"/>
              </a:defRPr>
            </a:lvl1pPr>
            <a:lvl2pPr marL="228600">
              <a:defRPr sz="1800">
                <a:latin typeface="Microsoft JhengHei UI" panose="020B0604030504040204" pitchFamily="34" charset="-120"/>
                <a:ea typeface="Microsoft JhengHei UI" panose="020B0604030504040204" pitchFamily="34" charset="-120"/>
              </a:defRPr>
            </a:lvl2pPr>
            <a:lvl3pPr marL="457200">
              <a:defRPr sz="1800">
                <a:latin typeface="Microsoft JhengHei UI" panose="020B0604030504040204" pitchFamily="34" charset="-120"/>
                <a:ea typeface="Microsoft JhengHei UI" panose="020B0604030504040204" pitchFamily="34" charset="-120"/>
              </a:defRPr>
            </a:lvl3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3" name="頁尾版面配置區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3" name="頁尾版面配置區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5" name="手繪多邊形：圖案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6" name="手繪多邊形：圖案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標題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JhengHei UI" panose="020B0604030504040204" pitchFamily="34" charset="-120"/>
                <a:ea typeface="Microsoft JhengHei UI" panose="020B0604030504040204" pitchFamily="34" charset="-120"/>
              </a:defRPr>
            </a:lvl1pPr>
            <a:lvl2pPr>
              <a:defRPr sz="2800">
                <a:latin typeface="Microsoft JhengHei UI" panose="020B0604030504040204" pitchFamily="34" charset="-120"/>
                <a:ea typeface="Microsoft JhengHei UI" panose="020B0604030504040204" pitchFamily="34" charset="-120"/>
              </a:defRPr>
            </a:lvl2pPr>
            <a:lvl3pPr>
              <a:defRPr sz="2400">
                <a:latin typeface="Microsoft JhengHei UI" panose="020B0604030504040204" pitchFamily="34" charset="-120"/>
                <a:ea typeface="Microsoft JhengHei UI" panose="020B0604030504040204" pitchFamily="34" charset="-120"/>
              </a:defRPr>
            </a:lvl3pPr>
            <a:lvl4pPr>
              <a:defRPr sz="2000">
                <a:latin typeface="Microsoft JhengHei UI" panose="020B0604030504040204" pitchFamily="34" charset="-120"/>
                <a:ea typeface="Microsoft JhengHei UI" panose="020B0604030504040204" pitchFamily="34" charset="-120"/>
              </a:defRPr>
            </a:lvl4pPr>
            <a:lvl5pPr>
              <a:defRPr sz="2000">
                <a:latin typeface="Microsoft JhengHei UI" panose="020B0604030504040204" pitchFamily="34" charset="-120"/>
                <a:ea typeface="Microsoft JhengHei UI" panose="020B0604030504040204" pitchFamily="34" charset="-120"/>
              </a:defRPr>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圖片預留位置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4" name="文字預留位置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日期版面配置區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程">
    <p:spTree>
      <p:nvGrpSpPr>
        <p:cNvPr id="1" name=""/>
        <p:cNvGrpSpPr/>
        <p:nvPr/>
      </p:nvGrpSpPr>
      <p:grpSpPr>
        <a:xfrm>
          <a:off x="0" y="0"/>
          <a:ext cx="0" cy="0"/>
          <a:chOff x="0" y="0"/>
          <a:chExt cx="0" cy="0"/>
        </a:xfrm>
      </p:grpSpPr>
      <p:sp>
        <p:nvSpPr>
          <p:cNvPr id="10" name="橢圓​​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000000"/>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JhengHei UI" panose="020B0604030504040204" pitchFamily="34" charset="-120"/>
                <a:ea typeface="Microsoft JhengHei UI" panose="020B0604030504040204" pitchFamily="34" charset="-120"/>
              </a:defRPr>
            </a:lvl1pPr>
            <a:lvl2pPr marL="228600">
              <a:defRPr>
                <a:latin typeface="Microsoft JhengHei UI" panose="020B0604030504040204" pitchFamily="34" charset="-120"/>
                <a:ea typeface="Microsoft JhengHei UI" panose="020B0604030504040204" pitchFamily="34" charset="-120"/>
              </a:defRPr>
            </a:lvl2pPr>
            <a:lvl3pPr marL="457200">
              <a:defRPr>
                <a:latin typeface="Microsoft JhengHei UI" panose="020B0604030504040204" pitchFamily="34" charset="-120"/>
                <a:ea typeface="Microsoft JhengHei UI" panose="020B0604030504040204" pitchFamily="34" charset="-120"/>
              </a:defRPr>
            </a:lvl3pPr>
            <a:lvl4pPr>
              <a:buNone/>
              <a:defRPr/>
            </a:lvl4pPr>
          </a:lstStyle>
          <a:p>
            <a:pPr lvl="0" rtl="0"/>
            <a:r>
              <a:rPr lang="zh-TW" altLang="en-US" noProof="0"/>
              <a:t>按一下以編輯母片文字樣式</a:t>
            </a:r>
          </a:p>
          <a:p>
            <a:pPr lvl="1" rtl="0"/>
            <a:r>
              <a:rPr lang="zh-TW" altLang="en-US" noProof="0"/>
              <a:t>第二層</a:t>
            </a:r>
          </a:p>
          <a:p>
            <a:pPr lvl="2" rtl="0"/>
            <a:r>
              <a:rPr lang="zh-TW" altLang="en-US" noProof="0"/>
              <a:t>第三層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含 2 張小圖片的標題及內容">
    <p:spTree>
      <p:nvGrpSpPr>
        <p:cNvPr id="1" name=""/>
        <p:cNvGrpSpPr/>
        <p:nvPr/>
      </p:nvGrpSpPr>
      <p:grpSpPr>
        <a:xfrm>
          <a:off x="0" y="0"/>
          <a:ext cx="0" cy="0"/>
          <a:chOff x="0" y="0"/>
          <a:chExt cx="0" cy="0"/>
        </a:xfrm>
      </p:grpSpPr>
      <p:sp>
        <p:nvSpPr>
          <p:cNvPr id="22" name="圖片版面配置區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1" name="圖片版面配置區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JhengHei UI" panose="020B0604030504040204" pitchFamily="34" charset="-120"/>
                <a:ea typeface="Microsoft JhengHei UI" panose="020B0604030504040204" pitchFamily="34" charset="-120"/>
              </a:defRPr>
            </a:lvl1pPr>
            <a:lvl2pPr marL="228600">
              <a:lnSpc>
                <a:spcPct val="110000"/>
              </a:lnSpc>
              <a:defRPr sz="2000">
                <a:latin typeface="Microsoft JhengHei UI" panose="020B0604030504040204" pitchFamily="34" charset="-120"/>
                <a:ea typeface="Microsoft JhengHei UI" panose="020B0604030504040204" pitchFamily="34" charset="-120"/>
              </a:defRPr>
            </a:lvl2pPr>
            <a:lvl3pPr marL="457200">
              <a:lnSpc>
                <a:spcPct val="110000"/>
              </a:lnSpc>
              <a:defRPr sz="1800">
                <a:latin typeface="Microsoft JhengHei UI" panose="020B0604030504040204" pitchFamily="34" charset="-120"/>
                <a:ea typeface="Microsoft JhengHei UI" panose="020B0604030504040204" pitchFamily="34" charset="-120"/>
              </a:defRPr>
            </a:lvl3pPr>
            <a:lvl4pPr marL="685800">
              <a:lnSpc>
                <a:spcPct val="110000"/>
              </a:lnSpc>
              <a:defRPr sz="1600">
                <a:latin typeface="Microsoft JhengHei UI" panose="020B0604030504040204" pitchFamily="34" charset="-120"/>
                <a:ea typeface="Microsoft JhengHei UI" panose="020B0604030504040204" pitchFamily="34" charset="-120"/>
              </a:defRPr>
            </a:lvl4pPr>
            <a:lvl5pPr>
              <a:lnSpc>
                <a:spcPct val="110000"/>
              </a:lnSpc>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橢圓​​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2" name="矩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srgbClr val="FFFFFF"/>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橢圓​​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4" name="橢圓​​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2" name="標題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5" name="頁尾版面配置區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7" name="手繪多邊形：圖形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手繪多邊形：圖案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標題及內容 2">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4" name="頁尾版面配置區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6" name="手繪多邊形：圖案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7" name="手繪多邊形：圖案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
        <p:nvSpPr>
          <p:cNvPr id="8" name="內容版面配置區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圖片的引述投影片">
    <p:bg>
      <p:bgPr>
        <a:solidFill>
          <a:schemeClr val="tx1"/>
        </a:solidFill>
        <a:effectLst/>
      </p:bgPr>
    </p:bg>
    <p:spTree>
      <p:nvGrpSpPr>
        <p:cNvPr id="1" name=""/>
        <p:cNvGrpSpPr/>
        <p:nvPr/>
      </p:nvGrpSpPr>
      <p:grpSpPr>
        <a:xfrm>
          <a:off x="0" y="0"/>
          <a:ext cx="0" cy="0"/>
          <a:chOff x="0" y="0"/>
          <a:chExt cx="0" cy="0"/>
        </a:xfrm>
      </p:grpSpPr>
      <p:sp>
        <p:nvSpPr>
          <p:cNvPr id="6" name="圖片版面配置區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標題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11" name="日期版面配置區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en-US" altLang="zh-TW" noProof="0"/>
              <a:t>20XX/9/3</a:t>
            </a:r>
            <a:endParaRPr lang="zh-TW" altLang="en-US" noProof="0">
              <a:latin typeface="Microsoft JhengHei UI" panose="020B0604030504040204" pitchFamily="34" charset="-120"/>
            </a:endParaRPr>
          </a:p>
        </p:txBody>
      </p:sp>
      <p:sp>
        <p:nvSpPr>
          <p:cNvPr id="12" name="頁尾版面配置區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r>
              <a:rPr lang="zh-TW" altLang="en-US" noProof="0"/>
              <a:t>簡報標題</a:t>
            </a:r>
            <a:endParaRPr lang="zh-TW" altLang="en-US" noProof="0">
              <a:latin typeface="Microsoft JhengHei UI" panose="020B0604030504040204" pitchFamily="34" charset="-120"/>
            </a:endParaRPr>
          </a:p>
        </p:txBody>
      </p:sp>
      <p:sp>
        <p:nvSpPr>
          <p:cNvPr id="13" name="投影片編號版面配置區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pPr>
                <a:defRPr/>
              </a:pPr>
              <a:t>‹#›</a:t>
            </a:fld>
            <a:endParaRPr lang="zh-TW" altLang="en-US" noProof="0">
              <a:latin typeface="Microsoft JhengHei UI" panose="020B0604030504040204" pitchFamily="34" charset="-120"/>
            </a:endParaRPr>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日期版面配置區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6" name="頁尾版面配置區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7" name="投影片編號版面配置區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8" name="手繪多邊形：圖案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9" name="手繪多邊形：圖案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8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ndParaRPr>
          </a:p>
        </p:txBody>
      </p:sp>
      <p:sp>
        <p:nvSpPr>
          <p:cNvPr id="8" name="頁尾版面配置區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ndParaRPr>
          </a:p>
        </p:txBody>
      </p:sp>
      <p:sp>
        <p:nvSpPr>
          <p:cNvPr id="9" name="投影片編號版面配置區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ndParaRPr>
          </a:p>
        </p:txBody>
      </p:sp>
      <p:sp>
        <p:nvSpPr>
          <p:cNvPr id="10" name="手繪多邊形：圖案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Microsoft JhengHei UI" panose="020B0604030504040204" pitchFamily="34" charset="-120"/>
              <a:ea typeface="Microsoft JhengHei UI" panose="020B0604030504040204" pitchFamily="34" charset="-120"/>
              <a:cs typeface="+mn-cs"/>
            </a:endParaRPr>
          </a:p>
        </p:txBody>
      </p:sp>
      <p:sp>
        <p:nvSpPr>
          <p:cNvPr id="11" name="手繪多邊形：圖案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Microsoft JhengHei UI" panose="020B0604030504040204" pitchFamily="34" charset="-120"/>
              <a:ea typeface="Microsoft JhengHei UI" panose="020B0604030504040204" pitchFamily="34" charset="-120"/>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en-US" altLang="zh-TW" noProof="0">
                <a:solidFill>
                  <a:prstClr val="black">
                    <a:tint val="75000"/>
                  </a:prstClr>
                </a:solidFill>
              </a:rPr>
              <a:t>20XX/9/3</a:t>
            </a:r>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5" name="頁尾版面配置區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r>
              <a:rPr lang="zh-TW" altLang="en-US" noProof="0">
                <a:solidFill>
                  <a:prstClr val="black">
                    <a:tint val="75000"/>
                  </a:prstClr>
                </a:solidFill>
              </a:rPr>
              <a:t>簡報標題</a:t>
            </a:r>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
        <p:nvSpPr>
          <p:cNvPr id="6" name="投影片編號版面配置區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JhengHei UI" panose="020B0604030504040204" pitchFamily="34" charset="-120"/>
                <a:ea typeface="Microsoft JhengHei UI" panose="020B0604030504040204" pitchFamily="34" charset="-120"/>
              </a:defRPr>
            </a:lvl1pPr>
          </a:lstStyle>
          <a:p>
            <a:pPr>
              <a:defRPr/>
            </a:pPr>
            <a:fld id="{D76B855D-E9CC-4FF8-AD85-6CDC7B89A0DE}" type="slidenum">
              <a:rPr lang="en-US" altLang="zh-TW" noProof="0" smtClean="0">
                <a:solidFill>
                  <a:prstClr val="black">
                    <a:tint val="75000"/>
                  </a:prstClr>
                </a:solidFill>
              </a:rPr>
              <a:pPr>
                <a:defRPr/>
              </a:pPr>
              <a:t>‹#›</a:t>
            </a:fld>
            <a:endParaRPr lang="zh-TW" altLang="en-US" noProof="0">
              <a:solidFill>
                <a:prstClr val="black">
                  <a:tint val="75000"/>
                </a:prstClr>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3" Type="http://schemas.openxmlformats.org/officeDocument/2006/relationships/hyperlink" Target="https://youtu.be/i0UxYDqlX6o" TargetMode="External" /><Relationship Id="rId2" Type="http://schemas.openxmlformats.org/officeDocument/2006/relationships/image" Target="../media/image2.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3" Type="http://schemas.openxmlformats.org/officeDocument/2006/relationships/hyperlink" Target="https://zh.wikipedia.org/zh-tw/%E4%BA%BA%E5%B7%A5%E6%99%BA%E8%83%BD" TargetMode="External" /><Relationship Id="rId2" Type="http://schemas.openxmlformats.org/officeDocument/2006/relationships/notesSlide" Target="../notesSlides/notesSlide11.xml" /><Relationship Id="rId1" Type="http://schemas.openxmlformats.org/officeDocument/2006/relationships/slideLayout" Target="../slideLayouts/slideLayout12.xml" /><Relationship Id="rId4" Type="http://schemas.openxmlformats.org/officeDocument/2006/relationships/hyperlink" Target="https://zh.m.wikipedia.org/zh-tw/%E6%9C%BA%E5%99%A8%E5%AD%A6%E4%B9%A0"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08836-40C5-46C2-81BA-21AA27176925}"/>
              </a:ext>
            </a:extLst>
          </p:cNvPr>
          <p:cNvSpPr>
            <a:spLocks noGrp="1"/>
          </p:cNvSpPr>
          <p:nvPr>
            <p:ph type="ctrTitle"/>
          </p:nvPr>
        </p:nvSpPr>
        <p:spPr>
          <a:xfrm>
            <a:off x="4505325" y="2743200"/>
            <a:ext cx="7180707" cy="2478024"/>
          </a:xfrm>
        </p:spPr>
        <p:txBody>
          <a:bodyPr rtlCol="0"/>
          <a:lstStyle/>
          <a:p>
            <a:pPr rtl="0"/>
            <a:r>
              <a:rPr lang="zh-TW" altLang="en-US" b="1" dirty="0">
                <a:solidFill>
                  <a:srgbClr val="FFFFFF"/>
                </a:solidFill>
                <a:latin typeface="細明體" panose="02020509000000000000" pitchFamily="49" charset="-120"/>
                <a:ea typeface="細明體" panose="02020509000000000000" pitchFamily="49" charset="-120"/>
              </a:rPr>
              <a:t>人工智慧與機器學習</a:t>
            </a:r>
            <a:endParaRPr lang="zh-TW" altLang="en-US" b="1" dirty="0">
              <a:latin typeface="細明體" panose="02020509000000000000" pitchFamily="49" charset="-120"/>
              <a:ea typeface="細明體" panose="02020509000000000000" pitchFamily="49" charset="-120"/>
            </a:endParaRPr>
          </a:p>
        </p:txBody>
      </p:sp>
      <p:sp>
        <p:nvSpPr>
          <p:cNvPr id="3" name="副標題 2">
            <a:extLst>
              <a:ext uri="{FF2B5EF4-FFF2-40B4-BE49-F238E27FC236}">
                <a16:creationId xmlns:a16="http://schemas.microsoft.com/office/drawing/2014/main" id="{72CC4EC4-809C-4FD2-AA20-009F08590DA6}"/>
              </a:ext>
            </a:extLst>
          </p:cNvPr>
          <p:cNvSpPr>
            <a:spLocks noGrp="1"/>
          </p:cNvSpPr>
          <p:nvPr>
            <p:ph type="subTitle" idx="1"/>
          </p:nvPr>
        </p:nvSpPr>
        <p:spPr>
          <a:xfrm>
            <a:off x="4933021" y="5309263"/>
            <a:ext cx="6592824" cy="996696"/>
          </a:xfrm>
        </p:spPr>
        <p:txBody>
          <a:bodyPr rtlCol="0">
            <a:noAutofit/>
          </a:bodyPr>
          <a:lstStyle/>
          <a:p>
            <a:pPr lvl="1"/>
            <a:r>
              <a:rPr lang="zh-TW" altLang="en-US" sz="3600" dirty="0">
                <a:solidFill>
                  <a:schemeClr val="bg1"/>
                </a:solidFill>
                <a:latin typeface="Microsoft JhengHei UI" panose="020B0604030504040204" pitchFamily="34" charset="-120"/>
                <a:ea typeface="Microsoft JhengHei UI" panose="020B0604030504040204" pitchFamily="34" charset="-120"/>
              </a:rPr>
              <a:t>組員名單：</a:t>
            </a:r>
            <a:r>
              <a:rPr lang="en-US" altLang="zh-TW" sz="3600" dirty="0">
                <a:solidFill>
                  <a:schemeClr val="bg1"/>
                </a:solidFill>
                <a:latin typeface="Microsoft JhengHei UI" panose="020B0604030504040204" pitchFamily="34" charset="-120"/>
                <a:ea typeface="Microsoft JhengHei UI" panose="020B0604030504040204" pitchFamily="34" charset="-120"/>
              </a:rPr>
              <a:t>10951028</a:t>
            </a:r>
            <a:r>
              <a:rPr lang="zh-TW" altLang="en-US" sz="3600" dirty="0">
                <a:solidFill>
                  <a:schemeClr val="bg1"/>
                </a:solidFill>
                <a:latin typeface="Microsoft JhengHei UI" panose="020B0604030504040204" pitchFamily="34" charset="-120"/>
                <a:ea typeface="Microsoft JhengHei UI" panose="020B0604030504040204" pitchFamily="34" charset="-120"/>
              </a:rPr>
              <a:t>林秉毅</a:t>
            </a:r>
            <a:endParaRPr lang="en-US" altLang="zh-TW" sz="3600" dirty="0">
              <a:solidFill>
                <a:schemeClr val="bg1"/>
              </a:solidFill>
              <a:latin typeface="Microsoft JhengHei UI" panose="020B0604030504040204" pitchFamily="34" charset="-120"/>
              <a:ea typeface="Microsoft JhengHei UI" panose="020B0604030504040204" pitchFamily="34" charset="-120"/>
            </a:endParaRPr>
          </a:p>
          <a:p>
            <a:pPr lvl="1"/>
            <a:r>
              <a:rPr lang="en-US" altLang="zh-TW" sz="3600" dirty="0">
                <a:solidFill>
                  <a:schemeClr val="bg1"/>
                </a:solidFill>
                <a:latin typeface="Microsoft JhengHei UI" panose="020B0604030504040204" pitchFamily="34" charset="-120"/>
                <a:ea typeface="Microsoft JhengHei UI" panose="020B0604030504040204" pitchFamily="34" charset="-120"/>
              </a:rPr>
              <a:t>10951046</a:t>
            </a:r>
            <a:r>
              <a:rPr lang="zh-TW" altLang="en-US" sz="3600" dirty="0">
                <a:solidFill>
                  <a:schemeClr val="bg1"/>
                </a:solidFill>
                <a:latin typeface="Microsoft JhengHei UI" panose="020B0604030504040204" pitchFamily="34" charset="-120"/>
                <a:ea typeface="Microsoft JhengHei UI" panose="020B0604030504040204" pitchFamily="34" charset="-120"/>
              </a:rPr>
              <a:t>干宜禾</a:t>
            </a:r>
            <a:endParaRPr lang="en-US" altLang="zh-TW" sz="3600" dirty="0">
              <a:solidFill>
                <a:schemeClr val="bg1"/>
              </a:solidFill>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816769" y="1952625"/>
            <a:ext cx="10558462" cy="2286000"/>
          </a:xfrm>
        </p:spPr>
        <p:txBody>
          <a:bodyPr>
            <a:noAutofit/>
          </a:bodyPr>
          <a:lstStyle/>
          <a:p>
            <a:r>
              <a:rPr lang="zh-TW" altLang="en-US" sz="3200" b="0" dirty="0">
                <a:latin typeface="細明體" panose="02020509000000000000" pitchFamily="49" charset="-120"/>
                <a:ea typeface="細明體" panose="02020509000000000000" pitchFamily="49" charset="-120"/>
              </a:rPr>
              <a:t>由上敘述得知，機器學習是「將收到的資料進行特徵的擷取」，然後再進行演算法處理得到所需要模型，因此在大部分的機器學習演算法介紹中都會先釐清一件事情何謂收到的資料。</a:t>
            </a:r>
          </a:p>
        </p:txBody>
      </p:sp>
    </p:spTree>
    <p:extLst>
      <p:ext uri="{BB962C8B-B14F-4D97-AF65-F5344CB8AC3E}">
        <p14:creationId xmlns:p14="http://schemas.microsoft.com/office/powerpoint/2010/main" val="316099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46624E-1256-4074-A302-8EFDA23D77BF}"/>
              </a:ext>
            </a:extLst>
          </p:cNvPr>
          <p:cNvSpPr>
            <a:spLocks noGrp="1"/>
          </p:cNvSpPr>
          <p:nvPr>
            <p:ph type="title"/>
          </p:nvPr>
        </p:nvSpPr>
        <p:spPr>
          <a:xfrm>
            <a:off x="839788" y="317500"/>
            <a:ext cx="10515600" cy="1325563"/>
          </a:xfrm>
        </p:spPr>
        <p:txBody>
          <a:bodyPr rtlCol="0">
            <a:normAutofit/>
          </a:bodyPr>
          <a:lstStyle/>
          <a:p>
            <a:pPr rtl="0"/>
            <a:r>
              <a:rPr lang="zh-TW" altLang="en-US" sz="3600" b="1" dirty="0">
                <a:latin typeface="細明體" panose="02020509000000000000" pitchFamily="49" charset="-120"/>
                <a:ea typeface="細明體" panose="02020509000000000000" pitchFamily="49" charset="-120"/>
              </a:rPr>
              <a:t>機器學習方法粗略可分為</a:t>
            </a:r>
            <a:r>
              <a:rPr lang="en-US" altLang="zh-TW" sz="3600" b="1" dirty="0">
                <a:latin typeface="細明體" panose="02020509000000000000" pitchFamily="49" charset="-120"/>
                <a:ea typeface="細明體" panose="02020509000000000000" pitchFamily="49" charset="-120"/>
              </a:rPr>
              <a:t>:</a:t>
            </a:r>
            <a:endParaRPr lang="zh-TW" altLang="en-US" sz="3600" b="1" dirty="0">
              <a:latin typeface="細明體" panose="02020509000000000000" pitchFamily="49" charset="-120"/>
              <a:ea typeface="細明體" panose="02020509000000000000" pitchFamily="49" charset="-120"/>
            </a:endParaRPr>
          </a:p>
        </p:txBody>
      </p:sp>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839788" y="2071687"/>
            <a:ext cx="9866312" cy="2714625"/>
          </a:xfrm>
        </p:spPr>
        <p:txBody>
          <a:bodyPr>
            <a:normAutofit/>
          </a:bodyPr>
          <a:lstStyle/>
          <a:p>
            <a:r>
              <a:rPr lang="en-US" altLang="zh-TW" sz="3200" b="0" dirty="0">
                <a:latin typeface="細明體" panose="02020509000000000000" pitchFamily="49" charset="-120"/>
                <a:ea typeface="細明體" panose="02020509000000000000" pitchFamily="49" charset="-120"/>
              </a:rPr>
              <a:t>1.</a:t>
            </a:r>
            <a:r>
              <a:rPr lang="zh-TW" altLang="en-US" sz="3200" b="0" dirty="0">
                <a:latin typeface="細明體" panose="02020509000000000000" pitchFamily="49" charset="-120"/>
                <a:ea typeface="細明體" panose="02020509000000000000" pitchFamily="49" charset="-120"/>
              </a:rPr>
              <a:t>監督式學習</a:t>
            </a:r>
            <a:r>
              <a:rPr lang="en-US" altLang="zh-TW" sz="3200" b="0" dirty="0">
                <a:latin typeface="細明體" panose="02020509000000000000" pitchFamily="49" charset="-120"/>
                <a:ea typeface="細明體" panose="02020509000000000000" pitchFamily="49" charset="-120"/>
              </a:rPr>
              <a:t>(Supervised Learning)</a:t>
            </a:r>
          </a:p>
          <a:p>
            <a:r>
              <a:rPr lang="en-US" altLang="zh-TW" sz="3200" b="0" dirty="0">
                <a:latin typeface="細明體" panose="02020509000000000000" pitchFamily="49" charset="-120"/>
                <a:ea typeface="細明體" panose="02020509000000000000" pitchFamily="49" charset="-120"/>
              </a:rPr>
              <a:t>2. </a:t>
            </a:r>
            <a:r>
              <a:rPr lang="zh-TW" altLang="en-US" sz="3200" b="0" dirty="0">
                <a:latin typeface="細明體" panose="02020509000000000000" pitchFamily="49" charset="-120"/>
                <a:ea typeface="細明體" panose="02020509000000000000" pitchFamily="49" charset="-120"/>
              </a:rPr>
              <a:t>非監督式學習</a:t>
            </a:r>
            <a:r>
              <a:rPr lang="en-US" altLang="zh-TW" sz="3200" b="0" dirty="0">
                <a:latin typeface="細明體" panose="02020509000000000000" pitchFamily="49" charset="-120"/>
                <a:ea typeface="細明體" panose="02020509000000000000" pitchFamily="49" charset="-120"/>
              </a:rPr>
              <a:t>(Un-supervised learning)</a:t>
            </a:r>
          </a:p>
          <a:p>
            <a:r>
              <a:rPr lang="en-US" altLang="zh-TW" sz="3200" b="0" dirty="0">
                <a:latin typeface="細明體" panose="02020509000000000000" pitchFamily="49" charset="-120"/>
                <a:ea typeface="細明體" panose="02020509000000000000" pitchFamily="49" charset="-120"/>
              </a:rPr>
              <a:t>3. Semi-supervised learning:</a:t>
            </a:r>
          </a:p>
          <a:p>
            <a:r>
              <a:rPr lang="en-US" altLang="zh-TW" sz="3200" b="0" dirty="0">
                <a:latin typeface="細明體" panose="02020509000000000000" pitchFamily="49" charset="-120"/>
                <a:ea typeface="細明體" panose="02020509000000000000" pitchFamily="49" charset="-120"/>
              </a:rPr>
              <a:t>4. Reinforcement learning: AlphaGo (DeepMind), Dota2 (</a:t>
            </a:r>
            <a:r>
              <a:rPr lang="en-US" altLang="zh-TW" sz="3200" b="0" dirty="0" err="1">
                <a:latin typeface="細明體" panose="02020509000000000000" pitchFamily="49" charset="-120"/>
                <a:ea typeface="細明體" panose="02020509000000000000" pitchFamily="49" charset="-120"/>
              </a:rPr>
              <a:t>OpenAI</a:t>
            </a:r>
            <a:r>
              <a:rPr lang="en-US" altLang="zh-TW" sz="3200" b="0" dirty="0">
                <a:latin typeface="細明體" panose="02020509000000000000" pitchFamily="49" charset="-120"/>
                <a:ea typeface="細明體" panose="02020509000000000000" pitchFamily="49" charset="-120"/>
              </a:rPr>
              <a:t>)</a:t>
            </a:r>
            <a:endParaRPr lang="zh-TW" altLang="en-US" sz="3200" b="0" dirty="0">
              <a:latin typeface="細明體" panose="02020509000000000000" pitchFamily="49" charset="-120"/>
              <a:ea typeface="細明體" panose="02020509000000000000" pitchFamily="49" charset="-120"/>
            </a:endParaRPr>
          </a:p>
        </p:txBody>
      </p:sp>
    </p:spTree>
    <p:extLst>
      <p:ext uri="{BB962C8B-B14F-4D97-AF65-F5344CB8AC3E}">
        <p14:creationId xmlns:p14="http://schemas.microsoft.com/office/powerpoint/2010/main" val="42623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8">
            <a:extLst>
              <a:ext uri="{FF2B5EF4-FFF2-40B4-BE49-F238E27FC236}">
                <a16:creationId xmlns:a16="http://schemas.microsoft.com/office/drawing/2014/main" id="{8BA5684F-0441-4109-A08A-2D72FDCCB91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12</a:t>
            </a:fld>
            <a:endParaRPr lang="zh-TW" altLang="en-US" noProof="0">
              <a:solidFill>
                <a:prstClr val="black">
                  <a:tint val="75000"/>
                </a:prstClr>
              </a:solidFill>
              <a:latin typeface="Microsoft JhengHei UI" panose="020B0604030504040204" pitchFamily="34" charset="-120"/>
            </a:endParaRPr>
          </a:p>
        </p:txBody>
      </p:sp>
      <p:pic>
        <p:nvPicPr>
          <p:cNvPr id="7" name="內容版面配置區 6">
            <a:extLst>
              <a:ext uri="{FF2B5EF4-FFF2-40B4-BE49-F238E27FC236}">
                <a16:creationId xmlns:a16="http://schemas.microsoft.com/office/drawing/2014/main" id="{ED0D59CD-271A-462B-BBC6-D432E5F6FBAC}"/>
              </a:ext>
            </a:extLst>
          </p:cNvPr>
          <p:cNvPicPr>
            <a:picLocks noGrp="1" noChangeAspect="1"/>
          </p:cNvPicPr>
          <p:nvPr>
            <p:ph sz="half" idx="2"/>
          </p:nvPr>
        </p:nvPicPr>
        <p:blipFill>
          <a:blip r:embed="rId2"/>
          <a:stretch>
            <a:fillRect/>
          </a:stretch>
        </p:blipFill>
        <p:spPr>
          <a:xfrm>
            <a:off x="839788" y="192613"/>
            <a:ext cx="9358449" cy="5263098"/>
          </a:xfrm>
        </p:spPr>
      </p:pic>
      <p:sp>
        <p:nvSpPr>
          <p:cNvPr id="6" name="文字方塊 5">
            <a:extLst>
              <a:ext uri="{FF2B5EF4-FFF2-40B4-BE49-F238E27FC236}">
                <a16:creationId xmlns:a16="http://schemas.microsoft.com/office/drawing/2014/main" id="{60EE3E3B-A19C-7748-B300-B939D2E5A807}"/>
              </a:ext>
            </a:extLst>
          </p:cNvPr>
          <p:cNvSpPr txBox="1"/>
          <p:nvPr/>
        </p:nvSpPr>
        <p:spPr>
          <a:xfrm>
            <a:off x="2666258" y="5146598"/>
            <a:ext cx="6093106" cy="1077218"/>
          </a:xfrm>
          <a:prstGeom prst="rect">
            <a:avLst/>
          </a:prstGeom>
          <a:noFill/>
        </p:spPr>
        <p:txBody>
          <a:bodyPr wrap="square">
            <a:spAutoFit/>
          </a:bodyPr>
          <a:lstStyle/>
          <a:p>
            <a:r>
              <a:rPr lang="en-US" altLang="zh-TW" sz="3200">
                <a:hlinkClick r:id="rId3"/>
              </a:rPr>
              <a:t>https://youtu.be/i0UxYDqlX6o</a:t>
            </a:r>
            <a:endParaRPr lang="en-US" altLang="zh-TW" sz="3200"/>
          </a:p>
          <a:p>
            <a:endParaRPr lang="zh-TW" altLang="en-US" sz="3200"/>
          </a:p>
        </p:txBody>
      </p:sp>
    </p:spTree>
    <p:extLst>
      <p:ext uri="{BB962C8B-B14F-4D97-AF65-F5344CB8AC3E}">
        <p14:creationId xmlns:p14="http://schemas.microsoft.com/office/powerpoint/2010/main" val="332337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9706C9-F26D-46CA-93BF-8C27012F6B12}"/>
              </a:ext>
            </a:extLst>
          </p:cNvPr>
          <p:cNvSpPr>
            <a:spLocks noGrp="1"/>
          </p:cNvSpPr>
          <p:nvPr>
            <p:ph type="title"/>
          </p:nvPr>
        </p:nvSpPr>
        <p:spPr>
          <a:xfrm>
            <a:off x="1390876" y="1123602"/>
            <a:ext cx="3236976" cy="4069080"/>
          </a:xfrm>
        </p:spPr>
        <p:txBody>
          <a:bodyPr rtlCol="0"/>
          <a:lstStyle/>
          <a:p>
            <a:pPr rtl="0"/>
            <a:r>
              <a:rPr lang="zh-TW" altLang="en-US" dirty="0">
                <a:latin typeface="Microsoft JhengHei UI" panose="020B0604030504040204" pitchFamily="34" charset="-120"/>
                <a:ea typeface="Microsoft JhengHei UI" panose="020B0604030504040204" pitchFamily="34" charset="-120"/>
              </a:rPr>
              <a:t>謝謝大家</a:t>
            </a:r>
          </a:p>
        </p:txBody>
      </p:sp>
      <p:sp>
        <p:nvSpPr>
          <p:cNvPr id="6" name="投影片編號版面配置區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US" altLang="zh-TW" smtClean="0">
                <a:latin typeface="Microsoft JhengHei UI" panose="020B0604030504040204" pitchFamily="34" charset="-120"/>
                <a:ea typeface="Microsoft JhengHei UI" panose="020B0604030504040204" pitchFamily="34" charset="-120"/>
              </a:rPr>
              <a:pPr lvl="0" rtl="0"/>
              <a:t>13</a:t>
            </a:fld>
            <a:endParaRPr lang="zh-TW" altLang="en-US">
              <a:latin typeface="Microsoft JhengHei UI" panose="020B0604030504040204" pitchFamily="34" charset="-120"/>
              <a:ea typeface="Microsoft JhengHei UI" panose="020B0604030504040204" pitchFamily="34" charset="-120"/>
            </a:endParaRPr>
          </a:p>
        </p:txBody>
      </p:sp>
      <p:sp>
        <p:nvSpPr>
          <p:cNvPr id="3" name="內容版面配置區 2">
            <a:extLst>
              <a:ext uri="{FF2B5EF4-FFF2-40B4-BE49-F238E27FC236}">
                <a16:creationId xmlns:a16="http://schemas.microsoft.com/office/drawing/2014/main" id="{21F0B6E0-1F7C-4E6A-87B1-554ADE739CD1}"/>
              </a:ext>
            </a:extLst>
          </p:cNvPr>
          <p:cNvSpPr>
            <a:spLocks noGrp="1"/>
          </p:cNvSpPr>
          <p:nvPr>
            <p:ph idx="1"/>
          </p:nvPr>
        </p:nvSpPr>
        <p:spPr>
          <a:xfrm>
            <a:off x="5463754" y="935972"/>
            <a:ext cx="6437331" cy="3093042"/>
          </a:xfrm>
        </p:spPr>
        <p:txBody>
          <a:bodyPr rtlCol="0">
            <a:normAutofit/>
          </a:bodyPr>
          <a:lstStyle/>
          <a:p>
            <a:pPr rtl="0"/>
            <a:r>
              <a:rPr lang="zh-TW" altLang="en-US" sz="2800" dirty="0">
                <a:latin typeface="Microsoft JhengHei UI" panose="020B0604030504040204" pitchFamily="34" charset="-120"/>
                <a:ea typeface="Microsoft JhengHei UI" panose="020B0604030504040204" pitchFamily="34" charset="-120"/>
              </a:rPr>
              <a:t>這些是我們的參考資料：</a:t>
            </a:r>
            <a:endParaRPr lang="en-US" altLang="zh-TW" sz="2800" dirty="0">
              <a:latin typeface="Microsoft JhengHei UI" panose="020B0604030504040204" pitchFamily="34" charset="-120"/>
              <a:ea typeface="Microsoft JhengHei UI" panose="020B0604030504040204" pitchFamily="34" charset="-120"/>
            </a:endParaRPr>
          </a:p>
          <a:p>
            <a:pPr rtl="0"/>
            <a:r>
              <a:rPr lang="af-ZA" altLang="zh-TW" sz="2800" dirty="0">
                <a:latin typeface="Microsoft JhengHei UI" panose="020B0604030504040204" pitchFamily="34" charset="-120"/>
                <a:ea typeface="Microsoft JhengHei UI" panose="020B0604030504040204" pitchFamily="34" charset="-120"/>
                <a:hlinkClick r:id="rId3"/>
              </a:rPr>
              <a:t>https://zh.wikipedia.org/zh-tw/%E4%BA%BA%E5%B7%A5%E6%99%BA%E8%83%BD</a:t>
            </a:r>
            <a:endParaRPr lang="en-US" altLang="zh-TW" sz="2800" dirty="0">
              <a:latin typeface="Microsoft JhengHei UI" panose="020B0604030504040204" pitchFamily="34" charset="-120"/>
              <a:ea typeface="Microsoft JhengHei UI" panose="020B0604030504040204" pitchFamily="34" charset="-120"/>
            </a:endParaRPr>
          </a:p>
          <a:p>
            <a:pPr rtl="0"/>
            <a:r>
              <a:rPr lang="en-US" altLang="zh-TW" sz="2800" dirty="0">
                <a:latin typeface="Microsoft JhengHei UI" panose="020B0604030504040204" pitchFamily="34" charset="-120"/>
                <a:ea typeface="Microsoft JhengHei UI" panose="020B0604030504040204" pitchFamily="34" charset="-120"/>
                <a:hlinkClick r:id="rId4"/>
              </a:rPr>
              <a:t>https://zh.m.wikipedia.org/zh-tw/%E6%9C%BA%E5%99%A8%E5%AD%A6%E4%B9%A0</a:t>
            </a:r>
            <a:endParaRPr lang="en-US" altLang="zh-TW" sz="2800" dirty="0">
              <a:latin typeface="Microsoft JhengHei UI" panose="020B0604030504040204" pitchFamily="34" charset="-120"/>
              <a:ea typeface="Microsoft JhengHei UI" panose="020B0604030504040204" pitchFamily="34" charset="-120"/>
            </a:endParaRPr>
          </a:p>
          <a:p>
            <a:pPr rtl="0"/>
            <a:endParaRPr lang="zh-TW" altLang="en-US" sz="2800" dirty="0">
              <a:latin typeface="Microsoft JhengHei UI" panose="020B0604030504040204" pitchFamily="34" charset="-120"/>
              <a:ea typeface="Microsoft JhengHei UI" panose="020B0604030504040204" pitchFamily="34" charset="-120"/>
            </a:endParaRPr>
          </a:p>
        </p:txBody>
      </p:sp>
      <p:sp>
        <p:nvSpPr>
          <p:cNvPr id="7" name="文字方塊 6">
            <a:extLst>
              <a:ext uri="{FF2B5EF4-FFF2-40B4-BE49-F238E27FC236}">
                <a16:creationId xmlns:a16="http://schemas.microsoft.com/office/drawing/2014/main" id="{D659D580-30A1-3B4F-8393-86280F06F254}"/>
              </a:ext>
            </a:extLst>
          </p:cNvPr>
          <p:cNvSpPr txBox="1"/>
          <p:nvPr/>
        </p:nvSpPr>
        <p:spPr>
          <a:xfrm>
            <a:off x="5463754" y="4123278"/>
            <a:ext cx="6093106" cy="584775"/>
          </a:xfrm>
          <a:prstGeom prst="rect">
            <a:avLst/>
          </a:prstGeom>
          <a:noFill/>
        </p:spPr>
        <p:txBody>
          <a:bodyPr wrap="square">
            <a:spAutoFit/>
          </a:bodyPr>
          <a:lstStyle/>
          <a:p>
            <a:r>
              <a:rPr lang="zh-TW" altLang="en-US" sz="3200"/>
              <a:t>分工</a:t>
            </a:r>
          </a:p>
        </p:txBody>
      </p:sp>
      <p:sp>
        <p:nvSpPr>
          <p:cNvPr id="8" name="文字方塊 7">
            <a:extLst>
              <a:ext uri="{FF2B5EF4-FFF2-40B4-BE49-F238E27FC236}">
                <a16:creationId xmlns:a16="http://schemas.microsoft.com/office/drawing/2014/main" id="{67BF144B-AA33-CB4B-8461-2D7D55A9E8E4}"/>
              </a:ext>
            </a:extLst>
          </p:cNvPr>
          <p:cNvSpPr txBox="1"/>
          <p:nvPr/>
        </p:nvSpPr>
        <p:spPr>
          <a:xfrm>
            <a:off x="5463754" y="4617651"/>
            <a:ext cx="6096206" cy="1815882"/>
          </a:xfrm>
          <a:prstGeom prst="rect">
            <a:avLst/>
          </a:prstGeom>
          <a:noFill/>
        </p:spPr>
        <p:txBody>
          <a:bodyPr wrap="square">
            <a:spAutoFit/>
          </a:bodyPr>
          <a:lstStyle/>
          <a:p>
            <a:r>
              <a:rPr lang="zh-TW" altLang="en-US" sz="2800"/>
              <a:t>修改報告：</a:t>
            </a:r>
            <a:r>
              <a:rPr lang="en-US" altLang="zh-TW" sz="2800"/>
              <a:t>46</a:t>
            </a:r>
          </a:p>
          <a:p>
            <a:r>
              <a:rPr lang="zh-TW" altLang="en-US" sz="2800"/>
              <a:t>口頭：</a:t>
            </a:r>
            <a:r>
              <a:rPr lang="en-US" altLang="zh-TW" sz="2800"/>
              <a:t>46</a:t>
            </a:r>
          </a:p>
          <a:p>
            <a:r>
              <a:rPr lang="en-US" altLang="zh-TW" sz="2800"/>
              <a:t>PPT:28</a:t>
            </a:r>
          </a:p>
          <a:p>
            <a:r>
              <a:rPr lang="zh-TW" altLang="en-US" sz="2800"/>
              <a:t>找資料：</a:t>
            </a:r>
            <a:r>
              <a:rPr lang="en-US" altLang="zh-TW" sz="2800"/>
              <a:t>28.46</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46624E-1256-4074-A302-8EFDA23D77BF}"/>
              </a:ext>
            </a:extLst>
          </p:cNvPr>
          <p:cNvSpPr>
            <a:spLocks noGrp="1"/>
          </p:cNvSpPr>
          <p:nvPr>
            <p:ph type="title"/>
          </p:nvPr>
        </p:nvSpPr>
        <p:spPr/>
        <p:txBody>
          <a:bodyPr rtlCol="0">
            <a:normAutofit/>
          </a:bodyPr>
          <a:lstStyle/>
          <a:p>
            <a:pPr rtl="0"/>
            <a:r>
              <a:rPr lang="zh-TW" altLang="en-US" sz="3600" b="1" dirty="0">
                <a:latin typeface="細明體" panose="02020509000000000000" pitchFamily="49" charset="-120"/>
                <a:ea typeface="細明體" panose="02020509000000000000" pitchFamily="49" charset="-120"/>
              </a:rPr>
              <a:t>人工智慧（</a:t>
            </a:r>
            <a:r>
              <a:rPr lang="en-US" altLang="zh-TW" sz="3600" b="1" dirty="0">
                <a:latin typeface="細明體" panose="02020509000000000000" pitchFamily="49" charset="-120"/>
                <a:ea typeface="細明體" panose="02020509000000000000" pitchFamily="49" charset="-120"/>
              </a:rPr>
              <a:t>artificial intelligence</a:t>
            </a:r>
            <a:r>
              <a:rPr lang="zh-TW" altLang="en-US" sz="3600" b="1" dirty="0">
                <a:latin typeface="細明體" panose="02020509000000000000" pitchFamily="49" charset="-120"/>
                <a:ea typeface="細明體" panose="02020509000000000000" pitchFamily="49" charset="-120"/>
              </a:rPr>
              <a:t>，縮寫為</a:t>
            </a:r>
            <a:r>
              <a:rPr lang="en-US" altLang="zh-TW" sz="3600" b="1" dirty="0">
                <a:latin typeface="細明體" panose="02020509000000000000" pitchFamily="49" charset="-120"/>
                <a:ea typeface="細明體" panose="02020509000000000000" pitchFamily="49" charset="-120"/>
              </a:rPr>
              <a:t>AI</a:t>
            </a:r>
            <a:r>
              <a:rPr lang="zh-TW" altLang="en-US" sz="3600" b="1" dirty="0">
                <a:latin typeface="細明體" panose="02020509000000000000" pitchFamily="49" charset="-120"/>
                <a:ea typeface="細明體" panose="02020509000000000000" pitchFamily="49" charset="-120"/>
              </a:rPr>
              <a:t>）</a:t>
            </a:r>
          </a:p>
        </p:txBody>
      </p:sp>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839788" y="2476500"/>
            <a:ext cx="9875837" cy="1714500"/>
          </a:xfrm>
        </p:spPr>
        <p:txBody>
          <a:bodyPr>
            <a:normAutofit/>
          </a:bodyPr>
          <a:lstStyle/>
          <a:p>
            <a:r>
              <a:rPr lang="zh-TW" altLang="en-US" sz="3200" b="0" dirty="0">
                <a:latin typeface="細明體" panose="02020509000000000000" pitchFamily="49" charset="-120"/>
                <a:ea typeface="細明體" panose="02020509000000000000" pitchFamily="49" charset="-120"/>
              </a:rPr>
              <a:t>亦稱智械、機器智慧，指由人製造出來的機器所表現出來的智慧。通常人工智慧是指透過普通電腦程式來呈現人類智慧的技術。</a:t>
            </a:r>
          </a:p>
        </p:txBody>
      </p:sp>
    </p:spTree>
    <p:extLst>
      <p:ext uri="{BB962C8B-B14F-4D97-AF65-F5344CB8AC3E}">
        <p14:creationId xmlns:p14="http://schemas.microsoft.com/office/powerpoint/2010/main" val="1641934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762000" y="2155823"/>
            <a:ext cx="10668000" cy="2095501"/>
          </a:xfrm>
        </p:spPr>
        <p:txBody>
          <a:bodyPr>
            <a:normAutofit/>
          </a:bodyPr>
          <a:lstStyle/>
          <a:p>
            <a:r>
              <a:rPr lang="zh-TW" altLang="en-US" sz="3600" b="0" dirty="0">
                <a:latin typeface="細明體" panose="02020509000000000000" pitchFamily="49" charset="-120"/>
                <a:ea typeface="細明體" panose="02020509000000000000" pitchFamily="49" charset="-120"/>
              </a:rPr>
              <a:t>定義領域是「智慧主體（</a:t>
            </a:r>
            <a:r>
              <a:rPr lang="en-US" altLang="zh-TW" sz="3600" b="0" dirty="0">
                <a:latin typeface="細明體" panose="02020509000000000000" pitchFamily="49" charset="-120"/>
                <a:ea typeface="細明體" panose="02020509000000000000" pitchFamily="49" charset="-120"/>
              </a:rPr>
              <a:t>intelligent agent</a:t>
            </a:r>
            <a:r>
              <a:rPr lang="zh-TW" altLang="en-US" sz="3600" b="0" dirty="0">
                <a:latin typeface="細明體" panose="02020509000000000000" pitchFamily="49" charset="-120"/>
                <a:ea typeface="細明體" panose="02020509000000000000" pitchFamily="49" charset="-120"/>
              </a:rPr>
              <a:t>）的研究與設計」，指一個可以觀察周遭環境並作出行動以達致目標的系統。</a:t>
            </a:r>
          </a:p>
        </p:txBody>
      </p:sp>
    </p:spTree>
    <p:extLst>
      <p:ext uri="{BB962C8B-B14F-4D97-AF65-F5344CB8AC3E}">
        <p14:creationId xmlns:p14="http://schemas.microsoft.com/office/powerpoint/2010/main" val="181391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666749" y="1438275"/>
            <a:ext cx="10534651" cy="2790825"/>
          </a:xfrm>
        </p:spPr>
        <p:txBody>
          <a:bodyPr>
            <a:normAutofit/>
          </a:bodyPr>
          <a:lstStyle/>
          <a:p>
            <a:r>
              <a:rPr lang="zh-TW" altLang="en-US" sz="3200" b="0" dirty="0">
                <a:latin typeface="細明體" panose="02020509000000000000" pitchFamily="49" charset="-120"/>
                <a:ea typeface="細明體" panose="02020509000000000000" pitchFamily="49" charset="-120"/>
              </a:rPr>
              <a:t>人工智慧的研究是高度技術性和專業的，各分支領域都是深入且各不相通的，因而涉及範圍極廣。人工智慧的研究可以分為幾個技術問題。其分支領域主要集中在解決具體問題，其中之一是，如何使用各種不同的工具完成特定的應用程式。</a:t>
            </a:r>
          </a:p>
        </p:txBody>
      </p:sp>
    </p:spTree>
    <p:extLst>
      <p:ext uri="{BB962C8B-B14F-4D97-AF65-F5344CB8AC3E}">
        <p14:creationId xmlns:p14="http://schemas.microsoft.com/office/powerpoint/2010/main" val="65435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10">
            <a:extLst>
              <a:ext uri="{FF2B5EF4-FFF2-40B4-BE49-F238E27FC236}">
                <a16:creationId xmlns:a16="http://schemas.microsoft.com/office/drawing/2014/main" id="{8F635256-8CFC-42F0-9DE1-6F0F9238F77D}"/>
              </a:ext>
            </a:extLst>
          </p:cNvPr>
          <p:cNvPicPr>
            <a:picLocks noGrp="1" noChangeAspect="1"/>
          </p:cNvPicPr>
          <p:nvPr>
            <p:ph sz="half" idx="2"/>
          </p:nvPr>
        </p:nvPicPr>
        <p:blipFill>
          <a:blip r:embed="rId2"/>
          <a:stretch>
            <a:fillRect/>
          </a:stretch>
        </p:blipFill>
        <p:spPr>
          <a:xfrm>
            <a:off x="630238" y="365125"/>
            <a:ext cx="10352087" cy="5821911"/>
          </a:xfrm>
        </p:spPr>
      </p:pic>
      <p:sp>
        <p:nvSpPr>
          <p:cNvPr id="9" name="投影片編號版面配置區 8">
            <a:extLst>
              <a:ext uri="{FF2B5EF4-FFF2-40B4-BE49-F238E27FC236}">
                <a16:creationId xmlns:a16="http://schemas.microsoft.com/office/drawing/2014/main" id="{8BA5684F-0441-4109-A08A-2D72FDCCB915}"/>
              </a:ext>
            </a:extLst>
          </p:cNvPr>
          <p:cNvSpPr>
            <a:spLocks noGrp="1"/>
          </p:cNvSpPr>
          <p:nvPr>
            <p:ph type="sldNum" sz="quarter" idx="12"/>
          </p:nvPr>
        </p:nvSpPr>
        <p:spPr/>
        <p:txBody>
          <a:bodyPr/>
          <a:lstStyle/>
          <a:p>
            <a:pPr>
              <a:defRPr/>
            </a:pPr>
            <a:fld id="{D76B855D-E9CC-4FF8-AD85-6CDC7B89A0DE}" type="slidenum">
              <a:rPr lang="en-US" altLang="zh-TW" noProof="0" smtClean="0">
                <a:solidFill>
                  <a:prstClr val="black">
                    <a:tint val="75000"/>
                  </a:prstClr>
                </a:solidFill>
              </a:rPr>
              <a:pPr>
                <a:defRPr/>
              </a:pPr>
              <a:t>5</a:t>
            </a:fld>
            <a:endParaRPr lang="zh-TW" altLang="en-US" noProof="0">
              <a:solidFill>
                <a:prstClr val="black">
                  <a:tint val="75000"/>
                </a:prstClr>
              </a:solidFill>
              <a:latin typeface="Microsoft JhengHei UI" panose="020B0604030504040204" pitchFamily="34" charset="-120"/>
            </a:endParaRPr>
          </a:p>
        </p:txBody>
      </p:sp>
    </p:spTree>
    <p:extLst>
      <p:ext uri="{BB962C8B-B14F-4D97-AF65-F5344CB8AC3E}">
        <p14:creationId xmlns:p14="http://schemas.microsoft.com/office/powerpoint/2010/main" val="275312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752475" y="1790700"/>
            <a:ext cx="10687050" cy="2990850"/>
          </a:xfrm>
        </p:spPr>
        <p:txBody>
          <a:bodyPr>
            <a:normAutofit/>
          </a:bodyPr>
          <a:lstStyle/>
          <a:p>
            <a:r>
              <a:rPr lang="en-US" altLang="zh-TW" sz="3200" b="0" dirty="0">
                <a:latin typeface="細明體" panose="02020509000000000000" pitchFamily="49" charset="-120"/>
                <a:ea typeface="細明體" panose="02020509000000000000" pitchFamily="49" charset="-120"/>
              </a:rPr>
              <a:t>AI</a:t>
            </a:r>
            <a:r>
              <a:rPr lang="zh-TW" altLang="en-US" sz="3200" b="0" dirty="0">
                <a:latin typeface="細明體" panose="02020509000000000000" pitchFamily="49" charset="-120"/>
                <a:ea typeface="細明體" panose="02020509000000000000" pitchFamily="49" charset="-120"/>
              </a:rPr>
              <a:t>的核心問題包括建構能夠跟人類似甚至超卓的推理、知識、規劃、學習、交流、感知、移物、使用工具和操控機械的能力等。目前弱人工智慧已經有初步成果，甚至在一些影像辨識、語言分析、棋類遊戲等等單方面的能力達到了超越人類的水平。</a:t>
            </a:r>
          </a:p>
        </p:txBody>
      </p:sp>
    </p:spTree>
    <p:extLst>
      <p:ext uri="{BB962C8B-B14F-4D97-AF65-F5344CB8AC3E}">
        <p14:creationId xmlns:p14="http://schemas.microsoft.com/office/powerpoint/2010/main" val="21082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800100" y="1724024"/>
            <a:ext cx="10591800" cy="2828926"/>
          </a:xfrm>
        </p:spPr>
        <p:txBody>
          <a:bodyPr>
            <a:normAutofit/>
          </a:bodyPr>
          <a:lstStyle/>
          <a:p>
            <a:r>
              <a:rPr lang="zh-TW" altLang="en-US" sz="3600" b="0" dirty="0">
                <a:latin typeface="細明體" panose="02020509000000000000" pitchFamily="49" charset="-120"/>
                <a:ea typeface="細明體" panose="02020509000000000000" pitchFamily="49" charset="-120"/>
              </a:rPr>
              <a:t>目前對人工智慧的定義大多可劃分為四類，即機器「像人一樣思考」、「像人一樣行動」、「理性地思考」和「理性地行動」。這裡「行動」應廣義地理解為採取行動，或制定行動的決策，而不是肢體動作。</a:t>
            </a:r>
          </a:p>
        </p:txBody>
      </p:sp>
    </p:spTree>
    <p:extLst>
      <p:ext uri="{BB962C8B-B14F-4D97-AF65-F5344CB8AC3E}">
        <p14:creationId xmlns:p14="http://schemas.microsoft.com/office/powerpoint/2010/main" val="362106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46624E-1256-4074-A302-8EFDA23D77BF}"/>
              </a:ext>
            </a:extLst>
          </p:cNvPr>
          <p:cNvSpPr>
            <a:spLocks noGrp="1"/>
          </p:cNvSpPr>
          <p:nvPr>
            <p:ph type="title"/>
          </p:nvPr>
        </p:nvSpPr>
        <p:spPr/>
        <p:txBody>
          <a:bodyPr rtlCol="0">
            <a:normAutofit/>
          </a:bodyPr>
          <a:lstStyle/>
          <a:p>
            <a:pPr rtl="0"/>
            <a:r>
              <a:rPr lang="zh-TW" altLang="en-US" sz="3600" b="1" dirty="0">
                <a:latin typeface="細明體" panose="02020509000000000000" pitchFamily="49" charset="-120"/>
                <a:ea typeface="細明體" panose="02020509000000000000" pitchFamily="49" charset="-120"/>
              </a:rPr>
              <a:t>機器學習</a:t>
            </a:r>
          </a:p>
        </p:txBody>
      </p:sp>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839788" y="2389187"/>
            <a:ext cx="10215562" cy="3201988"/>
          </a:xfrm>
        </p:spPr>
        <p:txBody>
          <a:bodyPr>
            <a:noAutofit/>
          </a:bodyPr>
          <a:lstStyle/>
          <a:p>
            <a:r>
              <a:rPr lang="zh-TW" altLang="en-US" sz="3200" b="0" dirty="0">
                <a:latin typeface="細明體" panose="02020509000000000000" pitchFamily="49" charset="-120"/>
                <a:ea typeface="細明體" panose="02020509000000000000" pitchFamily="49" charset="-120"/>
              </a:rPr>
              <a:t>是人工智慧的一個分支。研究歷史有著一條從以「推理」為重點，到以「知識」為重點，再到以「學習」為重點的自然、清晰的脈絡。機器學習在近</a:t>
            </a:r>
            <a:r>
              <a:rPr lang="en-US" altLang="zh-TW" sz="3200" b="0" dirty="0">
                <a:latin typeface="細明體" panose="02020509000000000000" pitchFamily="49" charset="-120"/>
                <a:ea typeface="細明體" panose="02020509000000000000" pitchFamily="49" charset="-120"/>
              </a:rPr>
              <a:t>30</a:t>
            </a:r>
            <a:r>
              <a:rPr lang="zh-TW" altLang="en-US" sz="3200" b="0" dirty="0">
                <a:latin typeface="細明體" panose="02020509000000000000" pitchFamily="49" charset="-120"/>
                <a:ea typeface="細明體" panose="02020509000000000000" pitchFamily="49" charset="-120"/>
              </a:rPr>
              <a:t>多年已發展為一門多領域交叉學科，涉及概率論、統計學、逼近論、凸分析（</a:t>
            </a:r>
            <a:r>
              <a:rPr lang="en-US" altLang="zh-TW" sz="3200" b="0" dirty="0">
                <a:latin typeface="細明體" panose="02020509000000000000" pitchFamily="49" charset="-120"/>
                <a:ea typeface="細明體" panose="02020509000000000000" pitchFamily="49" charset="-120"/>
              </a:rPr>
              <a:t>Convex analysis</a:t>
            </a:r>
            <a:r>
              <a:rPr lang="zh-TW" altLang="en-US" sz="3200" b="0" dirty="0">
                <a:latin typeface="細明體" panose="02020509000000000000" pitchFamily="49" charset="-120"/>
                <a:ea typeface="細明體" panose="02020509000000000000" pitchFamily="49" charset="-120"/>
              </a:rPr>
              <a:t>）、計算複雜性理論等多門學科。機器學習理論主要是設計和分析一些讓電腦可以自動「學習」的演算法。</a:t>
            </a:r>
          </a:p>
        </p:txBody>
      </p:sp>
    </p:spTree>
    <p:extLst>
      <p:ext uri="{BB962C8B-B14F-4D97-AF65-F5344CB8AC3E}">
        <p14:creationId xmlns:p14="http://schemas.microsoft.com/office/powerpoint/2010/main" val="41109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投影片編號版面配置區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TW" sz="1200" b="0" i="0" u="none" strike="noStrike" kern="1200" cap="none" spc="0" normalizeH="0" baseline="0" smtClean="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a:ln>
                <a:noFill/>
              </a:ln>
              <a:solidFill>
                <a:prstClr val="black">
                  <a:tint val="75000"/>
                </a:prstClr>
              </a:solidFill>
              <a:effectLst/>
              <a:uLnTx/>
              <a:uFillTx/>
              <a:latin typeface="Microsoft JhengHei UI" panose="020B0604030504040204" pitchFamily="34" charset="-120"/>
              <a:ea typeface="Microsoft JhengHei UI" panose="020B0604030504040204" pitchFamily="34" charset="-120"/>
            </a:endParaRPr>
          </a:p>
        </p:txBody>
      </p:sp>
      <p:sp>
        <p:nvSpPr>
          <p:cNvPr id="12" name="文字版面配置區 11">
            <a:extLst>
              <a:ext uri="{FF2B5EF4-FFF2-40B4-BE49-F238E27FC236}">
                <a16:creationId xmlns:a16="http://schemas.microsoft.com/office/drawing/2014/main" id="{7643B59D-CA03-4F6F-9876-B88AFAF9E769}"/>
              </a:ext>
            </a:extLst>
          </p:cNvPr>
          <p:cNvSpPr>
            <a:spLocks noGrp="1"/>
          </p:cNvSpPr>
          <p:nvPr>
            <p:ph type="body" idx="1"/>
          </p:nvPr>
        </p:nvSpPr>
        <p:spPr>
          <a:xfrm>
            <a:off x="928687" y="1733550"/>
            <a:ext cx="10334625" cy="3390900"/>
          </a:xfrm>
        </p:spPr>
        <p:txBody>
          <a:bodyPr>
            <a:noAutofit/>
          </a:bodyPr>
          <a:lstStyle/>
          <a:p>
            <a:r>
              <a:rPr lang="zh-TW" altLang="en-US" sz="3200" b="0" dirty="0">
                <a:latin typeface="細明體" panose="02020509000000000000" pitchFamily="49" charset="-120"/>
                <a:ea typeface="細明體" panose="02020509000000000000" pitchFamily="49" charset="-120"/>
              </a:rPr>
              <a:t>已廣泛應用於資料探勘、電腦視覺、自然語言處理、生物特徵辨識、搜尋引擎、醫學診斷、檢測信用卡欺詐、證券市場分析、</a:t>
            </a:r>
            <a:r>
              <a:rPr lang="en-US" altLang="zh-TW" sz="3200" b="0" dirty="0">
                <a:latin typeface="細明體" panose="02020509000000000000" pitchFamily="49" charset="-120"/>
                <a:ea typeface="細明體" panose="02020509000000000000" pitchFamily="49" charset="-120"/>
              </a:rPr>
              <a:t>DNA</a:t>
            </a:r>
            <a:r>
              <a:rPr lang="zh-TW" altLang="en-US" sz="3200" b="0" dirty="0">
                <a:latin typeface="細明體" panose="02020509000000000000" pitchFamily="49" charset="-120"/>
                <a:ea typeface="細明體" panose="02020509000000000000" pitchFamily="49" charset="-120"/>
              </a:rPr>
              <a:t>序列測序、語音和手寫辨識、戰略遊戲和機器人等領域。</a:t>
            </a:r>
            <a:endParaRPr lang="en-US" altLang="zh-TW" sz="3200" b="0" dirty="0">
              <a:latin typeface="細明體" panose="02020509000000000000" pitchFamily="49" charset="-120"/>
              <a:ea typeface="細明體" panose="02020509000000000000" pitchFamily="49" charset="-120"/>
            </a:endParaRPr>
          </a:p>
          <a:p>
            <a:r>
              <a:rPr lang="zh-TW" altLang="en-US" sz="3200" b="0" dirty="0">
                <a:latin typeface="細明體" panose="02020509000000000000" pitchFamily="49" charset="-120"/>
                <a:ea typeface="細明體" panose="02020509000000000000" pitchFamily="49" charset="-120"/>
              </a:rPr>
              <a:t>是透過演算法將收集到的資料進行分類或預測模型訓練，在未來中，當得到新的資料時，可以透過訓練出的模型進行預測。</a:t>
            </a:r>
          </a:p>
        </p:txBody>
      </p:sp>
    </p:spTree>
    <p:extLst>
      <p:ext uri="{BB962C8B-B14F-4D97-AF65-F5344CB8AC3E}">
        <p14:creationId xmlns:p14="http://schemas.microsoft.com/office/powerpoint/2010/main" val="183893573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10_TF78504181_Win32" id="{5A73FD0D-F961-484E-975C-E11BF2E57132}" vid="{7160F523-0130-4CEB-8262-3E2B2DD8B5A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圖案簡報</Template>
  <TotalTime>31</TotalTime>
  <Words>580</Words>
  <Application>Microsoft Office PowerPoint</Application>
  <PresentationFormat>寬螢幕</PresentationFormat>
  <Paragraphs>42</Paragraphs>
  <Slides>13</Slides>
  <Notes>11</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ShapesVTI</vt:lpstr>
      <vt:lpstr>人工智慧與機器學習</vt:lpstr>
      <vt:lpstr>人工智慧（artificial intelligence，縮寫為AI）</vt:lpstr>
      <vt:lpstr>PowerPoint 簡報</vt:lpstr>
      <vt:lpstr>PowerPoint 簡報</vt:lpstr>
      <vt:lpstr>PowerPoint 簡報</vt:lpstr>
      <vt:lpstr>PowerPoint 簡報</vt:lpstr>
      <vt:lpstr>PowerPoint 簡報</vt:lpstr>
      <vt:lpstr>機器學習</vt:lpstr>
      <vt:lpstr>PowerPoint 簡報</vt:lpstr>
      <vt:lpstr>PowerPoint 簡報</vt:lpstr>
      <vt:lpstr>機器學習方法粗略可分為:</vt:lpstr>
      <vt:lpstr>PowerPoint 簡報</vt:lpstr>
      <vt:lpstr>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人工智慧與機器學習</dc:title>
  <dc:creator>cherr</dc:creator>
  <cp:lastModifiedBy>kanharry0422@gmail.com</cp:lastModifiedBy>
  <cp:revision>18</cp:revision>
  <dcterms:created xsi:type="dcterms:W3CDTF">2021-06-12T08:10:17Z</dcterms:created>
  <dcterms:modified xsi:type="dcterms:W3CDTF">2021-06-25T09:52:19Z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