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68" r:id="rId16"/>
    <p:sldId id="270" r:id="rId17"/>
    <p:sldId id="271" r:id="rId18"/>
    <p:sldId id="273" r:id="rId19"/>
    <p:sldId id="276" r:id="rId20"/>
    <p:sldId id="272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59" d="100"/>
          <a:sy n="59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3B610-7A82-48D3-8858-669CE290A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F097F2-0A49-4EC6-AE25-63F2FF110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C3711-ECC1-4C71-9782-569988AF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C67-B68C-4F1C-A5DB-68C7ADF96E4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567CB1-C946-413F-9410-05CCF490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F263C3-E972-4425-8885-6C7F5FBD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BA2-BDA1-4E55-B7C4-89CE10ECA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8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6E7F53-5F54-4BA0-BC14-5431AF65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8978DC-CF63-457E-9134-01FFE1A5D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2BF6CD-29CE-4533-A340-D9DC4BB1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C67-B68C-4F1C-A5DB-68C7ADF96E4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76C426-41D3-4DB8-A136-00343925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37BD9F-0160-4B33-8702-D4AD1124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BA2-BDA1-4E55-B7C4-89CE10ECA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12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79B0C6C-FD71-4D21-98A0-63345E991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0D21EA-AF8F-4019-9680-DD25F22F4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CD9D3A-CF15-43B1-9B6B-071D6C60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C67-B68C-4F1C-A5DB-68C7ADF96E4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5BC998-25D5-490C-AC14-CEC4DB59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C2BA11-73E7-4E49-A897-A92F2D8E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BA2-BDA1-4E55-B7C4-89CE10ECA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17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2F4AD-6E9F-4AA4-899E-67896763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04059-AAAD-4F7F-9320-362C800A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5C9412-9FA8-4396-AE60-66E944F0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C67-B68C-4F1C-A5DB-68C7ADF96E4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A96164-5EEC-4B9A-BF35-3F371F92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98A54C-259D-464A-8B77-C812FD97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BA2-BDA1-4E55-B7C4-89CE10ECA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1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F1196A-FA6C-42A0-8EF1-3D027C5E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59B2B1-7672-4923-BEA4-E82503AB1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0C2AEF-2D9A-471D-8ECD-EAD669B8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C67-B68C-4F1C-A5DB-68C7ADF96E4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902A5C-5DAA-48F4-9759-A208144E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7BB8D5-FFE0-45E3-B3D7-A28E0339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BA2-BDA1-4E55-B7C4-89CE10ECA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56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4A3AC-3C87-4E07-8B40-4F60971F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7C4329-2A44-4C27-8A0F-C14828000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8ED6AC-B5E8-47B5-A984-9D767F6A8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677F88-A592-4ABA-83D7-A981A68C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C67-B68C-4F1C-A5DB-68C7ADF96E4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3D6941-147C-4AC6-80C3-E00B165E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FF123D-DF69-4B08-94EB-DB4B203E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BA2-BDA1-4E55-B7C4-89CE10ECA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38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5C9FB-C21A-4D54-9AC7-3B7A80BC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58063D-BC1A-48E4-9944-531B69BAE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D87A7E-8B37-44E1-AD90-BE912E975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17537A-0F1E-4202-A04A-785B1B7AF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372C0C-F51D-4EB7-8481-A79451670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B81229-D5B6-4DAB-AC23-682D5F48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C67-B68C-4F1C-A5DB-68C7ADF96E4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A944544-D2E4-4A0D-86C3-C3F87884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DF5A12-9F1D-4C15-8B63-4A891C54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BA2-BDA1-4E55-B7C4-89CE10ECA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3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7D5AE-0C53-466A-8087-C97FBC66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69913D-05A5-43EA-9DE7-38798FE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C67-B68C-4F1C-A5DB-68C7ADF96E4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A2CD5D-DF11-4843-BEF3-B020BB82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BC7172-4675-463F-A0CE-EF38249E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BA2-BDA1-4E55-B7C4-89CE10ECA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7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EE64A0-D3D2-4AE9-A83B-E06EEA84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C67-B68C-4F1C-A5DB-68C7ADF96E4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A18D6D4-6E5B-4E5A-BECC-7B3EC931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647BFB-F948-40B2-8D13-1DE391F2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BA2-BDA1-4E55-B7C4-89CE10ECA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65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ACA13-ACEF-498F-9378-8CFE0264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AF32C8-41CC-449D-B0B1-C5AB0155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A1C1D5-0374-46F1-982D-94483E759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042359-9572-4897-9973-7EA1F2D0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C67-B68C-4F1C-A5DB-68C7ADF96E4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B505BF-A77A-48FC-9D72-B0E4A2ED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2089BF-F2BF-4A7C-8B86-59687E20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BA2-BDA1-4E55-B7C4-89CE10ECA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92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50809-003C-4D44-BE02-FF036251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C68A8A-3AFE-4F7D-B742-129B721CD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DACB5A-F123-4E75-AA88-3F6F494EB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3CD584-9FE0-495E-9543-6336282F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C67-B68C-4F1C-A5DB-68C7ADF96E4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A47C35-93A4-4070-AEAE-7A1E50DE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B172C2-5D36-4CEC-A28D-57B4A247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33BA2-BDA1-4E55-B7C4-89CE10ECA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8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94E824D-9A48-4B77-92D7-C6A1FA09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6D9CAD-A51D-4D33-A4AF-0FBBDBF90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798B60-C388-401C-AA75-BCA29773F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CCC67-B68C-4F1C-A5DB-68C7ADF96E4F}" type="datetimeFigureOut">
              <a:rPr lang="zh-TW" altLang="en-US" smtClean="0"/>
              <a:t>2021/6/25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7797E5-46E1-4FCF-9B97-C8B472D2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A3DF5F-8996-4EA5-9D44-28D0FEC18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33BA2-BDA1-4E55-B7C4-89CE10ECA8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68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zh.wikipedia.org/wiki/%E9%87%8F%E5%AD%90%E7%BA%A0%E7%BC%A0" TargetMode="External"/><Relationship Id="rId5" Type="http://schemas.openxmlformats.org/officeDocument/2006/relationships/hyperlink" Target="https://zh.wikipedia.org/wiki/%E7%9B%B8%E5%B9%B2%E6%80%A7#%E9%87%8F%E5%AD%90%E7%9B%B8%E5%B9%B2%E6%80%A7" TargetMode="External"/><Relationship Id="rId4" Type="http://schemas.openxmlformats.org/officeDocument/2006/relationships/hyperlink" Target="https://zh.wikipedia.org/wiki/%E9%87%8F%E5%AD%90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9%87%8F%E5%AD%90%E9%80%80%E7%9B%B8%E5%B9%B2" TargetMode="External"/><Relationship Id="rId3" Type="http://schemas.openxmlformats.org/officeDocument/2006/relationships/hyperlink" Target="https://zh.wikipedia.org/wiki/%E9%87%8F%E5%AD%90" TargetMode="External"/><Relationship Id="rId7" Type="http://schemas.openxmlformats.org/officeDocument/2006/relationships/hyperlink" Target="https://docs.microsoft.com/zh-tw/azure/quantum/overview-quantum-computers-and-simulator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zh.wikipedia.org/zh-tw/%E8%96%9B%E5%AE%9A%E8%B0%94%E7%8C%AB" TargetMode="External"/><Relationship Id="rId5" Type="http://schemas.openxmlformats.org/officeDocument/2006/relationships/hyperlink" Target="https://www.youtube.com/watch?v=hXHrhnt2TEI" TargetMode="External"/><Relationship Id="rId4" Type="http://schemas.openxmlformats.org/officeDocument/2006/relationships/hyperlink" Target="https://pansci.asia/archives/140036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app.goo.gl/BAzxYDcopHvTvrte7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mages.app.goo.gl/7p1mZKReLCcPuJ2L7" TargetMode="External"/><Relationship Id="rId5" Type="http://schemas.openxmlformats.org/officeDocument/2006/relationships/hyperlink" Target="https://images.app.goo.gl/LXgJ7GQrGKGdrjWs7" TargetMode="External"/><Relationship Id="rId4" Type="http://schemas.openxmlformats.org/officeDocument/2006/relationships/hyperlink" Target="https://images.app.goo.gl/W9m1H4bM7D3EJpiX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7%89%A9%E7%90%86%E5%AD%B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9%87%8F%E5%AD%90%E7%89%A9%E7%90%86" TargetMode="External"/><Relationship Id="rId7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zh.wikipedia.org/wiki/%E9%87%8F%E5%AD%90%E5%8A%9B%E5%AD%B8" TargetMode="External"/><Relationship Id="rId5" Type="http://schemas.openxmlformats.org/officeDocument/2006/relationships/hyperlink" Target="https://zh.wikipedia.org/wiki/%E6%99%AE%E6%9C%97%E5%85%8B%E9%BB%91%E4%BD%93%E8%BE%90%E5%B0%84%E5%AE%9A%E5%BE%8B" TargetMode="External"/><Relationship Id="rId4" Type="http://schemas.openxmlformats.org/officeDocument/2006/relationships/hyperlink" Target="https://zh.wikipedia.org/wiki/%E9%A6%AC%E5%85%8B%E6%96%AF%C2%B7%E6%99%AE%E6%9C%97%E5%85%8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EDB7D-A081-4BD8-B490-359AF522C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FC2B8C-A4E0-4AA4-9E83-4BFBE7D31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C8D772-7AD0-4ABA-ABDD-9464C1378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724"/>
            <a:ext cx="12192000" cy="691672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D6064EA-1EB0-4AE5-BB1F-3D7AC6B44A05}"/>
              </a:ext>
            </a:extLst>
          </p:cNvPr>
          <p:cNvSpPr txBox="1"/>
          <p:nvPr/>
        </p:nvSpPr>
        <p:spPr>
          <a:xfrm>
            <a:off x="1524000" y="1573637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量子計算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ED5DA1-E243-4D6E-BD0D-1948762D7F20}"/>
              </a:ext>
            </a:extLst>
          </p:cNvPr>
          <p:cNvSpPr txBox="1"/>
          <p:nvPr/>
        </p:nvSpPr>
        <p:spPr>
          <a:xfrm>
            <a:off x="1792448" y="3732592"/>
            <a:ext cx="8380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10951009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許慈芸    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10951013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黃子寧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761B5C1-D91F-453C-A45C-53561A560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48" y="499670"/>
            <a:ext cx="4760035" cy="323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7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318298A-1C0B-4C15-8788-FCFBAC31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36562">
            <a:off x="-6675224" y="-4392173"/>
            <a:ext cx="25542447" cy="1436762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CAB56B2-DE8F-45DA-83AD-A70ABFA54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662" y="3288419"/>
            <a:ext cx="4528868" cy="314308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13DDBFE-024A-4D94-BAF6-10AC75A9FD08}"/>
              </a:ext>
            </a:extLst>
          </p:cNvPr>
          <p:cNvSpPr txBox="1"/>
          <p:nvPr/>
        </p:nvSpPr>
        <p:spPr>
          <a:xfrm>
            <a:off x="3485073" y="94779"/>
            <a:ext cx="8643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量子電腦和量子模擬器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F0D4DF-8084-420D-B5C1-BDC0F80286E6}"/>
              </a:ext>
            </a:extLst>
          </p:cNvPr>
          <p:cNvSpPr/>
          <p:nvPr/>
        </p:nvSpPr>
        <p:spPr>
          <a:xfrm>
            <a:off x="3804249" y="1202775"/>
            <a:ext cx="80398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D4A87C-5692-42E5-9E94-3B7CB56BB460}"/>
              </a:ext>
            </a:extLst>
          </p:cNvPr>
          <p:cNvSpPr txBox="1"/>
          <p:nvPr/>
        </p:nvSpPr>
        <p:spPr>
          <a:xfrm>
            <a:off x="3786997" y="1380227"/>
            <a:ext cx="80398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量子電腦的資料最小單位為</a:t>
            </a:r>
            <a:r>
              <a:rPr lang="en-US" altLang="zh-TW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quantum bit(</a:t>
            </a:r>
            <a:r>
              <a:rPr lang="zh-TW" altLang="en-US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簡稱</a:t>
            </a:r>
            <a:r>
              <a:rPr lang="en-US" altLang="zh-TW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qubit)</a:t>
            </a:r>
            <a:r>
              <a:rPr lang="zh-TW" altLang="en-US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量子電腦仍處於發展初期，硬體和維護成本很高，且大部分系統都位於大學和研究實驗室。不過這項技術正在不斷進步，而且有些系統已經有限度地開放存取。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量子模擬器是在傳統電腦上執行的軟體程式，可讓您在環境中執行和測試量副程式，以預測</a:t>
            </a:r>
            <a:r>
              <a:rPr lang="zh-TW" altLang="en-US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量子位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會如何回應不同的作業。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11B2F8F-A825-443A-B5BE-A968E4A01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37" y="3758729"/>
            <a:ext cx="5900468" cy="28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79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90A71A0-1239-4C6B-942C-270C54B24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F0E3426-BEF9-4628-BCE2-2889DC2DC1EE}"/>
              </a:ext>
            </a:extLst>
          </p:cNvPr>
          <p:cNvSpPr txBox="1"/>
          <p:nvPr/>
        </p:nvSpPr>
        <p:spPr>
          <a:xfrm>
            <a:off x="662730" y="293615"/>
            <a:ext cx="10352015" cy="111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>
                <a:latin typeface="標楷體" panose="03000509000000000000" pitchFamily="65" charset="-120"/>
                <a:ea typeface="標楷體" panose="03000509000000000000" pitchFamily="65" charset="-120"/>
              </a:rPr>
              <a:t>量子硬體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82A7F6-128C-45B8-8D5C-C3053152FCC7}"/>
              </a:ext>
            </a:extLst>
          </p:cNvPr>
          <p:cNvSpPr/>
          <p:nvPr/>
        </p:nvSpPr>
        <p:spPr>
          <a:xfrm>
            <a:off x="939565" y="1489046"/>
            <a:ext cx="9865453" cy="6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42AC8F-A147-40E2-98A9-054338538E36}"/>
              </a:ext>
            </a:extLst>
          </p:cNvPr>
          <p:cNvSpPr txBox="1"/>
          <p:nvPr/>
        </p:nvSpPr>
        <p:spPr>
          <a:xfrm>
            <a:off x="922785" y="1702965"/>
            <a:ext cx="986545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量子電腦有三個主要部分：裝載量子位元</a:t>
            </a:r>
            <a:r>
              <a:rPr lang="en-US" altLang="zh-TW" sz="22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量子最小單位</a:t>
            </a:r>
            <a:r>
              <a:rPr lang="en-US" altLang="zh-TW" sz="22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的區域、用來將訊號傳送至量子位元的方法，以及用來執行程式和傳送指示的傳統電腦。</a:t>
            </a:r>
          </a:p>
          <a:p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用於量子位元的量子材料非常脆弱，且對於環境的干涉異常敏感。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裝載某些量子位元的單位會保持在比絕對零度略高的溫度，以便其能夠達到最大相干性。 其他類型的量子位元裝載則會使用真空室以便將震動降到最低，並使量子位元保持穩定。</a:t>
            </a:r>
          </a:p>
        </p:txBody>
      </p:sp>
    </p:spTree>
    <p:extLst>
      <p:ext uri="{BB962C8B-B14F-4D97-AF65-F5344CB8AC3E}">
        <p14:creationId xmlns:p14="http://schemas.microsoft.com/office/powerpoint/2010/main" val="291812188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6BD7E47-C4BB-4CE6-8F88-6C4898A8F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4C16129-0EAB-47DC-B406-4CBF490C2F65}"/>
              </a:ext>
            </a:extLst>
          </p:cNvPr>
          <p:cNvSpPr txBox="1"/>
          <p:nvPr/>
        </p:nvSpPr>
        <p:spPr>
          <a:xfrm>
            <a:off x="352338" y="167780"/>
            <a:ext cx="103100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>
                <a:latin typeface="標楷體" panose="03000509000000000000" pitchFamily="65" charset="-120"/>
                <a:ea typeface="標楷體" panose="03000509000000000000" pitchFamily="65" charset="-120"/>
              </a:rPr>
              <a:t>量子運算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06164F-5802-40E2-A44D-D46E1500136D}"/>
              </a:ext>
            </a:extLst>
          </p:cNvPr>
          <p:cNvSpPr/>
          <p:nvPr/>
        </p:nvSpPr>
        <p:spPr>
          <a:xfrm>
            <a:off x="612396" y="1336806"/>
            <a:ext cx="94879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C404AFD-65A7-41F7-B44C-9188BD311CEA}"/>
              </a:ext>
            </a:extLst>
          </p:cNvPr>
          <p:cNvSpPr txBox="1"/>
          <p:nvPr/>
        </p:nvSpPr>
        <p:spPr>
          <a:xfrm>
            <a:off x="612396" y="1443556"/>
            <a:ext cx="94879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在量子電腦或量子模擬器上執行計算時，會遵循基本的流程：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存取量子位元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將量子位元初始化為所需狀態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執行運算以轉換量子位元的狀態</a:t>
            </a: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測量量子位元的新狀態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量子位元的初始化和轉換可使用 </a:t>
            </a:r>
            <a:r>
              <a:rPr lang="zh-TW" altLang="en-US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量子運算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有時稱為</a:t>
            </a:r>
            <a:r>
              <a:rPr lang="zh-TW" altLang="en-US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量子閘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來完成。量子運算類似於傳統運算中的邏輯運算，可以簡單到像是將量子位元的狀態從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翻轉為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或是糾纏一對量子位元，以便使用多個運算、來影響塌縮至其中一方的疊加量子位元概率。</a:t>
            </a:r>
          </a:p>
        </p:txBody>
      </p:sp>
    </p:spTree>
    <p:extLst>
      <p:ext uri="{BB962C8B-B14F-4D97-AF65-F5344CB8AC3E}">
        <p14:creationId xmlns:p14="http://schemas.microsoft.com/office/powerpoint/2010/main" val="236038889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C03CE15-7956-41C7-B7ED-FB392993B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F1D3984-2D94-460B-A342-FCFDB0E11023}"/>
              </a:ext>
            </a:extLst>
          </p:cNvPr>
          <p:cNvSpPr txBox="1"/>
          <p:nvPr/>
        </p:nvSpPr>
        <p:spPr>
          <a:xfrm>
            <a:off x="830995" y="165742"/>
            <a:ext cx="8430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量子演算法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165492-977B-4DFE-B76D-9E22137326BB}"/>
              </a:ext>
            </a:extLst>
          </p:cNvPr>
          <p:cNvSpPr/>
          <p:nvPr/>
        </p:nvSpPr>
        <p:spPr>
          <a:xfrm>
            <a:off x="981512" y="1292554"/>
            <a:ext cx="932855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2A5DC43-8819-4604-9C82-073621AEB79F}"/>
              </a:ext>
            </a:extLst>
          </p:cNvPr>
          <p:cNvSpPr txBox="1"/>
          <p:nvPr/>
        </p:nvSpPr>
        <p:spPr>
          <a:xfrm>
            <a:off x="981512" y="1331703"/>
            <a:ext cx="93285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Grover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演算法：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透過一個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oracle function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，只在輸入為要找的東西的時候回傳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其他則回傳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然後透過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oracle function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反轉這個值的振幅，再反轉擴大振幅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重複很多次後就可以找到需要的資料。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假設傳統電腦需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10000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秒找到資料，則透過演算法只需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√10000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=100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秒找到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BC2936F-B996-4CF4-B4B8-E516DF89A64C}"/>
              </a:ext>
            </a:extLst>
          </p:cNvPr>
          <p:cNvCxnSpPr>
            <a:cxnSpLocks/>
          </p:cNvCxnSpPr>
          <p:nvPr/>
        </p:nvCxnSpPr>
        <p:spPr>
          <a:xfrm>
            <a:off x="1157680" y="4605555"/>
            <a:ext cx="33388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D913917-D5F8-40BF-9782-C59266030E8B}"/>
              </a:ext>
            </a:extLst>
          </p:cNvPr>
          <p:cNvSpPr/>
          <p:nvPr/>
        </p:nvSpPr>
        <p:spPr>
          <a:xfrm>
            <a:off x="1167040" y="4278950"/>
            <a:ext cx="448811" cy="31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F84EF15-6A1B-4908-8B17-66679ED07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937" y="4295159"/>
            <a:ext cx="463336" cy="32921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AFE2ABC-49ED-4FA2-A131-F52B1A335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361" y="4281557"/>
            <a:ext cx="463336" cy="32921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C10C1AA-04FA-47AA-A335-D9BA95752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785" y="4278950"/>
            <a:ext cx="463336" cy="32921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4AF8B4C-B5EE-4A79-961B-894B17304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209" y="4278950"/>
            <a:ext cx="463336" cy="329213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2B8F50F3-163F-4409-8B41-43D95969FC14}"/>
              </a:ext>
            </a:extLst>
          </p:cNvPr>
          <p:cNvSpPr txBox="1"/>
          <p:nvPr/>
        </p:nvSpPr>
        <p:spPr>
          <a:xfrm>
            <a:off x="619250" y="3519015"/>
            <a:ext cx="427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振幅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B10BB0A-99E4-40C0-BFC5-997F691D74F2}"/>
              </a:ext>
            </a:extLst>
          </p:cNvPr>
          <p:cNvCxnSpPr/>
          <p:nvPr/>
        </p:nvCxnSpPr>
        <p:spPr>
          <a:xfrm flipV="1">
            <a:off x="1157680" y="3519015"/>
            <a:ext cx="0" cy="239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01AD7BD9-F8E1-4C91-BEBB-946AC6D113E6}"/>
              </a:ext>
            </a:extLst>
          </p:cNvPr>
          <p:cNvSpPr/>
          <p:nvPr/>
        </p:nvSpPr>
        <p:spPr>
          <a:xfrm>
            <a:off x="5462361" y="4131832"/>
            <a:ext cx="1266733" cy="68733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5E94EEC-F721-4A1B-8272-B1281E63C0D5}"/>
              </a:ext>
            </a:extLst>
          </p:cNvPr>
          <p:cNvCxnSpPr/>
          <p:nvPr/>
        </p:nvCxnSpPr>
        <p:spPr>
          <a:xfrm flipV="1">
            <a:off x="7698296" y="3622440"/>
            <a:ext cx="0" cy="248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9C5AD9AE-1511-47A8-8D8D-1B0C6705EEEF}"/>
              </a:ext>
            </a:extLst>
          </p:cNvPr>
          <p:cNvCxnSpPr/>
          <p:nvPr/>
        </p:nvCxnSpPr>
        <p:spPr>
          <a:xfrm flipV="1">
            <a:off x="7719269" y="4621988"/>
            <a:ext cx="3129094" cy="26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9806913-A4C8-44B8-9ED8-537E40F79943}"/>
              </a:ext>
            </a:extLst>
          </p:cNvPr>
          <p:cNvSpPr/>
          <p:nvPr/>
        </p:nvSpPr>
        <p:spPr>
          <a:xfrm>
            <a:off x="7715074" y="4506363"/>
            <a:ext cx="562062" cy="142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C418D27-D5E1-4F01-99A8-A1BF5CA69962}"/>
              </a:ext>
            </a:extLst>
          </p:cNvPr>
          <p:cNvSpPr/>
          <p:nvPr/>
        </p:nvSpPr>
        <p:spPr>
          <a:xfrm>
            <a:off x="8423947" y="4513220"/>
            <a:ext cx="562062" cy="11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A124C8F-0928-4992-895F-3448BD0C2443}"/>
              </a:ext>
            </a:extLst>
          </p:cNvPr>
          <p:cNvSpPr/>
          <p:nvPr/>
        </p:nvSpPr>
        <p:spPr>
          <a:xfrm>
            <a:off x="9132820" y="3622440"/>
            <a:ext cx="494950" cy="1018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27BBB54A-E3C7-43E8-A910-BDA688B95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581" y="4475498"/>
            <a:ext cx="573074" cy="15851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C0D1B6AA-67B4-4C70-8E29-B3B5CEBD2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4466" y="4466633"/>
            <a:ext cx="573074" cy="158510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1A484CA4-F029-400F-92E5-EFA60F8E3AA3}"/>
              </a:ext>
            </a:extLst>
          </p:cNvPr>
          <p:cNvSpPr txBox="1"/>
          <p:nvPr/>
        </p:nvSpPr>
        <p:spPr>
          <a:xfrm>
            <a:off x="7087997" y="3617621"/>
            <a:ext cx="536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振幅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30E6C4C4-4133-49E2-9344-DF06C8E541C5}"/>
              </a:ext>
            </a:extLst>
          </p:cNvPr>
          <p:cNvCxnSpPr>
            <a:cxnSpLocks/>
          </p:cNvCxnSpPr>
          <p:nvPr/>
        </p:nvCxnSpPr>
        <p:spPr>
          <a:xfrm flipV="1">
            <a:off x="9721073" y="3433473"/>
            <a:ext cx="755181" cy="480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F6AA0A5-0319-4D15-92BD-46F7AA79F315}"/>
              </a:ext>
            </a:extLst>
          </p:cNvPr>
          <p:cNvSpPr txBox="1"/>
          <p:nvPr/>
        </p:nvSpPr>
        <p:spPr>
          <a:xfrm>
            <a:off x="10476254" y="2762807"/>
            <a:ext cx="472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所需資料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F6E3F82-5C51-4AE9-9264-A1669DC139B1}"/>
              </a:ext>
            </a:extLst>
          </p:cNvPr>
          <p:cNvSpPr txBox="1"/>
          <p:nvPr/>
        </p:nvSpPr>
        <p:spPr>
          <a:xfrm>
            <a:off x="9283816" y="4715969"/>
            <a:ext cx="242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</a:t>
            </a:r>
            <a:endParaRPr lang="zh-TW" altLang="en-US" sz="20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0BC4ED9-D982-4959-89C4-56BDAFD15759}"/>
              </a:ext>
            </a:extLst>
          </p:cNvPr>
          <p:cNvSpPr txBox="1"/>
          <p:nvPr/>
        </p:nvSpPr>
        <p:spPr>
          <a:xfrm>
            <a:off x="8574946" y="4715969"/>
            <a:ext cx="562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70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5F34D18-1EE2-43D2-89D8-5E3C0F51A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679"/>
            <a:ext cx="12192000" cy="585132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8393205-DD45-4BA2-8E0D-2C3DD7499616}"/>
              </a:ext>
            </a:extLst>
          </p:cNvPr>
          <p:cNvSpPr txBox="1"/>
          <p:nvPr/>
        </p:nvSpPr>
        <p:spPr>
          <a:xfrm>
            <a:off x="771787" y="155101"/>
            <a:ext cx="91775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量子演算法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1000FD-9EFC-4F49-978A-21AB621CC449}"/>
              </a:ext>
            </a:extLst>
          </p:cNvPr>
          <p:cNvSpPr/>
          <p:nvPr/>
        </p:nvSpPr>
        <p:spPr>
          <a:xfrm>
            <a:off x="931177" y="1263097"/>
            <a:ext cx="973122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D19756F-FBF5-497E-BAB6-0DC5099F29A2}"/>
                  </a:ext>
                </a:extLst>
              </p:cNvPr>
              <p:cNvSpPr txBox="1"/>
              <p:nvPr/>
            </p:nvSpPr>
            <p:spPr>
              <a:xfrm>
                <a:off x="931176" y="1263097"/>
                <a:ext cx="9731229" cy="4368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Shor 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演算法：</a:t>
                </a: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用於質因數分解，也就是密碼學中非對稱式加密的重要基石</a:t>
                </a: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可以利用量子運算快速算出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mod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週期</a:t>
                </a: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進而有效率的猜測與逼近正確答案         </a:t>
                </a: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傳統電腦花數千年解的質因數分解題</a:t>
                </a: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        透過演算法花幾分鐘就好</a:t>
                </a: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N=p*q</a:t>
                </a:r>
              </a:p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方式：</a:t>
                </a: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1.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亂數選一個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a&lt;N</a:t>
                </a:r>
              </a:p>
              <a:p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2.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找出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a and N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的週期 </a:t>
                </a:r>
                <a:r>
                  <a:rPr lang="en-US" altLang="zh-TW" sz="2000" i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r</a:t>
                </a:r>
              </a:p>
              <a:p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3.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確認 </a:t>
                </a:r>
                <a:r>
                  <a:rPr lang="en-US" altLang="zh-TW" sz="2000" i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r</a:t>
                </a:r>
                <a:r>
                  <a:rPr lang="zh-TW" altLang="en-US" sz="2000" i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是偶數且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sz="2000" dirty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0 mod N</a:t>
                </a:r>
              </a:p>
              <a:p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4.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得出 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p=</a:t>
                </a:r>
                <a:r>
                  <a:rPr lang="en-US" altLang="zh-TW" sz="2000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gcd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,q=</a:t>
                </a:r>
                <a:r>
                  <a:rPr lang="en-US" altLang="zh-TW" sz="2000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gcd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D19756F-FBF5-497E-BAB6-0DC5099F2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76" y="1263097"/>
                <a:ext cx="9731229" cy="4368375"/>
              </a:xfrm>
              <a:prstGeom prst="rect">
                <a:avLst/>
              </a:prstGeom>
              <a:blipFill>
                <a:blip r:embed="rId3"/>
                <a:stretch>
                  <a:fillRect l="-689" t="-6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CEACA36-4694-4CAD-911E-EC3D27DC7846}"/>
              </a:ext>
            </a:extLst>
          </p:cNvPr>
          <p:cNvCxnSpPr/>
          <p:nvPr/>
        </p:nvCxnSpPr>
        <p:spPr>
          <a:xfrm>
            <a:off x="1087772" y="3010962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19C3CA8C-CC86-44C2-BC34-48A920D6F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275" y="2020421"/>
            <a:ext cx="5891868" cy="320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5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A849E9B-E80D-4797-B272-FCB54A739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5A962C5-1660-4D90-BCFD-14F47CA2963F}"/>
              </a:ext>
            </a:extLst>
          </p:cNvPr>
          <p:cNvSpPr txBox="1"/>
          <p:nvPr/>
        </p:nvSpPr>
        <p:spPr>
          <a:xfrm>
            <a:off x="343949" y="142613"/>
            <a:ext cx="106791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量子運算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DE1F12-5356-4628-B0AA-A5821263F8A7}"/>
              </a:ext>
            </a:extLst>
          </p:cNvPr>
          <p:cNvSpPr/>
          <p:nvPr/>
        </p:nvSpPr>
        <p:spPr>
          <a:xfrm>
            <a:off x="553674" y="1250609"/>
            <a:ext cx="85316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C162F44-616A-49F0-9D43-42570AA85D79}"/>
              </a:ext>
            </a:extLst>
          </p:cNvPr>
          <p:cNvSpPr txBox="1"/>
          <p:nvPr/>
        </p:nvSpPr>
        <p:spPr>
          <a:xfrm>
            <a:off x="553674" y="1615869"/>
            <a:ext cx="85316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0" i="0" dirty="0">
                <a:solidFill>
                  <a:srgbClr val="171717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測量運算的結果會告訴我們答案，但對於某些量子演算法來說，卻不一定是正確的答案。 </a:t>
            </a:r>
            <a:endParaRPr lang="en-US" altLang="zh-TW" sz="2200" b="0" i="0" dirty="0">
              <a:solidFill>
                <a:srgbClr val="171717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b="0" i="0" dirty="0">
                <a:solidFill>
                  <a:srgbClr val="171717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由於某些量子演算法的結果是以量子運算所設定的概率作為基礎，因此這些運算會執行多次以取得概率分佈，並提升結果的</a:t>
            </a:r>
            <a:r>
              <a:rPr lang="zh-TW" altLang="en-US" sz="2200" dirty="0">
                <a:solidFill>
                  <a:srgbClr val="171717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準確</a:t>
            </a:r>
            <a:r>
              <a:rPr lang="zh-TW" altLang="en-US" sz="2200" b="0" i="0" dirty="0">
                <a:solidFill>
                  <a:srgbClr val="171717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度。</a:t>
            </a:r>
            <a:endParaRPr lang="en-US" altLang="zh-TW" sz="2200" b="0" i="0" dirty="0">
              <a:solidFill>
                <a:srgbClr val="171717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b="0" i="0" dirty="0">
                <a:solidFill>
                  <a:srgbClr val="171717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運算會傳回正確率較高的答案就是所謂的量子驗證，但這在量子運算中是一大挑戰。</a:t>
            </a: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DE233B1-22CB-4362-BC5E-BF2E91F28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950" y="5141859"/>
            <a:ext cx="1802001" cy="125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5362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A849E9B-E80D-4797-B272-FCB54A739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57226">
            <a:off x="-14827050" y="-6652244"/>
            <a:ext cx="42248665" cy="2376487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DE233B1-22CB-4362-BC5E-BF2E91F28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7284" y="2235189"/>
            <a:ext cx="5894716" cy="435387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73B57FF-E4CC-45C1-9E43-2C483D2DFA75}"/>
              </a:ext>
            </a:extLst>
          </p:cNvPr>
          <p:cNvSpPr txBox="1"/>
          <p:nvPr/>
        </p:nvSpPr>
        <p:spPr>
          <a:xfrm>
            <a:off x="293298" y="268941"/>
            <a:ext cx="10688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延伸討論</a:t>
            </a:r>
            <a: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薛丁格的貓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E736FC-5D05-4B12-9F62-4DFA5A6E9504}"/>
              </a:ext>
            </a:extLst>
          </p:cNvPr>
          <p:cNvSpPr/>
          <p:nvPr/>
        </p:nvSpPr>
        <p:spPr>
          <a:xfrm flipV="1">
            <a:off x="474452" y="1518171"/>
            <a:ext cx="711104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CE6A987-92FC-4D38-84C8-FF83D7CCC2FE}"/>
              </a:ext>
            </a:extLst>
          </p:cNvPr>
          <p:cNvSpPr txBox="1"/>
          <p:nvPr/>
        </p:nvSpPr>
        <p:spPr>
          <a:xfrm>
            <a:off x="405441" y="1705124"/>
            <a:ext cx="59608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是奧地利物理學者埃爾溫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·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薛丁格於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1935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年提出的思想實驗。指出應用量子力學哥本哈根詮釋，於宏觀物體會產生的問題及與物理常識間的矛盾。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把一隻貓、一個裝有氰化氫氣體的玻璃燒瓶和放射性物質放進封閉的盒子裏。當盒子內的</a:t>
            </a:r>
            <a:r>
              <a:rPr lang="zh-TW" altLang="en-US" sz="22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監控器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偵測到衰變粒子時，就會打破燒瓶，殺死這隻貓。根據哥本哈根詮釋，在實驗進行一段時間後，貓會處於又活又死的疊加態。可是，若實驗者觀察盒子內部，他會觀察到一隻活貓或一隻死貓，而不是同時處於這兩種狀態的貓。</a:t>
            </a:r>
          </a:p>
        </p:txBody>
      </p:sp>
    </p:spTree>
    <p:extLst>
      <p:ext uri="{BB962C8B-B14F-4D97-AF65-F5344CB8AC3E}">
        <p14:creationId xmlns:p14="http://schemas.microsoft.com/office/powerpoint/2010/main" val="1211727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A849E9B-E80D-4797-B272-FCB54A739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57226">
            <a:off x="-22370364" y="-5772512"/>
            <a:ext cx="42248665" cy="2376487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DE233B1-22CB-4362-BC5E-BF2E91F28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5909" y="2226312"/>
            <a:ext cx="5886091" cy="435866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73B57FF-E4CC-45C1-9E43-2C483D2DFA75}"/>
              </a:ext>
            </a:extLst>
          </p:cNvPr>
          <p:cNvSpPr txBox="1"/>
          <p:nvPr/>
        </p:nvSpPr>
        <p:spPr>
          <a:xfrm>
            <a:off x="310550" y="273026"/>
            <a:ext cx="10688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延伸討論</a:t>
            </a:r>
            <a: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薛丁格的貓</a:t>
            </a:r>
            <a:endParaRPr lang="zh-TW" altLang="en-US"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E736FC-5D05-4B12-9F62-4DFA5A6E9504}"/>
              </a:ext>
            </a:extLst>
          </p:cNvPr>
          <p:cNvSpPr/>
          <p:nvPr/>
        </p:nvSpPr>
        <p:spPr>
          <a:xfrm>
            <a:off x="437071" y="1537153"/>
            <a:ext cx="703340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967440-F2E4-465B-B601-24008F01E77A}"/>
              </a:ext>
            </a:extLst>
          </p:cNvPr>
          <p:cNvSpPr txBox="1"/>
          <p:nvPr/>
        </p:nvSpPr>
        <p:spPr>
          <a:xfrm>
            <a:off x="345056" y="1833893"/>
            <a:ext cx="59608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據去</a:t>
            </a:r>
            <a:r>
              <a:rPr lang="zh-TW" altLang="en-US" sz="2200" u="sng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相干理論</a:t>
            </a:r>
            <a:r>
              <a:rPr lang="en-US" altLang="zh-TW" sz="22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b="0" i="0" dirty="0">
                <a:solidFill>
                  <a:schemeClr val="accent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開放</a:t>
            </a:r>
            <a:r>
              <a:rPr lang="zh-TW" altLang="en-US" sz="2200" b="0" i="0" u="none" strike="noStrike" dirty="0">
                <a:solidFill>
                  <a:schemeClr val="accent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4" tooltip="量子力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量子</a:t>
            </a:r>
            <a:r>
              <a:rPr lang="zh-TW" altLang="en-US" sz="2200" b="0" i="0" dirty="0">
                <a:solidFill>
                  <a:schemeClr val="accent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系統的</a:t>
            </a:r>
            <a:r>
              <a:rPr lang="zh-TW" altLang="en-US" sz="2200" b="0" i="0" u="none" strike="noStrike" dirty="0">
                <a:solidFill>
                  <a:schemeClr val="accent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5" tooltip="相干性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量子相干性</a:t>
            </a:r>
            <a:r>
              <a:rPr lang="zh-TW" altLang="en-US" sz="2200" b="0" i="0" dirty="0">
                <a:solidFill>
                  <a:schemeClr val="accent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會因為與外在環境發生</a:t>
            </a:r>
            <a:r>
              <a:rPr lang="zh-TW" altLang="en-US" sz="2200" b="0" i="0" u="none" strike="noStrike" dirty="0">
                <a:solidFill>
                  <a:schemeClr val="accent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量子糾纏</a:t>
            </a:r>
            <a:r>
              <a:rPr lang="zh-TW" altLang="en-US" sz="2200" b="0" i="0" dirty="0">
                <a:solidFill>
                  <a:schemeClr val="accent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而隨著時間逐漸喪失，</a:t>
            </a:r>
            <a:r>
              <a:rPr lang="zh-TW" altLang="en-US" sz="22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稱為量子退相干</a:t>
            </a:r>
            <a:r>
              <a:rPr lang="en-US" altLang="zh-TW" sz="22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，貓不可能永遠處於生存與死亡的疊加態，由於環境影響，會產生去相干效應，貓會處於生存或死亡的古典統計學狀態，因此一般而言，絕對無法觀察到生存與死亡的疊加態。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薛丁格的貓雖然是思想實驗，但類似原理已應用於實際領域。在理論上研討量子力學時，也時常會被作爲試金石提出，以詮釋問題。</a:t>
            </a:r>
          </a:p>
        </p:txBody>
      </p:sp>
    </p:spTree>
    <p:extLst>
      <p:ext uri="{BB962C8B-B14F-4D97-AF65-F5344CB8AC3E}">
        <p14:creationId xmlns:p14="http://schemas.microsoft.com/office/powerpoint/2010/main" val="207053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70C7373-329A-4A78-AA3A-5053BD41E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55666B1-8B37-4A2C-AED3-998AB5DB474F}"/>
              </a:ext>
            </a:extLst>
          </p:cNvPr>
          <p:cNvSpPr txBox="1"/>
          <p:nvPr/>
        </p:nvSpPr>
        <p:spPr>
          <a:xfrm>
            <a:off x="1342239" y="570451"/>
            <a:ext cx="604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7D7414-4F6D-4AA5-9B9C-B704E51EA20D}"/>
              </a:ext>
            </a:extLst>
          </p:cNvPr>
          <p:cNvSpPr/>
          <p:nvPr/>
        </p:nvSpPr>
        <p:spPr>
          <a:xfrm>
            <a:off x="1635853" y="1593908"/>
            <a:ext cx="760881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637A9D-E47C-4894-99B2-21D8B513DF97}"/>
              </a:ext>
            </a:extLst>
          </p:cNvPr>
          <p:cNvSpPr txBox="1"/>
          <p:nvPr/>
        </p:nvSpPr>
        <p:spPr>
          <a:xfrm>
            <a:off x="1635852" y="1639627"/>
            <a:ext cx="76088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量子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u="sng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https://zh.wikipedia.org/wiki/%E9%87%8F%E5%AD%90</a:t>
            </a:r>
            <a:endParaRPr lang="en-US" altLang="zh-TW" u="sng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量子計算</a:t>
            </a:r>
          </a:p>
          <a:p>
            <a:r>
              <a:rPr lang="en-US" altLang="zh-TW" u="sng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https://docs.microsoft.com/zh-tw/azure/quantum/overview-understanding-quantum-computing</a:t>
            </a:r>
          </a:p>
          <a:p>
            <a:r>
              <a:rPr lang="en-US" altLang="zh-TW" u="sng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https://pansci.asia/archives/140036</a:t>
            </a:r>
            <a:endParaRPr lang="en-US" altLang="zh-TW" u="sng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u="sng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/>
              </a:rPr>
              <a:t>https://www.youtube.com/watch?v=hXHrhnt2TEI</a:t>
            </a:r>
            <a:endParaRPr lang="en-US" altLang="zh-TW" u="sng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薛丁格的貓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u="sng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6"/>
              </a:rPr>
              <a:t>https://zh.wikipedia.org/zh-tw/%E8%96%9B%E5%AE%9A%E8%B0%94%E7%8C%AB</a:t>
            </a:r>
            <a:endParaRPr lang="en-US" altLang="zh-TW" u="sng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量子電腦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7"/>
              </a:rPr>
              <a:t>https://docs.microsoft.com/zh-tw/azure/quantum/overview-quantum-computers-and-simulators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量子去相干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8"/>
              </a:rPr>
              <a:t>https://zh.wikipedia.org/wiki/%E9%87%8F%E5%AD%90%E9%80%80%E7%9B%B8%E5%B9%B2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1C69147-5116-43F4-9FDB-375BEFE116AA}"/>
              </a:ext>
            </a:extLst>
          </p:cNvPr>
          <p:cNvCxnSpPr/>
          <p:nvPr/>
        </p:nvCxnSpPr>
        <p:spPr>
          <a:xfrm>
            <a:off x="6754536" y="3489820"/>
            <a:ext cx="543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B1B5764-03A2-4EA6-A5B3-691C3126FDF6}"/>
              </a:ext>
            </a:extLst>
          </p:cNvPr>
          <p:cNvSpPr txBox="1"/>
          <p:nvPr/>
        </p:nvSpPr>
        <p:spPr>
          <a:xfrm>
            <a:off x="7382312" y="3305154"/>
            <a:ext cx="349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0:51~1:55</a:t>
            </a:r>
            <a:r>
              <a:rPr lang="zh-TW" altLang="en-US" dirty="0"/>
              <a:t>、</a:t>
            </a:r>
            <a:r>
              <a:rPr lang="en-US" altLang="zh-TW" dirty="0"/>
              <a:t>7:52~9:20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1228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5442A3B-8302-4054-81BA-02977B56B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9A0FB84-2065-4BBB-A5BB-815FE128BE52}"/>
              </a:ext>
            </a:extLst>
          </p:cNvPr>
          <p:cNvSpPr txBox="1"/>
          <p:nvPr/>
        </p:nvSpPr>
        <p:spPr>
          <a:xfrm>
            <a:off x="1442906" y="553673"/>
            <a:ext cx="7919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4252A6-065B-46BA-9325-FA7F44AF473D}"/>
              </a:ext>
            </a:extLst>
          </p:cNvPr>
          <p:cNvSpPr/>
          <p:nvPr/>
        </p:nvSpPr>
        <p:spPr>
          <a:xfrm>
            <a:off x="1551963" y="1743251"/>
            <a:ext cx="86826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368ACC0-7215-497E-812E-EF2203304249}"/>
              </a:ext>
            </a:extLst>
          </p:cNvPr>
          <p:cNvSpPr txBox="1"/>
          <p:nvPr/>
        </p:nvSpPr>
        <p:spPr>
          <a:xfrm>
            <a:off x="1551963" y="1904301"/>
            <a:ext cx="86826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圖片：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https://images.app.goo.gl/BAzxYDcopHvTvrte7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https://images.app.goo.gl/W9m1H4bM7D3EJpiX6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hlinkClick r:id="rId5"/>
              </a:rPr>
              <a:t>https://images.app.goo.gl/LXgJ7GQrGKGdrjWs7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hlinkClick r:id="rId6"/>
              </a:rPr>
              <a:t>https://images.app.goo.gl/7p1mZKReLCcPuJ2L7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456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DB1EA-55B7-4E2C-AAF2-B6950BDB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B05F3F6-5399-43F6-8478-78CA293CE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" y="0"/>
            <a:ext cx="12187805" cy="6858000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9F07C7D-49EF-4054-BBE2-B2DF6E7BE294}"/>
              </a:ext>
            </a:extLst>
          </p:cNvPr>
          <p:cNvSpPr txBox="1"/>
          <p:nvPr/>
        </p:nvSpPr>
        <p:spPr>
          <a:xfrm>
            <a:off x="1457586" y="1182848"/>
            <a:ext cx="79108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目次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68D8D4-672D-468F-8E68-EE70C0A88004}"/>
              </a:ext>
            </a:extLst>
          </p:cNvPr>
          <p:cNvSpPr txBox="1"/>
          <p:nvPr/>
        </p:nvSpPr>
        <p:spPr>
          <a:xfrm>
            <a:off x="1744910" y="2466363"/>
            <a:ext cx="78185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介紹量子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量子計算與量子電腦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延伸討論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5C38E18-2AEB-4639-9325-AEC27836E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67" y="1956732"/>
            <a:ext cx="4419474" cy="29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0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70DCDC9-A86E-4F70-8EFF-18E65E627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FD20180-57B5-4459-8337-A506F3429D12}"/>
              </a:ext>
            </a:extLst>
          </p:cNvPr>
          <p:cNvSpPr/>
          <p:nvPr/>
        </p:nvSpPr>
        <p:spPr>
          <a:xfrm>
            <a:off x="2772018" y="2698617"/>
            <a:ext cx="66479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zh-TW" altLang="en-US" sz="7200" b="0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感謝各位的聆聽</a:t>
            </a:r>
          </a:p>
        </p:txBody>
      </p:sp>
    </p:spTree>
    <p:extLst>
      <p:ext uri="{BB962C8B-B14F-4D97-AF65-F5344CB8AC3E}">
        <p14:creationId xmlns:p14="http://schemas.microsoft.com/office/powerpoint/2010/main" val="1812838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DB1EA-55B7-4E2C-AAF2-B6950BDB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B05F3F6-5399-43F6-8478-78CA293CE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3536">
            <a:off x="-7947264" y="-3177403"/>
            <a:ext cx="24881582" cy="14384736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5C38E18-2AEB-4639-9325-AEC27836E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8418" y="1363314"/>
            <a:ext cx="7824322" cy="528774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0F6AC38-CE12-4542-B49C-950EB96F51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24B88A9-6565-479C-85EC-D49E19AFA28C}"/>
              </a:ext>
            </a:extLst>
          </p:cNvPr>
          <p:cNvSpPr txBox="1"/>
          <p:nvPr/>
        </p:nvSpPr>
        <p:spPr>
          <a:xfrm>
            <a:off x="-103517" y="206945"/>
            <a:ext cx="56934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介紹量子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E9701A-2132-435D-BDCD-6757B361BA2E}"/>
              </a:ext>
            </a:extLst>
          </p:cNvPr>
          <p:cNvSpPr txBox="1"/>
          <p:nvPr/>
        </p:nvSpPr>
        <p:spPr>
          <a:xfrm>
            <a:off x="86264" y="1363315"/>
            <a:ext cx="109555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詞來自拉丁語</a:t>
            </a:r>
            <a:r>
              <a:rPr lang="en-US" altLang="zh-TW" sz="28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quantum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，意為「有多少」，代表「相當數量的某物質」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物理學</a:t>
            </a:r>
            <a:r>
              <a:rPr lang="zh-TW" altLang="en-US" sz="2800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中常用到量子的概念，指一個不可分割的基本個體。</a:t>
            </a:r>
            <a:endParaRPr lang="en-US" altLang="zh-TW" sz="2800" b="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量子基本概念為所有的有形性質是「可量子化的」</a:t>
            </a:r>
            <a:endParaRPr lang="en-US" altLang="zh-TW" sz="2800" b="0" i="0" dirty="0">
              <a:solidFill>
                <a:srgbClr val="202122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「量子化」指其物理量的數值是特定的，而不是任意值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687978-A038-479E-8974-87D641DD783D}"/>
              </a:ext>
            </a:extLst>
          </p:cNvPr>
          <p:cNvSpPr/>
          <p:nvPr/>
        </p:nvSpPr>
        <p:spPr>
          <a:xfrm>
            <a:off x="172528" y="1217985"/>
            <a:ext cx="7919049" cy="66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810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B5F1063-6F0E-439B-A2F6-A79FCE610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6315E09-DF75-4A72-B2E6-6167D5528BC4}"/>
              </a:ext>
            </a:extLst>
          </p:cNvPr>
          <p:cNvSpPr txBox="1"/>
          <p:nvPr/>
        </p:nvSpPr>
        <p:spPr>
          <a:xfrm>
            <a:off x="1812022" y="404940"/>
            <a:ext cx="7306811" cy="114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歷史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8A49FE-0E2C-47FC-81DD-1AD03DE94194}"/>
              </a:ext>
            </a:extLst>
          </p:cNvPr>
          <p:cNvSpPr/>
          <p:nvPr/>
        </p:nvSpPr>
        <p:spPr>
          <a:xfrm>
            <a:off x="1870745" y="1524312"/>
            <a:ext cx="8682605" cy="4571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2D3C31-40EC-4FF5-83D9-1B66C7FC285B}"/>
              </a:ext>
            </a:extLst>
          </p:cNvPr>
          <p:cNvSpPr txBox="1"/>
          <p:nvPr/>
        </p:nvSpPr>
        <p:spPr>
          <a:xfrm>
            <a:off x="1870745" y="1642828"/>
            <a:ext cx="86826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當時德國物理界聚焦於黑體輻射問題的研究</a:t>
            </a:r>
            <a:endParaRPr lang="en-US" altLang="zh-TW" sz="2400" b="0" i="0" u="none" strike="noStrike" dirty="0">
              <a:effectLst/>
              <a:latin typeface="標楷體" panose="03000509000000000000" pitchFamily="65" charset="-120"/>
              <a:ea typeface="標楷體" panose="03000509000000000000" pitchFamily="65" charset="-12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zh-TW" altLang="en-US" sz="2400" b="0" i="0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而德國物理學家</a:t>
            </a:r>
            <a:r>
              <a:rPr lang="zh-TW" altLang="en-US" sz="2400" b="0" i="0" strike="noStrike" dirty="0">
                <a:solidFill>
                  <a:schemeClr val="accent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馬克斯</a:t>
            </a:r>
            <a:r>
              <a:rPr lang="en-US" altLang="zh-TW" sz="2400" b="0" i="0" strike="noStrike" dirty="0">
                <a:solidFill>
                  <a:schemeClr val="accent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·</a:t>
            </a:r>
            <a:r>
              <a:rPr lang="zh-TW" altLang="en-US" sz="2400" b="0" i="0" strike="noStrike" dirty="0">
                <a:solidFill>
                  <a:schemeClr val="accent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普朗克</a:t>
            </a:r>
            <a:r>
              <a:rPr lang="zh-TW" altLang="en-US" sz="2400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的德國物理學學會會議中發表得出了</a:t>
            </a:r>
            <a:r>
              <a:rPr lang="zh-TW" altLang="en-US" sz="24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5" tooltip="普朗克黑體輻射定律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普朗克輻射定律</a:t>
            </a:r>
            <a:r>
              <a:rPr lang="en-US" altLang="zh-TW" sz="24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(1900</a:t>
            </a:r>
            <a:r>
              <a:rPr lang="zh-TW" altLang="en-US" sz="24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24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24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24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r>
              <a:rPr lang="zh-TW" altLang="en-US" sz="24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  <a:r>
              <a:rPr lang="en-US" altLang="zh-TW" sz="24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0" i="0" u="none" strike="noStrike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表示黑體輻射的電磁波能量有一個最小基本單位。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E(</a:t>
            </a:r>
            <a:r>
              <a:rPr lang="zh-TW" altLang="en-US" sz="24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能量</a:t>
            </a:r>
            <a:r>
              <a:rPr lang="en-US" altLang="zh-TW" sz="24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)=h(</a:t>
            </a:r>
            <a:r>
              <a:rPr lang="zh-TW" altLang="en-US" sz="24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普朗克常數</a:t>
            </a:r>
            <a:r>
              <a:rPr lang="en-US" altLang="zh-TW" sz="24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)f(</a:t>
            </a:r>
            <a:r>
              <a:rPr lang="zh-TW" altLang="en-US" sz="24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頻率</a:t>
            </a:r>
            <a:r>
              <a:rPr lang="en-US" altLang="zh-TW" sz="2400" b="0" i="0" u="none" strike="noStrike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而這個能量的最小單位則叫做能量子，簡稱量子。</a:t>
            </a:r>
            <a:endParaRPr lang="en-US" altLang="zh-TW" sz="2400" b="0" i="0" u="none" strike="noStrike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其數值比以前的更準確，提出的理論也成功解決了的問題，標誌著</a:t>
            </a:r>
            <a:r>
              <a:rPr lang="zh-TW" altLang="en-US" sz="2400" b="0" i="0" u="sng" strike="noStrike" dirty="0">
                <a:solidFill>
                  <a:schemeClr val="accent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量子力學</a:t>
            </a:r>
            <a:r>
              <a:rPr lang="zh-TW" altLang="en-US" sz="2400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的誕生。</a:t>
            </a:r>
            <a:endParaRPr lang="en-US" altLang="zh-TW" sz="24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於</a:t>
            </a:r>
            <a:r>
              <a:rPr lang="en-US" altLang="zh-TW" sz="2400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1927</a:t>
            </a:r>
            <a:r>
              <a:rPr lang="zh-TW" altLang="en-US" sz="2400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年，波爾跟海森堡兩人統整許多研究得出了哥本哈根詮釋</a:t>
            </a:r>
            <a:r>
              <a:rPr lang="en-US" altLang="zh-TW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量子力學詮釋中最被普遍支持的</a:t>
            </a:r>
            <a:r>
              <a:rPr lang="en-US" altLang="zh-TW" sz="24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D510758-C0D6-4A54-B34E-24E198CD77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2740" y="582190"/>
            <a:ext cx="1272874" cy="8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B5F1063-6F0E-439B-A2F6-A79FCE610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4321">
            <a:off x="-5030212" y="-4408529"/>
            <a:ext cx="20880742" cy="1348798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D510758-C0D6-4A54-B34E-24E198CD7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6006" y="5187441"/>
            <a:ext cx="2584802" cy="179388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5467677-8FD4-477F-98C1-870E54212C98}"/>
              </a:ext>
            </a:extLst>
          </p:cNvPr>
          <p:cNvSpPr txBox="1"/>
          <p:nvPr/>
        </p:nvSpPr>
        <p:spPr>
          <a:xfrm>
            <a:off x="474452" y="99727"/>
            <a:ext cx="67631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量子計算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9200DC-CA28-4AF5-AD29-E9D8B5999B0F}"/>
              </a:ext>
            </a:extLst>
          </p:cNvPr>
          <p:cNvSpPr txBox="1"/>
          <p:nvPr/>
        </p:nvSpPr>
        <p:spPr>
          <a:xfrm>
            <a:off x="474452" y="1382286"/>
            <a:ext cx="60564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b="0" i="0" dirty="0">
                <a:solidFill>
                  <a:srgbClr val="171717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量子運算的方法與傳統運算不同</a:t>
            </a:r>
            <a:endParaRPr lang="en-US" altLang="zh-TW" sz="2100" b="0" i="0" dirty="0">
              <a:solidFill>
                <a:srgbClr val="171717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100" b="0" i="0" dirty="0">
              <a:solidFill>
                <a:srgbClr val="171717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傳統電腦使用的是矽基晶片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量子電腦使用的則是量子系統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　　　 例如原子、離子、光子或電子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量子材料的行為會遵循量子力學定律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　　　 利用概率運算、疊加和糾纏等概念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100" b="0" i="0" dirty="0">
                <a:solidFill>
                  <a:srgbClr val="171717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為量子演算法提供了基礎</a:t>
            </a:r>
            <a:endParaRPr lang="en-US" altLang="zh-TW" sz="2100" b="0" i="0" dirty="0">
              <a:solidFill>
                <a:srgbClr val="171717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100" b="0" i="0" dirty="0">
                <a:solidFill>
                  <a:srgbClr val="171717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讓其可以充分運用量子運算來解決複數問題</a:t>
            </a:r>
            <a:endParaRPr lang="en-US" altLang="zh-TW" sz="2100" b="0" i="0" dirty="0">
              <a:solidFill>
                <a:srgbClr val="171717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100" dirty="0">
              <a:solidFill>
                <a:srgbClr val="171717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100" b="0" i="0" dirty="0">
                <a:solidFill>
                  <a:srgbClr val="2A2A2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目前主流是五種量子運算方式有</a:t>
            </a:r>
            <a:r>
              <a:rPr lang="zh-TW" altLang="en-US" sz="2100" b="1" i="0" dirty="0">
                <a:solidFill>
                  <a:srgbClr val="2A2A2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超導迴路</a:t>
            </a:r>
            <a:r>
              <a:rPr lang="zh-TW" altLang="en-US" sz="2100" b="0" i="0" dirty="0">
                <a:solidFill>
                  <a:srgbClr val="2A2A2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100" b="1" i="0" dirty="0">
                <a:solidFill>
                  <a:srgbClr val="2A2A2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離子阱</a:t>
            </a:r>
            <a:endParaRPr lang="en-US" altLang="zh-TW" sz="2100" dirty="0">
              <a:solidFill>
                <a:srgbClr val="2A2A2A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100" b="1" i="0" dirty="0">
                <a:solidFill>
                  <a:srgbClr val="2A2A2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、矽自旋量子</a:t>
            </a:r>
            <a:r>
              <a:rPr lang="zh-TW" altLang="en-US" sz="2100" b="0" i="0" dirty="0">
                <a:solidFill>
                  <a:srgbClr val="2A2A2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100" b="1" i="0" dirty="0">
                <a:solidFill>
                  <a:srgbClr val="2A2A2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拓樸量子</a:t>
            </a:r>
            <a:r>
              <a:rPr lang="zh-TW" altLang="en-US" sz="2100" b="0" i="0" dirty="0">
                <a:solidFill>
                  <a:srgbClr val="2A2A2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zh-TW" altLang="en-US" sz="2100" b="1" i="0" dirty="0">
                <a:solidFill>
                  <a:srgbClr val="2A2A2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鑽石空位</a:t>
            </a:r>
            <a:r>
              <a:rPr lang="zh-TW" altLang="en-US" sz="2100" b="0" i="0" dirty="0">
                <a:solidFill>
                  <a:srgbClr val="2A2A2A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100" b="0" i="0" dirty="0">
              <a:solidFill>
                <a:srgbClr val="2A2A2A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2EA7856-9CEA-4BB6-B539-B5D15B0D81BC}"/>
              </a:ext>
            </a:extLst>
          </p:cNvPr>
          <p:cNvCxnSpPr>
            <a:cxnSpLocks/>
          </p:cNvCxnSpPr>
          <p:nvPr/>
        </p:nvCxnSpPr>
        <p:spPr>
          <a:xfrm>
            <a:off x="638355" y="2902788"/>
            <a:ext cx="6987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2AEC7C6-DE20-4DA1-B93C-03D8167BEF0B}"/>
              </a:ext>
            </a:extLst>
          </p:cNvPr>
          <p:cNvCxnSpPr>
            <a:cxnSpLocks/>
          </p:cNvCxnSpPr>
          <p:nvPr/>
        </p:nvCxnSpPr>
        <p:spPr>
          <a:xfrm>
            <a:off x="638355" y="3541144"/>
            <a:ext cx="6987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8BCFCCE-6EBF-4FC0-9E2E-A17E01F612F5}"/>
              </a:ext>
            </a:extLst>
          </p:cNvPr>
          <p:cNvSpPr/>
          <p:nvPr/>
        </p:nvSpPr>
        <p:spPr>
          <a:xfrm flipV="1">
            <a:off x="474452" y="1225001"/>
            <a:ext cx="598673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113C84A-A917-442B-929A-44600437C7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264"/>
          <a:stretch/>
        </p:blipFill>
        <p:spPr>
          <a:xfrm>
            <a:off x="6440808" y="12940"/>
            <a:ext cx="5817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90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3C00582-C287-4958-8D05-67E0D3815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FCFC706-94E3-4938-B534-F815D123C351}"/>
              </a:ext>
            </a:extLst>
          </p:cNvPr>
          <p:cNvSpPr txBox="1"/>
          <p:nvPr/>
        </p:nvSpPr>
        <p:spPr>
          <a:xfrm>
            <a:off x="483765" y="640874"/>
            <a:ext cx="8086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疊加與二進位運算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77A30FF-D454-4944-873F-EAB93A854BC4}"/>
              </a:ext>
            </a:extLst>
          </p:cNvPr>
          <p:cNvSpPr txBox="1"/>
          <p:nvPr/>
        </p:nvSpPr>
        <p:spPr>
          <a:xfrm>
            <a:off x="483764" y="1433832"/>
            <a:ext cx="59673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如果你是量子粒子，由於有稱為</a:t>
            </a:r>
            <a:r>
              <a:rPr lang="zh-TW" altLang="en-US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疊加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，也稱為</a:t>
            </a:r>
            <a:r>
              <a:rPr lang="zh-TW" altLang="en-US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相干性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的現象會有一定的概率面向左邊以及一定的概率面向右邊。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量子粒子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例如電子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有自己的向左或向右性，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例如自旋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稱為向上或向下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或者為了更加貼近傳統的二進位運算，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我們可以將其說成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當量子粒子處於疊加態時，會是介於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和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之間無限多狀態的線性組合。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但在實際觀察之前，是不會知道其處於哪一種狀態，而這又帶出了下一個現象，那就是量子測量。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E9961B-3DCC-4FF3-AF59-FF1A96D685CF}"/>
              </a:ext>
            </a:extLst>
          </p:cNvPr>
          <p:cNvSpPr/>
          <p:nvPr/>
        </p:nvSpPr>
        <p:spPr>
          <a:xfrm>
            <a:off x="543886" y="1587865"/>
            <a:ext cx="935372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6E893E-7A10-4232-A75A-AE47996D1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65" y="1797715"/>
            <a:ext cx="5354971" cy="387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5206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E60333B-4AD9-4CA6-AE87-04F627184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17707C1-B4E8-4A48-BFBF-E42634FFA2F6}"/>
              </a:ext>
            </a:extLst>
          </p:cNvPr>
          <p:cNvSpPr txBox="1"/>
          <p:nvPr/>
        </p:nvSpPr>
        <p:spPr>
          <a:xfrm>
            <a:off x="1342239" y="738231"/>
            <a:ext cx="7449423" cy="1140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量子測量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5F7EBC-F015-4A52-B694-FE8DC33EFAC7}"/>
              </a:ext>
            </a:extLst>
          </p:cNvPr>
          <p:cNvSpPr/>
          <p:nvPr/>
        </p:nvSpPr>
        <p:spPr>
          <a:xfrm>
            <a:off x="1526795" y="1833415"/>
            <a:ext cx="91020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624AF4-472B-4F47-B2DB-D203279FCF5C}"/>
              </a:ext>
            </a:extLst>
          </p:cNvPr>
          <p:cNvSpPr txBox="1"/>
          <p:nvPr/>
        </p:nvSpPr>
        <p:spPr>
          <a:xfrm>
            <a:off x="1526795" y="2080470"/>
            <a:ext cx="91020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如果你是一顆量子粒子，而你正在往左往右轉的話，當他們測量你時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無論你在哪裡，結果一律會顯示您不是往左轉到底就是往右轉到底，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而不會介於兩者之間。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這是因為觀察或測量量子粒子的動作會讓</a:t>
            </a:r>
            <a:r>
              <a:rPr lang="zh-TW" altLang="en-US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疊加態塌縮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也稱為</a:t>
            </a:r>
            <a:r>
              <a:rPr lang="zh-TW" altLang="en-US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退相干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　　　　粒子呈現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的傳統二進位狀態。</a:t>
            </a:r>
          </a:p>
          <a:p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這種二進位狀態很有用，因為在運算時，可以使用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和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來做許多事。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不過當量子粒子一旦遭到測量並塌縮，就會永遠保持在該狀態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並且一律會是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610FBC6-174F-485D-99C3-B8464E6B290D}"/>
              </a:ext>
            </a:extLst>
          </p:cNvPr>
          <p:cNvCxnSpPr/>
          <p:nvPr/>
        </p:nvCxnSpPr>
        <p:spPr>
          <a:xfrm>
            <a:off x="1770075" y="3523376"/>
            <a:ext cx="763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7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388000A-E387-4B91-B641-A553D9F5E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D054EFC-D728-4A98-9309-DFB93C713E44}"/>
              </a:ext>
            </a:extLst>
          </p:cNvPr>
          <p:cNvSpPr txBox="1"/>
          <p:nvPr/>
        </p:nvSpPr>
        <p:spPr>
          <a:xfrm>
            <a:off x="796954" y="679508"/>
            <a:ext cx="8716162" cy="114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糾纏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E8215A-7CCB-4B65-8780-7D240BE39336}"/>
              </a:ext>
            </a:extLst>
          </p:cNvPr>
          <p:cNvSpPr/>
          <p:nvPr/>
        </p:nvSpPr>
        <p:spPr>
          <a:xfrm>
            <a:off x="956345" y="1690062"/>
            <a:ext cx="871616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8B0BE56-C4AC-44E7-B068-E9210CA6F1E5}"/>
              </a:ext>
            </a:extLst>
          </p:cNvPr>
          <p:cNvSpPr txBox="1"/>
          <p:nvPr/>
        </p:nvSpPr>
        <p:spPr>
          <a:xfrm>
            <a:off x="855677" y="1828800"/>
            <a:ext cx="87161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粒子在變成糾纏狀態時會形成單一系統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讓任何一個粒子的量子狀態無法與其他粒子的量子狀態分開描述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這表示不論對某個粒子套用了什麼運算或程序，其他粒子也會受到牽連。</a:t>
            </a:r>
          </a:p>
          <a:p>
            <a:endParaRPr lang="zh-TW" altLang="en-US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除了這個相互依存關係外，這些粒子即使相隔遙遠的距離，甚至以光年計，彼此間的連結也不會斷裂。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量子測量的效應也適用於糾纏的粒子，當某個粒子遭到測量並塌縮，另一個粒子也會塌縮。糾纏在一起的量子位元之間相互關聯，因此測量某個量子位元的狀態，就會提供另一個量子位元狀態的相關資訊。</a:t>
            </a:r>
            <a:endParaRPr lang="en-US" altLang="zh-TW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這個特性對於量子運算非常有用。</a:t>
            </a:r>
          </a:p>
        </p:txBody>
      </p:sp>
    </p:spTree>
    <p:extLst>
      <p:ext uri="{BB962C8B-B14F-4D97-AF65-F5344CB8AC3E}">
        <p14:creationId xmlns:p14="http://schemas.microsoft.com/office/powerpoint/2010/main" val="279919653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318298A-1C0B-4C15-8788-FCFBAC31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56183E8-A23A-4909-B03C-B9A49A69A082}"/>
              </a:ext>
            </a:extLst>
          </p:cNvPr>
          <p:cNvSpPr txBox="1"/>
          <p:nvPr/>
        </p:nvSpPr>
        <p:spPr>
          <a:xfrm>
            <a:off x="662727" y="737898"/>
            <a:ext cx="8808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量子位元和概率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F13128-9D77-4D7D-8724-6A82117CEC31}"/>
              </a:ext>
            </a:extLst>
          </p:cNvPr>
          <p:cNvSpPr/>
          <p:nvPr/>
        </p:nvSpPr>
        <p:spPr>
          <a:xfrm>
            <a:off x="880841" y="1929261"/>
            <a:ext cx="803665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26D0B8B-810A-4E49-8AE2-936C1007989E}"/>
              </a:ext>
            </a:extLst>
          </p:cNvPr>
          <p:cNvSpPr txBox="1"/>
          <p:nvPr/>
        </p:nvSpPr>
        <p:spPr>
          <a:xfrm>
            <a:off x="738227" y="2149785"/>
            <a:ext cx="8179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傳統電腦位元的狀態可以是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，但不會同時是兩者。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量子運算中所對應的則是量子位元，代表量子粒子的狀態。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因為疊加，量子位元可以是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，也可以是兩者之間的任何值。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量子位元會有一定概率塌縮為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，塌縮的概率則由</a:t>
            </a:r>
            <a:r>
              <a:rPr lang="zh-TW" altLang="en-US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量子干涉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決定。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假設幫忙拍照的人的相機上有特殊的濾光片會干涉相機的正常狀態，而影響其行為的概率。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同樣地，</a:t>
            </a:r>
            <a:r>
              <a:rPr lang="zh-TW" altLang="en-US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量子干涉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也會影響量子位元的狀態。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而影響</a:t>
            </a:r>
            <a:r>
              <a:rPr lang="zh-TW" altLang="en-US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測量期間特定結果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的概率，此概率便是量子運算的擅長之處。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CAB56B2-DE8F-45DA-83AD-A70ABFA54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3163" y="926196"/>
            <a:ext cx="1277655" cy="88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5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1939</Words>
  <Application>Microsoft Office PowerPoint</Application>
  <PresentationFormat>寬螢幕</PresentationFormat>
  <Paragraphs>146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標楷體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886930831060</dc:creator>
  <cp:lastModifiedBy>886930831060</cp:lastModifiedBy>
  <cp:revision>131</cp:revision>
  <dcterms:created xsi:type="dcterms:W3CDTF">2021-06-06T06:05:46Z</dcterms:created>
  <dcterms:modified xsi:type="dcterms:W3CDTF">2021-06-25T08:05:31Z</dcterms:modified>
</cp:coreProperties>
</file>