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</p:sldMasterIdLst>
  <p:sldIdLst>
    <p:sldId id="256" r:id="rId2"/>
    <p:sldId id="265" r:id="rId3"/>
    <p:sldId id="257" r:id="rId4"/>
    <p:sldId id="261" r:id="rId5"/>
    <p:sldId id="262" r:id="rId6"/>
    <p:sldId id="271" r:id="rId7"/>
    <p:sldId id="258" r:id="rId8"/>
    <p:sldId id="272" r:id="rId9"/>
    <p:sldId id="273" r:id="rId10"/>
    <p:sldId id="266" r:id="rId11"/>
    <p:sldId id="269" r:id="rId12"/>
    <p:sldId id="267" r:id="rId13"/>
    <p:sldId id="268" r:id="rId14"/>
    <p:sldId id="260" r:id="rId15"/>
    <p:sldId id="263" r:id="rId16"/>
    <p:sldId id="274" r:id="rId17"/>
    <p:sldId id="264" r:id="rId18"/>
    <p:sldId id="276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7E78B6-0EEC-4512-8578-30853C1DDE3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05906B-A192-4AFC-ABB8-E9EADE4029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78B6-0EEC-4512-8578-30853C1DDE3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06B-A192-4AFC-ABB8-E9EADE402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78B6-0EEC-4512-8578-30853C1DDE3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06B-A192-4AFC-ABB8-E9EADE402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95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78B6-0EEC-4512-8578-30853C1DDE3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06B-A192-4AFC-ABB8-E9EADE402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78B6-0EEC-4512-8578-30853C1DDE3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06B-A192-4AFC-ABB8-E9EADE4029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9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78B6-0EEC-4512-8578-30853C1DDE3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06B-A192-4AFC-ABB8-E9EADE402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948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78B6-0EEC-4512-8578-30853C1DDE3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06B-A192-4AFC-ABB8-E9EADE402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31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78B6-0EEC-4512-8578-30853C1DDE3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06B-A192-4AFC-ABB8-E9EADE402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87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78B6-0EEC-4512-8578-30853C1DDE3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06B-A192-4AFC-ABB8-E9EADE402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78B6-0EEC-4512-8578-30853C1DDE3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06B-A192-4AFC-ABB8-E9EADE402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806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78B6-0EEC-4512-8578-30853C1DDE3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06B-A192-4AFC-ABB8-E9EADE402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2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C7E78B6-0EEC-4512-8578-30853C1DDE3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505906B-A192-4AFC-ABB8-E9EADE402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61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SQL" TargetMode="External"/><Relationship Id="rId7" Type="http://schemas.openxmlformats.org/officeDocument/2006/relationships/hyperlink" Target="https://zh.wikipedia.org/wiki/%E6%95%B0%E6%8D%AE%E5%BA%93%E4%BA%8B%E5%8A%A1" TargetMode="External"/><Relationship Id="rId2" Type="http://schemas.openxmlformats.org/officeDocument/2006/relationships/hyperlink" Target="https://zh.wikipedia.org/wiki/%E6%95%B0%E6%8D%AE%E5%BA%9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tw/database/what-is-database/#WhatIsDBMS" TargetMode="External"/><Relationship Id="rId5" Type="http://schemas.openxmlformats.org/officeDocument/2006/relationships/hyperlink" Target="http://spaces.isu.edu.tw/upload/19225/0/news/postfile_174.pdf" TargetMode="External"/><Relationship Id="rId4" Type="http://schemas.openxmlformats.org/officeDocument/2006/relationships/hyperlink" Target="https://zh.wikipedia.org/wiki/%E6%95%B0%E6%8D%AE%E5%BA%93%E7%AE%A1%E7%90%86%E7%B3%BB%E7%BB%9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6E21D-0CA7-4264-BEDD-525833666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C27659-EDD1-45E9-8AFF-A8CE1E5B5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tantia" panose="02030602050306030303" pitchFamily="18" charset="0"/>
                <a:ea typeface="微軟正黑體" panose="020B0604030504040204" pitchFamily="34" charset="-120"/>
              </a:rPr>
              <a:t>10951012 </a:t>
            </a:r>
            <a:r>
              <a:rPr lang="zh-TW" altLang="en-US" dirty="0">
                <a:latin typeface="Constantia" panose="02030602050306030303" pitchFamily="18" charset="0"/>
                <a:ea typeface="微軟正黑體" panose="020B0604030504040204" pitchFamily="34" charset="-120"/>
              </a:rPr>
              <a:t>許玉萱</a:t>
            </a:r>
            <a:endParaRPr lang="en-US" altLang="zh-TW" dirty="0">
              <a:latin typeface="Constantia" panose="02030602050306030303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tantia" panose="02030602050306030303" pitchFamily="18" charset="0"/>
                <a:ea typeface="微軟正黑體" panose="020B0604030504040204" pitchFamily="34" charset="-120"/>
              </a:rPr>
              <a:t>10951016 </a:t>
            </a:r>
            <a:r>
              <a:rPr lang="zh-TW" altLang="en-US" dirty="0">
                <a:latin typeface="Constantia" panose="02030602050306030303" pitchFamily="18" charset="0"/>
                <a:ea typeface="微軟正黑體" panose="020B0604030504040204" pitchFamily="34" charset="-120"/>
              </a:rPr>
              <a:t>詹立心</a:t>
            </a:r>
            <a:endParaRPr lang="en-US" altLang="zh-TW" dirty="0">
              <a:latin typeface="Constantia" panose="02030602050306030303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tantia" panose="02030602050306030303" pitchFamily="18" charset="0"/>
                <a:ea typeface="微軟正黑體" panose="020B0604030504040204" pitchFamily="34" charset="-120"/>
              </a:rPr>
              <a:t>10951038 </a:t>
            </a:r>
            <a:r>
              <a:rPr lang="zh-TW" altLang="en-US" dirty="0">
                <a:latin typeface="Constantia" panose="02030602050306030303" pitchFamily="18" charset="0"/>
                <a:ea typeface="微軟正黑體" panose="020B0604030504040204" pitchFamily="34" charset="-120"/>
              </a:rPr>
              <a:t>葉庭妤</a:t>
            </a:r>
          </a:p>
        </p:txBody>
      </p:sp>
    </p:spTree>
    <p:extLst>
      <p:ext uri="{BB962C8B-B14F-4D97-AF65-F5344CB8AC3E}">
        <p14:creationId xmlns:p14="http://schemas.microsoft.com/office/powerpoint/2010/main" val="60068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3F361-FAA6-4741-B78F-4EE26705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E00A3-6012-476D-BFCD-BF8B54D0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內部層：最接近實際儲存體，為真實儲存體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概念層：介於兩者之間的間接層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外部層：又稱觀點層，最接近使用者，使用者所看到的部份資料庫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899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B9F44-5ADE-427A-AAD9-392DC1D8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082E30A-5BDC-463E-B4A7-0515C71A7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69" t="19137" r="20940" b="20595"/>
          <a:stretch/>
        </p:blipFill>
        <p:spPr>
          <a:xfrm>
            <a:off x="864073" y="662940"/>
            <a:ext cx="10463854" cy="5532120"/>
          </a:xfrm>
        </p:spPr>
      </p:pic>
    </p:spTree>
    <p:extLst>
      <p:ext uri="{BB962C8B-B14F-4D97-AF65-F5344CB8AC3E}">
        <p14:creationId xmlns:p14="http://schemas.microsoft.com/office/powerpoint/2010/main" val="197696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510E3-800D-4698-8178-FF5CC014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資料庫索引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0D6D0-438A-4F58-9435-E9C56938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為排序的資料結構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協助快速查詢、更新資料庫表中資料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索引為不可重複性且不可為空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在合併資料時，索引便是扮演欲附加欄位資料之指向性用途的角色</a:t>
            </a:r>
          </a:p>
        </p:txBody>
      </p:sp>
    </p:spTree>
    <p:extLst>
      <p:ext uri="{BB962C8B-B14F-4D97-AF65-F5344CB8AC3E}">
        <p14:creationId xmlns:p14="http://schemas.microsoft.com/office/powerpoint/2010/main" val="387011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75C76-CD3A-4713-A95F-26B8C450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資料庫交易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00AAB-43EC-4D04-8D56-29EF5A33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資料庫交易擁有以下四個特性，習慣上被稱之為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ACID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性質。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原子性（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atomicity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consistency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隔離性（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isolation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持續性（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durability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8806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393FD-4B1D-4FCD-94D7-0F81A854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EE889-94E3-4B87-A228-B597C1A7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建立自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1960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1980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年關係型資料庫開始流行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1990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年代出現了物件導向資料庫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現今雲端資料庫和自主驅動資料庫在如何收集、儲存、管理和利用資料方面正開拓著全新領域</a:t>
            </a:r>
          </a:p>
        </p:txBody>
      </p:sp>
    </p:spTree>
    <p:extLst>
      <p:ext uri="{BB962C8B-B14F-4D97-AF65-F5344CB8AC3E}">
        <p14:creationId xmlns:p14="http://schemas.microsoft.com/office/powerpoint/2010/main" val="312715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FB88A-CA3F-4BF5-BFA9-087076B1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資料庫和試算表的區別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CA988-7C39-4EC0-9385-215410A2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資料的儲存和操控方式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可存取資料的人員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可儲存資料的多寡</a:t>
            </a:r>
          </a:p>
        </p:txBody>
      </p:sp>
    </p:spTree>
    <p:extLst>
      <p:ext uri="{BB962C8B-B14F-4D97-AF65-F5344CB8AC3E}">
        <p14:creationId xmlns:p14="http://schemas.microsoft.com/office/powerpoint/2010/main" val="256128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B1F7F-8AD6-4B5F-90BC-64A925D5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技術的發展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75C2D-DDD8-4A01-A576-99107C198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網路化的大型通用資料庫管理系統的出現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資料庫安全系統及技術的提升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資料管理技術的普及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嵌入式行動資料庫技術</a:t>
            </a:r>
          </a:p>
        </p:txBody>
      </p:sp>
    </p:spTree>
    <p:extLst>
      <p:ext uri="{BB962C8B-B14F-4D97-AF65-F5344CB8AC3E}">
        <p14:creationId xmlns:p14="http://schemas.microsoft.com/office/powerpoint/2010/main" val="248890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5FF7B-F1E1-4E74-8D72-FAAB2C3D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面臨的挑戰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A083E6-A339-405B-A329-B70F27E2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吸收大量增加的資料量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確保資料安全性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跟上需求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管理和維護資料庫和基礎架構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消除對可擴充性的限制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526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6ED5A-921D-42A0-B8C1-32ACDAB0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129" y="275082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14678-A331-4A9B-8AC5-F929FA007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743" y="717452"/>
            <a:ext cx="2708868" cy="633046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607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89B6D-22A0-43DB-AF52-C6047905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A273F-C197-4038-9077-108DE08A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https://zh.wikipedia.org/wiki/%E6%95%B0%E6%8D%AE%E5%BA%93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（資料庫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維基百科）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https://zh.wikipedia.org/wiki/SQL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（結構化查詢語言 維基百科）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https://zh.wikipedia.org/wiki/%E6%95%B0%E6%8D%AE%E5%BA%93%E7%AE%A1%E7%90%86%E7%B3%BB%E7%BB%9F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（資料庫管理系統 維基百科 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http://spaces.isu.edu.tw/upload/19225/0/news/postfile_174.pdf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（資料庫系統）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https://www.oracle.com/tw/database/what-is-database/#WhatIsDBMS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（什麼是資料庫）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http://spaces.isu.edu.tw/upload/19225/0/news/postfile_174.pdf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（資料庫系統）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https://zh.wikipedia.org/wiki/%E6%95%B0%E6%8D%AE%E5%BA%93%E4%BA%8B%E5%8A%A1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資料庫交易 維基百科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655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E3B4A-CC51-41B6-BB59-CA9CF3DD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CBCA48-9F07-418B-8FC2-1A7F2652D6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結構化查詢語言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(SQL)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資料庫管理系統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(DBMS)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資料庫的架構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資料庫索引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F029ED-0507-4D2A-958F-F6CF315E74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資料庫交易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演變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資料庫和試算表的區別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技術的發展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面臨的挑戰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9287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565638D-35BB-4DA2-8B4F-80000419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AF5AE7-98CA-47A5-92F9-9BF69CE2F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我們的報告到此結束</a:t>
            </a:r>
          </a:p>
        </p:txBody>
      </p:sp>
    </p:spTree>
    <p:extLst>
      <p:ext uri="{BB962C8B-B14F-4D97-AF65-F5344CB8AC3E}">
        <p14:creationId xmlns:p14="http://schemas.microsoft.com/office/powerpoint/2010/main" val="383051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9D048-500F-45AB-B7C3-A45E9D2E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資料庫的定義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96F15-489C-4505-AF96-A24BD417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又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稱</a:t>
            </a:r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zh-TW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資料管理系統</a:t>
            </a:r>
            <a:r>
              <a:rPr lang="zh-TW" altLang="en-US" sz="32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32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資料庫是儲存資料的地方</a:t>
            </a:r>
            <a:endParaRPr lang="en-US" altLang="zh-TW" sz="32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可以對</a:t>
            </a:r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案</a:t>
            </a:r>
            <a:r>
              <a:rPr lang="zh-TW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中的資料執行新增、擷取、更新、刪除</a:t>
            </a:r>
            <a:endParaRPr lang="en-US" altLang="zh-TW" sz="32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資料庫通常由資料庫管理系統 </a:t>
            </a:r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(DBMS) 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控制</a:t>
            </a:r>
            <a:endParaRPr lang="en-US" altLang="zh-TW" sz="32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32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大多數資料庫使用結構化查詢語言</a:t>
            </a:r>
            <a:r>
              <a:rPr lang="en-US" altLang="zh-TW" sz="32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 (SQL) </a:t>
            </a:r>
            <a:r>
              <a:rPr lang="zh-TW" altLang="zh-TW" sz="32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來編寫和查詢資料</a:t>
            </a:r>
            <a:endParaRPr lang="en-US" altLang="zh-TW" sz="32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996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8A88F-35CB-468D-89AD-89382624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結構化查詢語言 </a:t>
            </a:r>
            <a:r>
              <a:rPr lang="en-US" altLang="zh-TW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(SQL)</a:t>
            </a:r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16903D-AA2A-46BD-AB58-4937FC60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一種程式設計語言</a:t>
            </a:r>
            <a:endParaRPr lang="en-US" altLang="zh-TW" sz="3200" dirty="0">
              <a:effectLst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用</a:t>
            </a:r>
            <a:r>
              <a:rPr lang="zh-TW" altLang="zh-TW" sz="32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來查詢、操作</a:t>
            </a:r>
            <a:r>
              <a:rPr lang="zh-TW" altLang="en-US" sz="32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zh-TW" sz="32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定義資料，並提供存取控制</a:t>
            </a:r>
            <a:endParaRPr lang="en-US" altLang="zh-TW" sz="3200" dirty="0">
              <a:effectLst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32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不要求使用者指定對資料的存放方法，也不需要使用者了解其具體的資料存放方式</a:t>
            </a:r>
            <a:endParaRPr lang="en-US" altLang="zh-TW" sz="3200" dirty="0">
              <a:effectLst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介面</a:t>
            </a:r>
            <a:r>
              <a:rPr lang="zh-TW" altLang="zh-TW" sz="32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能使具有底層結構完全不同的資料庫系統和不同資料庫之間，使用相同的</a:t>
            </a:r>
            <a:r>
              <a:rPr lang="en-US" altLang="zh-TW" sz="32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SQL</a:t>
            </a:r>
            <a:r>
              <a:rPr lang="zh-TW" altLang="zh-TW" sz="32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作為資料的輸入與管理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365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35D29-C993-41BB-B2D6-D9703852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資料庫管理系統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(DBMS)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FF738D-4DDF-40E8-9F2E-4F95D13E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負責使用者與資料庫之間的溝通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可提供多使用者介面、表達資料間的複雜關係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資料庫管理系統是一套電腦程式，以控制資料庫的分類及數據的存取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一套資料庫包括：模型語言、最佳化的數據結構、查詢語言及撰寫報表的程式、交易機制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548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DD932-A341-4485-BDC6-171CDCF5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5535DE-C14F-4783-9A17-B4302E66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階層式資料庫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網狀式資料庫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關聯式資料庫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物件導向式資料庫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68831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E55E5-D8BD-45F5-9BCF-CFF4F952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階層式資料庫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F4C1E-5CCC-4A9D-8294-C218043D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採用樹狀的結構，將資料分門別類儲存在不同的階層下，形狀像金字塔。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765ADC-4F9F-44AC-A79E-ADFB69C54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8569" r="6545" b="23235"/>
          <a:stretch/>
        </p:blipFill>
        <p:spPr>
          <a:xfrm>
            <a:off x="1513281" y="3230018"/>
            <a:ext cx="9132307" cy="30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07962-1CC0-4644-B09F-C4EAE02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網狀式資料庫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46AB6CF-502F-44AD-B23C-7A8C73AF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5519" cy="4038600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網狀式資料庫是階層式資料庫的擴充，將每筆記錄想像成一個節點，節點與節，點間可以建立關聯，形成一個複雜的網狀架構。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4CE3F60-2E70-494E-8EC0-C3F8C2EC6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2" t="16263" b="17487"/>
          <a:stretch/>
        </p:blipFill>
        <p:spPr>
          <a:xfrm>
            <a:off x="2384280" y="3585993"/>
            <a:ext cx="7423439" cy="26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9DB3A-3AAE-4E66-AFE2-F0E36826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C8A360-F8BD-45BB-85EC-05DD9CBC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維的矩陣來儲存資料，儲存在欄、列裡的資料必會有所關聯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儲存資料的表格則稱為「資料表」。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E2A1530-1A43-4609-B6DA-F1D858D01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8430"/>
              </p:ext>
            </p:extLst>
          </p:nvPr>
        </p:nvGraphicFramePr>
        <p:xfrm>
          <a:off x="1227405" y="3974123"/>
          <a:ext cx="9737189" cy="202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180">
                  <a:extLst>
                    <a:ext uri="{9D8B030D-6E8A-4147-A177-3AD203B41FA5}">
                      <a16:colId xmlns:a16="http://schemas.microsoft.com/office/drawing/2014/main" val="4154060550"/>
                    </a:ext>
                  </a:extLst>
                </a:gridCol>
                <a:gridCol w="2869809">
                  <a:extLst>
                    <a:ext uri="{9D8B030D-6E8A-4147-A177-3AD203B41FA5}">
                      <a16:colId xmlns:a16="http://schemas.microsoft.com/office/drawing/2014/main" val="1729951844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66011886"/>
                    </a:ext>
                  </a:extLst>
                </a:gridCol>
              </a:tblGrid>
              <a:tr h="5050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機構名稱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157909"/>
                  </a:ext>
                </a:extLst>
              </a:tr>
              <a:tr h="5050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士林區公所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02 2882 6200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士林區中正路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439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9154"/>
                  </a:ext>
                </a:extLst>
              </a:tr>
              <a:tr h="5050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內湖區公所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02 2792 5828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內湖區民權東路六段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4-5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41756"/>
                  </a:ext>
                </a:extLst>
              </a:tr>
              <a:tr h="5050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大同區公所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02 2597 5323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大同區昌吉街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4F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4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526100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11581</TotalTime>
  <Words>861</Words>
  <Application>Microsoft Office PowerPoint</Application>
  <PresentationFormat>寬螢幕</PresentationFormat>
  <Paragraphs>104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微軟正黑體</vt:lpstr>
      <vt:lpstr>Constantia</vt:lpstr>
      <vt:lpstr>Corbel</vt:lpstr>
      <vt:lpstr>基礎</vt:lpstr>
      <vt:lpstr>資料庫</vt:lpstr>
      <vt:lpstr>目錄</vt:lpstr>
      <vt:lpstr>資料庫的定義</vt:lpstr>
      <vt:lpstr>結構化查詢語言 (SQL)</vt:lpstr>
      <vt:lpstr>資料庫管理系統 (DBMS)</vt:lpstr>
      <vt:lpstr>資料庫的類型</vt:lpstr>
      <vt:lpstr>階層式資料庫</vt:lpstr>
      <vt:lpstr>網狀式資料庫</vt:lpstr>
      <vt:lpstr>關聯式資料庫</vt:lpstr>
      <vt:lpstr>資料庫的架構</vt:lpstr>
      <vt:lpstr>PowerPoint 簡報</vt:lpstr>
      <vt:lpstr>資料庫索引</vt:lpstr>
      <vt:lpstr>資料庫交易</vt:lpstr>
      <vt:lpstr>資料庫的演變</vt:lpstr>
      <vt:lpstr>資料庫和試算表的區別</vt:lpstr>
      <vt:lpstr>技術的發展</vt:lpstr>
      <vt:lpstr>面臨的挑戰</vt:lpstr>
      <vt:lpstr>報告心得</vt:lpstr>
      <vt:lpstr>參考資料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</dc:title>
  <dc:creator>user</dc:creator>
  <cp:lastModifiedBy>user</cp:lastModifiedBy>
  <cp:revision>50</cp:revision>
  <dcterms:created xsi:type="dcterms:W3CDTF">2021-06-04T13:29:41Z</dcterms:created>
  <dcterms:modified xsi:type="dcterms:W3CDTF">2021-06-18T05:12:12Z</dcterms:modified>
</cp:coreProperties>
</file>