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8"/>
  </p:notesMasterIdLst>
  <p:sldIdLst>
    <p:sldId id="256" r:id="rId2"/>
    <p:sldId id="277" r:id="rId3"/>
    <p:sldId id="278" r:id="rId4"/>
    <p:sldId id="258" r:id="rId5"/>
    <p:sldId id="260" r:id="rId6"/>
    <p:sldId id="281" r:id="rId7"/>
    <p:sldId id="262" r:id="rId8"/>
    <p:sldId id="261" r:id="rId9"/>
    <p:sldId id="263" r:id="rId10"/>
    <p:sldId id="267" r:id="rId11"/>
    <p:sldId id="268" r:id="rId12"/>
    <p:sldId id="265" r:id="rId13"/>
    <p:sldId id="279" r:id="rId14"/>
    <p:sldId id="259" r:id="rId15"/>
    <p:sldId id="264" r:id="rId16"/>
    <p:sldId id="280" r:id="rId17"/>
    <p:sldId id="266" r:id="rId18"/>
    <p:sldId id="270" r:id="rId19"/>
    <p:sldId id="269" r:id="rId20"/>
    <p:sldId id="271" r:id="rId21"/>
    <p:sldId id="272" r:id="rId22"/>
    <p:sldId id="273" r:id="rId23"/>
    <p:sldId id="28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pencer Liu" initials="SL" lastIdx="2" clrIdx="0">
    <p:extLst>
      <p:ext uri="{19B8F6BF-5375-455C-9EA6-DF929625EA0E}">
        <p15:presenceInfo xmlns:p15="http://schemas.microsoft.com/office/powerpoint/2012/main" userId="54b0ecaab4512d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63B"/>
    <a:srgbClr val="FFFFFF"/>
    <a:srgbClr val="069D5E"/>
    <a:srgbClr val="03A485"/>
    <a:srgbClr val="00A5AB"/>
    <a:srgbClr val="CC0099"/>
    <a:srgbClr val="006699"/>
    <a:srgbClr val="05A0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75780-F236-40CD-800E-F4AE482DE852}" v="56" dt="2021-06-16T14:00:51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81" autoAdjust="0"/>
  </p:normalViewPr>
  <p:slideViewPr>
    <p:cSldViewPr snapToGrid="0">
      <p:cViewPr varScale="1">
        <p:scale>
          <a:sx n="45" d="100"/>
          <a:sy n="45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B7BFDA-1BE6-4917-9CE8-1EDE7ADCBFF1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3F3E913-0F9B-400C-8354-FEF4942467B0}">
      <dgm:prSet phldrT="[文字]"/>
      <dgm:spPr/>
      <dgm:t>
        <a:bodyPr/>
        <a:lstStyle/>
        <a:p>
          <a:r>
            <a:rPr lang="zh-TW" altLang="en-US" dirty="0"/>
            <a:t>資料內容</a:t>
          </a:r>
        </a:p>
      </dgm:t>
    </dgm:pt>
    <dgm:pt modelId="{D9F40727-DF42-451C-9BEF-1C5C99BC14EE}" type="parTrans" cxnId="{44B29B54-8FD3-492B-98AB-ED3CACF5C154}">
      <dgm:prSet/>
      <dgm:spPr/>
      <dgm:t>
        <a:bodyPr/>
        <a:lstStyle/>
        <a:p>
          <a:endParaRPr lang="zh-TW" altLang="en-US"/>
        </a:p>
      </dgm:t>
    </dgm:pt>
    <dgm:pt modelId="{1C323029-74F1-4605-8768-131EDC336C00}" type="sibTrans" cxnId="{44B29B54-8FD3-492B-98AB-ED3CACF5C154}">
      <dgm:prSet/>
      <dgm:spPr/>
      <dgm:t>
        <a:bodyPr/>
        <a:lstStyle/>
        <a:p>
          <a:endParaRPr lang="zh-TW" altLang="en-US"/>
        </a:p>
      </dgm:t>
    </dgm:pt>
    <dgm:pt modelId="{60AF164D-8780-44C5-9D9A-DB2775D9A8DA}">
      <dgm:prSet phldrT="[文字]"/>
      <dgm:spPr/>
      <dgm:t>
        <a:bodyPr/>
        <a:lstStyle/>
        <a:p>
          <a:r>
            <a:rPr lang="zh-TW" altLang="en-US" dirty="0"/>
            <a:t>圖表</a:t>
          </a:r>
        </a:p>
      </dgm:t>
    </dgm:pt>
    <dgm:pt modelId="{6218F421-64CC-45D3-BD13-A45EFB580A3E}" type="parTrans" cxnId="{5A42B3E4-90CD-4330-B796-A2EA1E5D7785}">
      <dgm:prSet/>
      <dgm:spPr/>
      <dgm:t>
        <a:bodyPr/>
        <a:lstStyle/>
        <a:p>
          <a:endParaRPr lang="zh-TW" altLang="en-US"/>
        </a:p>
      </dgm:t>
    </dgm:pt>
    <dgm:pt modelId="{D533C20D-7308-4F6A-A26F-98E3C0718E1F}" type="sibTrans" cxnId="{5A42B3E4-90CD-4330-B796-A2EA1E5D7785}">
      <dgm:prSet/>
      <dgm:spPr/>
      <dgm:t>
        <a:bodyPr/>
        <a:lstStyle/>
        <a:p>
          <a:endParaRPr lang="zh-TW" altLang="en-US"/>
        </a:p>
      </dgm:t>
    </dgm:pt>
    <dgm:pt modelId="{4C7913B2-3996-4870-897A-FD7DB98ED2B9}">
      <dgm:prSet phldrT="[文字]"/>
      <dgm:spPr/>
      <dgm:t>
        <a:bodyPr/>
        <a:lstStyle/>
        <a:p>
          <a:r>
            <a:rPr lang="zh-TW" altLang="en-US" dirty="0"/>
            <a:t>呈現的結果</a:t>
          </a:r>
        </a:p>
      </dgm:t>
    </dgm:pt>
    <dgm:pt modelId="{D109F4FA-3B31-483F-A4CE-06270101FB49}" type="parTrans" cxnId="{EA77E560-B3C8-4A87-B973-9BE45A281887}">
      <dgm:prSet/>
      <dgm:spPr/>
      <dgm:t>
        <a:bodyPr/>
        <a:lstStyle/>
        <a:p>
          <a:endParaRPr lang="zh-TW" altLang="en-US"/>
        </a:p>
      </dgm:t>
    </dgm:pt>
    <dgm:pt modelId="{5F290798-2C0F-409D-9C4B-764A0B95AA17}" type="sibTrans" cxnId="{EA77E560-B3C8-4A87-B973-9BE45A281887}">
      <dgm:prSet/>
      <dgm:spPr/>
      <dgm:t>
        <a:bodyPr/>
        <a:lstStyle/>
        <a:p>
          <a:endParaRPr lang="zh-TW" altLang="en-US"/>
        </a:p>
      </dgm:t>
    </dgm:pt>
    <dgm:pt modelId="{00FCBB8F-60C5-4E43-AD56-3005A61631C5}">
      <dgm:prSet phldrT="[文字]"/>
      <dgm:spPr/>
      <dgm:t>
        <a:bodyPr/>
        <a:lstStyle/>
        <a:p>
          <a:r>
            <a:rPr lang="zh-TW" altLang="en-US" dirty="0"/>
            <a:t>結論</a:t>
          </a:r>
        </a:p>
      </dgm:t>
    </dgm:pt>
    <dgm:pt modelId="{98429858-109F-4B1B-8862-26013B7A1F0E}" type="parTrans" cxnId="{86859F75-63A1-401B-B95B-B667FCD46E5E}">
      <dgm:prSet/>
      <dgm:spPr/>
      <dgm:t>
        <a:bodyPr/>
        <a:lstStyle/>
        <a:p>
          <a:endParaRPr lang="zh-TW" altLang="en-US"/>
        </a:p>
      </dgm:t>
    </dgm:pt>
    <dgm:pt modelId="{81B91C54-E0CD-42E7-9F29-3C5C4A7C75B8}" type="sibTrans" cxnId="{86859F75-63A1-401B-B95B-B667FCD46E5E}">
      <dgm:prSet/>
      <dgm:spPr/>
      <dgm:t>
        <a:bodyPr/>
        <a:lstStyle/>
        <a:p>
          <a:endParaRPr lang="zh-TW" altLang="en-US"/>
        </a:p>
      </dgm:t>
    </dgm:pt>
    <dgm:pt modelId="{9E8E0F2D-24FA-4CA4-A7E9-BD2C67DE3C38}" type="pres">
      <dgm:prSet presAssocID="{ACB7BFDA-1BE6-4917-9CE8-1EDE7ADCBFF1}" presName="Name0" presStyleCnt="0">
        <dgm:presLayoutVars>
          <dgm:chMax val="7"/>
          <dgm:chPref val="7"/>
          <dgm:dir/>
        </dgm:presLayoutVars>
      </dgm:prSet>
      <dgm:spPr/>
    </dgm:pt>
    <dgm:pt modelId="{F0F622DE-B6E7-4513-910B-E9FB9870F2B9}" type="pres">
      <dgm:prSet presAssocID="{ACB7BFDA-1BE6-4917-9CE8-1EDE7ADCBFF1}" presName="Name1" presStyleCnt="0"/>
      <dgm:spPr/>
    </dgm:pt>
    <dgm:pt modelId="{D2C73062-36F8-4FC6-8131-61D6823206B6}" type="pres">
      <dgm:prSet presAssocID="{ACB7BFDA-1BE6-4917-9CE8-1EDE7ADCBFF1}" presName="cycle" presStyleCnt="0"/>
      <dgm:spPr/>
    </dgm:pt>
    <dgm:pt modelId="{DF7905D8-400A-470B-B1B8-48E3ACA55B8D}" type="pres">
      <dgm:prSet presAssocID="{ACB7BFDA-1BE6-4917-9CE8-1EDE7ADCBFF1}" presName="srcNode" presStyleLbl="node1" presStyleIdx="0" presStyleCnt="4"/>
      <dgm:spPr/>
    </dgm:pt>
    <dgm:pt modelId="{98C4E68B-6DE6-4A0C-A153-96593D3BA501}" type="pres">
      <dgm:prSet presAssocID="{ACB7BFDA-1BE6-4917-9CE8-1EDE7ADCBFF1}" presName="conn" presStyleLbl="parChTrans1D2" presStyleIdx="0" presStyleCnt="1"/>
      <dgm:spPr/>
    </dgm:pt>
    <dgm:pt modelId="{852D888A-EA3A-4DB3-85D5-A1DCB270DAAC}" type="pres">
      <dgm:prSet presAssocID="{ACB7BFDA-1BE6-4917-9CE8-1EDE7ADCBFF1}" presName="extraNode" presStyleLbl="node1" presStyleIdx="0" presStyleCnt="4"/>
      <dgm:spPr/>
    </dgm:pt>
    <dgm:pt modelId="{304462FA-C3B2-4ACC-8B81-DE910455D669}" type="pres">
      <dgm:prSet presAssocID="{ACB7BFDA-1BE6-4917-9CE8-1EDE7ADCBFF1}" presName="dstNode" presStyleLbl="node1" presStyleIdx="0" presStyleCnt="4"/>
      <dgm:spPr/>
    </dgm:pt>
    <dgm:pt modelId="{0A7ECEB7-AE1B-47FA-AC7F-471B68EF7FD8}" type="pres">
      <dgm:prSet presAssocID="{53F3E913-0F9B-400C-8354-FEF4942467B0}" presName="text_1" presStyleLbl="node1" presStyleIdx="0" presStyleCnt="4" custLinFactNeighborX="864" custLinFactNeighborY="8358">
        <dgm:presLayoutVars>
          <dgm:bulletEnabled val="1"/>
        </dgm:presLayoutVars>
      </dgm:prSet>
      <dgm:spPr/>
    </dgm:pt>
    <dgm:pt modelId="{B13EA829-D408-4764-AF62-CD1DC7744514}" type="pres">
      <dgm:prSet presAssocID="{53F3E913-0F9B-400C-8354-FEF4942467B0}" presName="accent_1" presStyleCnt="0"/>
      <dgm:spPr/>
    </dgm:pt>
    <dgm:pt modelId="{ABB7C18B-A546-47F1-A3B8-0FBA3FE08AC8}" type="pres">
      <dgm:prSet presAssocID="{53F3E913-0F9B-400C-8354-FEF4942467B0}" presName="accentRepeatNode" presStyleLbl="solidFgAcc1" presStyleIdx="0" presStyleCnt="4"/>
      <dgm:spPr/>
    </dgm:pt>
    <dgm:pt modelId="{15482636-FC43-4CC4-803F-2BAAE9E45302}" type="pres">
      <dgm:prSet presAssocID="{60AF164D-8780-44C5-9D9A-DB2775D9A8DA}" presName="text_2" presStyleLbl="node1" presStyleIdx="1" presStyleCnt="4" custLinFactNeighborX="536" custLinFactNeighborY="3532">
        <dgm:presLayoutVars>
          <dgm:bulletEnabled val="1"/>
        </dgm:presLayoutVars>
      </dgm:prSet>
      <dgm:spPr/>
    </dgm:pt>
    <dgm:pt modelId="{A1DD7EFD-E526-45E8-9F53-8A5D33BBE874}" type="pres">
      <dgm:prSet presAssocID="{60AF164D-8780-44C5-9D9A-DB2775D9A8DA}" presName="accent_2" presStyleCnt="0"/>
      <dgm:spPr/>
    </dgm:pt>
    <dgm:pt modelId="{BFE98D97-BFF1-4172-B6D4-625351575B2D}" type="pres">
      <dgm:prSet presAssocID="{60AF164D-8780-44C5-9D9A-DB2775D9A8DA}" presName="accentRepeatNode" presStyleLbl="solidFgAcc1" presStyleIdx="1" presStyleCnt="4" custLinFactNeighborX="-1630" custLinFactNeighborY="-4041"/>
      <dgm:spPr/>
    </dgm:pt>
    <dgm:pt modelId="{6F1D916F-687D-4CE0-ACCC-59C243CBFB8C}" type="pres">
      <dgm:prSet presAssocID="{4C7913B2-3996-4870-897A-FD7DB98ED2B9}" presName="text_3" presStyleLbl="node1" presStyleIdx="2" presStyleCnt="4" custLinFactNeighborX="523" custLinFactNeighborY="736">
        <dgm:presLayoutVars>
          <dgm:bulletEnabled val="1"/>
        </dgm:presLayoutVars>
      </dgm:prSet>
      <dgm:spPr/>
    </dgm:pt>
    <dgm:pt modelId="{70BF8461-E048-4366-8F86-3C35CE057A57}" type="pres">
      <dgm:prSet presAssocID="{4C7913B2-3996-4870-897A-FD7DB98ED2B9}" presName="accent_3" presStyleCnt="0"/>
      <dgm:spPr/>
    </dgm:pt>
    <dgm:pt modelId="{1B9DE46F-618C-4FBD-9161-4D3E384A92FC}" type="pres">
      <dgm:prSet presAssocID="{4C7913B2-3996-4870-897A-FD7DB98ED2B9}" presName="accentRepeatNode" presStyleLbl="solidFgAcc1" presStyleIdx="2" presStyleCnt="4"/>
      <dgm:spPr/>
    </dgm:pt>
    <dgm:pt modelId="{38F5757E-C47D-440B-AECE-8248E47D88B9}" type="pres">
      <dgm:prSet presAssocID="{00FCBB8F-60C5-4E43-AD56-3005A61631C5}" presName="text_4" presStyleLbl="node1" presStyleIdx="3" presStyleCnt="4">
        <dgm:presLayoutVars>
          <dgm:bulletEnabled val="1"/>
        </dgm:presLayoutVars>
      </dgm:prSet>
      <dgm:spPr/>
    </dgm:pt>
    <dgm:pt modelId="{AC74CACC-67F6-4F45-A670-D8CE2013A91C}" type="pres">
      <dgm:prSet presAssocID="{00FCBB8F-60C5-4E43-AD56-3005A61631C5}" presName="accent_4" presStyleCnt="0"/>
      <dgm:spPr/>
    </dgm:pt>
    <dgm:pt modelId="{A81BE53C-4BF2-4801-9451-77097964E9AD}" type="pres">
      <dgm:prSet presAssocID="{00FCBB8F-60C5-4E43-AD56-3005A61631C5}" presName="accentRepeatNode" presStyleLbl="solidFgAcc1" presStyleIdx="3" presStyleCnt="4"/>
      <dgm:spPr/>
    </dgm:pt>
  </dgm:ptLst>
  <dgm:cxnLst>
    <dgm:cxn modelId="{EA77E560-B3C8-4A87-B973-9BE45A281887}" srcId="{ACB7BFDA-1BE6-4917-9CE8-1EDE7ADCBFF1}" destId="{4C7913B2-3996-4870-897A-FD7DB98ED2B9}" srcOrd="2" destOrd="0" parTransId="{D109F4FA-3B31-483F-A4CE-06270101FB49}" sibTransId="{5F290798-2C0F-409D-9C4B-764A0B95AA17}"/>
    <dgm:cxn modelId="{24B3404A-2225-4F02-B712-8950471F575F}" type="presOf" srcId="{60AF164D-8780-44C5-9D9A-DB2775D9A8DA}" destId="{15482636-FC43-4CC4-803F-2BAAE9E45302}" srcOrd="0" destOrd="0" presId="urn:microsoft.com/office/officeart/2008/layout/VerticalCurvedList"/>
    <dgm:cxn modelId="{44B29B54-8FD3-492B-98AB-ED3CACF5C154}" srcId="{ACB7BFDA-1BE6-4917-9CE8-1EDE7ADCBFF1}" destId="{53F3E913-0F9B-400C-8354-FEF4942467B0}" srcOrd="0" destOrd="0" parTransId="{D9F40727-DF42-451C-9BEF-1C5C99BC14EE}" sibTransId="{1C323029-74F1-4605-8768-131EDC336C00}"/>
    <dgm:cxn modelId="{86859F75-63A1-401B-B95B-B667FCD46E5E}" srcId="{ACB7BFDA-1BE6-4917-9CE8-1EDE7ADCBFF1}" destId="{00FCBB8F-60C5-4E43-AD56-3005A61631C5}" srcOrd="3" destOrd="0" parTransId="{98429858-109F-4B1B-8862-26013B7A1F0E}" sibTransId="{81B91C54-E0CD-42E7-9F29-3C5C4A7C75B8}"/>
    <dgm:cxn modelId="{47B99F55-B14D-45DC-9E85-B09F843A5686}" type="presOf" srcId="{ACB7BFDA-1BE6-4917-9CE8-1EDE7ADCBFF1}" destId="{9E8E0F2D-24FA-4CA4-A7E9-BD2C67DE3C38}" srcOrd="0" destOrd="0" presId="urn:microsoft.com/office/officeart/2008/layout/VerticalCurvedList"/>
    <dgm:cxn modelId="{B2147657-6661-4184-943F-A9AB4B7B92BD}" type="presOf" srcId="{1C323029-74F1-4605-8768-131EDC336C00}" destId="{98C4E68B-6DE6-4A0C-A153-96593D3BA501}" srcOrd="0" destOrd="0" presId="urn:microsoft.com/office/officeart/2008/layout/VerticalCurvedList"/>
    <dgm:cxn modelId="{4F094579-3A80-45EA-91D8-5294F094AD89}" type="presOf" srcId="{53F3E913-0F9B-400C-8354-FEF4942467B0}" destId="{0A7ECEB7-AE1B-47FA-AC7F-471B68EF7FD8}" srcOrd="0" destOrd="0" presId="urn:microsoft.com/office/officeart/2008/layout/VerticalCurvedList"/>
    <dgm:cxn modelId="{7B4E0388-7F02-44B3-B870-AB039FB1BC54}" type="presOf" srcId="{4C7913B2-3996-4870-897A-FD7DB98ED2B9}" destId="{6F1D916F-687D-4CE0-ACCC-59C243CBFB8C}" srcOrd="0" destOrd="0" presId="urn:microsoft.com/office/officeart/2008/layout/VerticalCurvedList"/>
    <dgm:cxn modelId="{A2ACD7C0-0F77-464D-B359-68D95D6BA0E3}" type="presOf" srcId="{00FCBB8F-60C5-4E43-AD56-3005A61631C5}" destId="{38F5757E-C47D-440B-AECE-8248E47D88B9}" srcOrd="0" destOrd="0" presId="urn:microsoft.com/office/officeart/2008/layout/VerticalCurvedList"/>
    <dgm:cxn modelId="{5A42B3E4-90CD-4330-B796-A2EA1E5D7785}" srcId="{ACB7BFDA-1BE6-4917-9CE8-1EDE7ADCBFF1}" destId="{60AF164D-8780-44C5-9D9A-DB2775D9A8DA}" srcOrd="1" destOrd="0" parTransId="{6218F421-64CC-45D3-BD13-A45EFB580A3E}" sibTransId="{D533C20D-7308-4F6A-A26F-98E3C0718E1F}"/>
    <dgm:cxn modelId="{44666477-FC15-4AA5-8F9F-F84CB31EBADB}" type="presParOf" srcId="{9E8E0F2D-24FA-4CA4-A7E9-BD2C67DE3C38}" destId="{F0F622DE-B6E7-4513-910B-E9FB9870F2B9}" srcOrd="0" destOrd="0" presId="urn:microsoft.com/office/officeart/2008/layout/VerticalCurvedList"/>
    <dgm:cxn modelId="{C4B33C81-1785-4B4A-9E66-67934FAF5806}" type="presParOf" srcId="{F0F622DE-B6E7-4513-910B-E9FB9870F2B9}" destId="{D2C73062-36F8-4FC6-8131-61D6823206B6}" srcOrd="0" destOrd="0" presId="urn:microsoft.com/office/officeart/2008/layout/VerticalCurvedList"/>
    <dgm:cxn modelId="{F22FBB0E-806E-47F3-BF30-0285A1DE64DA}" type="presParOf" srcId="{D2C73062-36F8-4FC6-8131-61D6823206B6}" destId="{DF7905D8-400A-470B-B1B8-48E3ACA55B8D}" srcOrd="0" destOrd="0" presId="urn:microsoft.com/office/officeart/2008/layout/VerticalCurvedList"/>
    <dgm:cxn modelId="{7B928A13-21A1-4F0F-A915-78FF11BC1D66}" type="presParOf" srcId="{D2C73062-36F8-4FC6-8131-61D6823206B6}" destId="{98C4E68B-6DE6-4A0C-A153-96593D3BA501}" srcOrd="1" destOrd="0" presId="urn:microsoft.com/office/officeart/2008/layout/VerticalCurvedList"/>
    <dgm:cxn modelId="{DB67DFFD-1F46-4D24-9A2E-085A10552EC2}" type="presParOf" srcId="{D2C73062-36F8-4FC6-8131-61D6823206B6}" destId="{852D888A-EA3A-4DB3-85D5-A1DCB270DAAC}" srcOrd="2" destOrd="0" presId="urn:microsoft.com/office/officeart/2008/layout/VerticalCurvedList"/>
    <dgm:cxn modelId="{1189789C-AAEC-40A6-964F-60CEDEA312F5}" type="presParOf" srcId="{D2C73062-36F8-4FC6-8131-61D6823206B6}" destId="{304462FA-C3B2-4ACC-8B81-DE910455D669}" srcOrd="3" destOrd="0" presId="urn:microsoft.com/office/officeart/2008/layout/VerticalCurvedList"/>
    <dgm:cxn modelId="{4C4352C0-252A-4F52-8B99-AEA744C71A81}" type="presParOf" srcId="{F0F622DE-B6E7-4513-910B-E9FB9870F2B9}" destId="{0A7ECEB7-AE1B-47FA-AC7F-471B68EF7FD8}" srcOrd="1" destOrd="0" presId="urn:microsoft.com/office/officeart/2008/layout/VerticalCurvedList"/>
    <dgm:cxn modelId="{7450459A-EE5F-48FA-85AF-ACB094CF6AF2}" type="presParOf" srcId="{F0F622DE-B6E7-4513-910B-E9FB9870F2B9}" destId="{B13EA829-D408-4764-AF62-CD1DC7744514}" srcOrd="2" destOrd="0" presId="urn:microsoft.com/office/officeart/2008/layout/VerticalCurvedList"/>
    <dgm:cxn modelId="{7A05C38C-6A50-4D38-AA13-AAF6A9F4C8D8}" type="presParOf" srcId="{B13EA829-D408-4764-AF62-CD1DC7744514}" destId="{ABB7C18B-A546-47F1-A3B8-0FBA3FE08AC8}" srcOrd="0" destOrd="0" presId="urn:microsoft.com/office/officeart/2008/layout/VerticalCurvedList"/>
    <dgm:cxn modelId="{302D0918-1477-4A45-9320-7623794351B6}" type="presParOf" srcId="{F0F622DE-B6E7-4513-910B-E9FB9870F2B9}" destId="{15482636-FC43-4CC4-803F-2BAAE9E45302}" srcOrd="3" destOrd="0" presId="urn:microsoft.com/office/officeart/2008/layout/VerticalCurvedList"/>
    <dgm:cxn modelId="{8EDD52EF-8EB3-4D3F-AC0C-9C55CE76C250}" type="presParOf" srcId="{F0F622DE-B6E7-4513-910B-E9FB9870F2B9}" destId="{A1DD7EFD-E526-45E8-9F53-8A5D33BBE874}" srcOrd="4" destOrd="0" presId="urn:microsoft.com/office/officeart/2008/layout/VerticalCurvedList"/>
    <dgm:cxn modelId="{0B2789A5-6CDD-43FE-9FCD-C0C412169F00}" type="presParOf" srcId="{A1DD7EFD-E526-45E8-9F53-8A5D33BBE874}" destId="{BFE98D97-BFF1-4172-B6D4-625351575B2D}" srcOrd="0" destOrd="0" presId="urn:microsoft.com/office/officeart/2008/layout/VerticalCurvedList"/>
    <dgm:cxn modelId="{6B519823-8FF6-4A19-BABB-EC9739B4F5D7}" type="presParOf" srcId="{F0F622DE-B6E7-4513-910B-E9FB9870F2B9}" destId="{6F1D916F-687D-4CE0-ACCC-59C243CBFB8C}" srcOrd="5" destOrd="0" presId="urn:microsoft.com/office/officeart/2008/layout/VerticalCurvedList"/>
    <dgm:cxn modelId="{86B6A1C6-E9D7-4347-8D71-FC119201A0A4}" type="presParOf" srcId="{F0F622DE-B6E7-4513-910B-E9FB9870F2B9}" destId="{70BF8461-E048-4366-8F86-3C35CE057A57}" srcOrd="6" destOrd="0" presId="urn:microsoft.com/office/officeart/2008/layout/VerticalCurvedList"/>
    <dgm:cxn modelId="{47CD1A01-1716-49BD-9CEC-85C24F7001CF}" type="presParOf" srcId="{70BF8461-E048-4366-8F86-3C35CE057A57}" destId="{1B9DE46F-618C-4FBD-9161-4D3E384A92FC}" srcOrd="0" destOrd="0" presId="urn:microsoft.com/office/officeart/2008/layout/VerticalCurvedList"/>
    <dgm:cxn modelId="{9B1F4A55-E5B2-423D-BEDF-E6AA29BC7AAF}" type="presParOf" srcId="{F0F622DE-B6E7-4513-910B-E9FB9870F2B9}" destId="{38F5757E-C47D-440B-AECE-8248E47D88B9}" srcOrd="7" destOrd="0" presId="urn:microsoft.com/office/officeart/2008/layout/VerticalCurvedList"/>
    <dgm:cxn modelId="{4580A9D3-7F6A-44D3-9128-D1EA5405D9CD}" type="presParOf" srcId="{F0F622DE-B6E7-4513-910B-E9FB9870F2B9}" destId="{AC74CACC-67F6-4F45-A670-D8CE2013A91C}" srcOrd="8" destOrd="0" presId="urn:microsoft.com/office/officeart/2008/layout/VerticalCurvedList"/>
    <dgm:cxn modelId="{52DD472D-6B9C-41DE-8F37-E8139AADFF16}" type="presParOf" srcId="{AC74CACC-67F6-4F45-A670-D8CE2013A91C}" destId="{A81BE53C-4BF2-4801-9451-77097964E9A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9A5F45-954B-4FFB-9089-998E77582C4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D6D03089-8CFE-4295-A458-6B274B5C74A8}">
      <dgm:prSet phldrT="[文字]"/>
      <dgm:spPr/>
      <dgm:t>
        <a:bodyPr/>
        <a:lstStyle/>
        <a:p>
          <a:r>
            <a:rPr lang="zh-TW" altLang="en-US" dirty="0">
              <a:solidFill>
                <a:schemeClr val="bg1"/>
              </a:solidFill>
            </a:rPr>
            <a:t>資料內容</a:t>
          </a:r>
        </a:p>
      </dgm:t>
    </dgm:pt>
    <dgm:pt modelId="{8C15587B-14AD-4EFC-9C79-2CE92E54334C}" type="parTrans" cxnId="{B19BEE97-83CD-4DE7-974F-476EC7655D07}">
      <dgm:prSet/>
      <dgm:spPr/>
      <dgm:t>
        <a:bodyPr/>
        <a:lstStyle/>
        <a:p>
          <a:endParaRPr lang="zh-TW" altLang="en-US"/>
        </a:p>
      </dgm:t>
    </dgm:pt>
    <dgm:pt modelId="{3C73E726-78F4-4B99-A713-7DC59B3A05B8}" type="sibTrans" cxnId="{B19BEE97-83CD-4DE7-974F-476EC7655D07}">
      <dgm:prSet/>
      <dgm:spPr/>
      <dgm:t>
        <a:bodyPr/>
        <a:lstStyle/>
        <a:p>
          <a:endParaRPr lang="zh-TW" altLang="en-US"/>
        </a:p>
      </dgm:t>
    </dgm:pt>
    <dgm:pt modelId="{CE556151-9A98-4F30-902F-8D0F7D7FBB7B}">
      <dgm:prSet phldrT="[文字]"/>
      <dgm:spPr/>
      <dgm:t>
        <a:bodyPr/>
        <a:lstStyle/>
        <a:p>
          <a:r>
            <a:rPr lang="zh-TW" altLang="en-US" dirty="0"/>
            <a:t>圖表</a:t>
          </a:r>
        </a:p>
      </dgm:t>
    </dgm:pt>
    <dgm:pt modelId="{2D1A4B4A-8C2F-446A-B4A8-F242D127F788}" type="parTrans" cxnId="{4BF79F0A-4970-4604-A079-5B7F8A003926}">
      <dgm:prSet/>
      <dgm:spPr/>
      <dgm:t>
        <a:bodyPr/>
        <a:lstStyle/>
        <a:p>
          <a:endParaRPr lang="zh-TW" altLang="en-US"/>
        </a:p>
      </dgm:t>
    </dgm:pt>
    <dgm:pt modelId="{9854F7B2-1F03-4DDD-A109-AE24308977FE}" type="sibTrans" cxnId="{4BF79F0A-4970-4604-A079-5B7F8A003926}">
      <dgm:prSet/>
      <dgm:spPr/>
      <dgm:t>
        <a:bodyPr/>
        <a:lstStyle/>
        <a:p>
          <a:endParaRPr lang="zh-TW" altLang="en-US"/>
        </a:p>
      </dgm:t>
    </dgm:pt>
    <dgm:pt modelId="{F9866676-E1A6-4E48-A868-0F1CA68DD69D}">
      <dgm:prSet phldrT="[文字]"/>
      <dgm:spPr/>
      <dgm:t>
        <a:bodyPr/>
        <a:lstStyle/>
        <a:p>
          <a:r>
            <a:rPr lang="zh-TW" altLang="en-US" dirty="0"/>
            <a:t>呈現的結果</a:t>
          </a:r>
        </a:p>
      </dgm:t>
    </dgm:pt>
    <dgm:pt modelId="{BFEE1A92-DB79-4211-A513-3C1BEE47D8CD}" type="parTrans" cxnId="{83B3F39C-8C69-469E-B47C-8D2E764D63BA}">
      <dgm:prSet/>
      <dgm:spPr/>
      <dgm:t>
        <a:bodyPr/>
        <a:lstStyle/>
        <a:p>
          <a:endParaRPr lang="zh-TW" altLang="en-US"/>
        </a:p>
      </dgm:t>
    </dgm:pt>
    <dgm:pt modelId="{A6F805A2-9AB7-46CF-9088-8279A8BB2CF4}" type="sibTrans" cxnId="{83B3F39C-8C69-469E-B47C-8D2E764D63BA}">
      <dgm:prSet/>
      <dgm:spPr/>
      <dgm:t>
        <a:bodyPr/>
        <a:lstStyle/>
        <a:p>
          <a:endParaRPr lang="zh-TW" altLang="en-US"/>
        </a:p>
      </dgm:t>
    </dgm:pt>
    <dgm:pt modelId="{25F060BD-E5AA-45B2-842E-09FA7DBBF632}">
      <dgm:prSet phldrT="[文字]"/>
      <dgm:spPr/>
      <dgm:t>
        <a:bodyPr/>
        <a:lstStyle/>
        <a:p>
          <a:r>
            <a:rPr lang="zh-TW" altLang="en-US" dirty="0"/>
            <a:t>結論</a:t>
          </a:r>
        </a:p>
      </dgm:t>
    </dgm:pt>
    <dgm:pt modelId="{02EE4FF3-DA55-4399-96B6-A3EC91861D02}" type="sibTrans" cxnId="{0CD1A3E6-681C-434E-AE4D-16CE92B9CFC6}">
      <dgm:prSet/>
      <dgm:spPr/>
      <dgm:t>
        <a:bodyPr/>
        <a:lstStyle/>
        <a:p>
          <a:endParaRPr lang="zh-TW" altLang="en-US"/>
        </a:p>
      </dgm:t>
    </dgm:pt>
    <dgm:pt modelId="{1BD242C4-21F3-4428-AEEC-A07CF4895F57}" type="parTrans" cxnId="{0CD1A3E6-681C-434E-AE4D-16CE92B9CFC6}">
      <dgm:prSet/>
      <dgm:spPr/>
      <dgm:t>
        <a:bodyPr/>
        <a:lstStyle/>
        <a:p>
          <a:endParaRPr lang="zh-TW" altLang="en-US"/>
        </a:p>
      </dgm:t>
    </dgm:pt>
    <dgm:pt modelId="{4FC37D24-53C0-4D2D-8F74-8ED324B62D9C}">
      <dgm:prSet phldrT="[文字]"/>
      <dgm:spPr/>
      <dgm:t>
        <a:bodyPr/>
        <a:lstStyle/>
        <a:p>
          <a:r>
            <a:rPr lang="zh-TW" altLang="en-US" dirty="0"/>
            <a:t>缺水原因</a:t>
          </a:r>
        </a:p>
      </dgm:t>
    </dgm:pt>
    <dgm:pt modelId="{66762CB5-F5D4-46E9-963E-BC2E710D3AB1}" type="sibTrans" cxnId="{80C2782E-22DC-44F2-AC79-E063159C7D4E}">
      <dgm:prSet/>
      <dgm:spPr/>
      <dgm:t>
        <a:bodyPr/>
        <a:lstStyle/>
        <a:p>
          <a:endParaRPr lang="zh-TW" altLang="en-US"/>
        </a:p>
      </dgm:t>
    </dgm:pt>
    <dgm:pt modelId="{ED95DF50-247A-4443-A0B7-9A82D0BBD6DC}" type="parTrans" cxnId="{80C2782E-22DC-44F2-AC79-E063159C7D4E}">
      <dgm:prSet/>
      <dgm:spPr/>
      <dgm:t>
        <a:bodyPr/>
        <a:lstStyle/>
        <a:p>
          <a:endParaRPr lang="zh-TW" altLang="en-US"/>
        </a:p>
      </dgm:t>
    </dgm:pt>
    <dgm:pt modelId="{3118A5D7-BACB-44BE-8187-D76E8F5FB3AC}" type="pres">
      <dgm:prSet presAssocID="{009A5F45-954B-4FFB-9089-998E77582C4B}" presName="Name0" presStyleCnt="0">
        <dgm:presLayoutVars>
          <dgm:chMax val="7"/>
          <dgm:chPref val="7"/>
          <dgm:dir/>
        </dgm:presLayoutVars>
      </dgm:prSet>
      <dgm:spPr/>
    </dgm:pt>
    <dgm:pt modelId="{6B92A34C-9A57-46B2-A4E2-B5293FF18B88}" type="pres">
      <dgm:prSet presAssocID="{009A5F45-954B-4FFB-9089-998E77582C4B}" presName="Name1" presStyleCnt="0"/>
      <dgm:spPr/>
    </dgm:pt>
    <dgm:pt modelId="{F6C93894-1528-429D-BD5A-3EFC8123CD83}" type="pres">
      <dgm:prSet presAssocID="{009A5F45-954B-4FFB-9089-998E77582C4B}" presName="cycle" presStyleCnt="0"/>
      <dgm:spPr/>
    </dgm:pt>
    <dgm:pt modelId="{0766EB01-1269-4D6D-A1A7-F65EF48D09E6}" type="pres">
      <dgm:prSet presAssocID="{009A5F45-954B-4FFB-9089-998E77582C4B}" presName="srcNode" presStyleLbl="node1" presStyleIdx="0" presStyleCnt="5"/>
      <dgm:spPr/>
    </dgm:pt>
    <dgm:pt modelId="{5320061C-0B79-428B-85F9-BEC4217E94C2}" type="pres">
      <dgm:prSet presAssocID="{009A5F45-954B-4FFB-9089-998E77582C4B}" presName="conn" presStyleLbl="parChTrans1D2" presStyleIdx="0" presStyleCnt="1"/>
      <dgm:spPr/>
    </dgm:pt>
    <dgm:pt modelId="{6A7141E0-C223-4BD0-BEC2-EF1B541B17D3}" type="pres">
      <dgm:prSet presAssocID="{009A5F45-954B-4FFB-9089-998E77582C4B}" presName="extraNode" presStyleLbl="node1" presStyleIdx="0" presStyleCnt="5"/>
      <dgm:spPr/>
    </dgm:pt>
    <dgm:pt modelId="{9821517C-D0C7-4089-A871-E9AEDFE629D5}" type="pres">
      <dgm:prSet presAssocID="{009A5F45-954B-4FFB-9089-998E77582C4B}" presName="dstNode" presStyleLbl="node1" presStyleIdx="0" presStyleCnt="5"/>
      <dgm:spPr/>
    </dgm:pt>
    <dgm:pt modelId="{31EA430E-71B9-45CF-AA04-AD23C56E83F4}" type="pres">
      <dgm:prSet presAssocID="{D6D03089-8CFE-4295-A458-6B274B5C74A8}" presName="text_1" presStyleLbl="node1" presStyleIdx="0" presStyleCnt="5" custLinFactNeighborX="-414">
        <dgm:presLayoutVars>
          <dgm:bulletEnabled val="1"/>
        </dgm:presLayoutVars>
      </dgm:prSet>
      <dgm:spPr/>
    </dgm:pt>
    <dgm:pt modelId="{25E74279-8F6A-42B8-AA12-15FA1F1259E7}" type="pres">
      <dgm:prSet presAssocID="{D6D03089-8CFE-4295-A458-6B274B5C74A8}" presName="accent_1" presStyleCnt="0"/>
      <dgm:spPr/>
    </dgm:pt>
    <dgm:pt modelId="{B0CDB12F-B0CC-4247-A8FB-B053127D704F}" type="pres">
      <dgm:prSet presAssocID="{D6D03089-8CFE-4295-A458-6B274B5C74A8}" presName="accentRepeatNode" presStyleLbl="solidFgAcc1" presStyleIdx="0" presStyleCnt="5"/>
      <dgm:spPr/>
    </dgm:pt>
    <dgm:pt modelId="{8A60877C-FC7F-42B1-8120-553556874A2D}" type="pres">
      <dgm:prSet presAssocID="{CE556151-9A98-4F30-902F-8D0F7D7FBB7B}" presName="text_2" presStyleLbl="node1" presStyleIdx="1" presStyleCnt="5">
        <dgm:presLayoutVars>
          <dgm:bulletEnabled val="1"/>
        </dgm:presLayoutVars>
      </dgm:prSet>
      <dgm:spPr/>
    </dgm:pt>
    <dgm:pt modelId="{1BA419D5-FD29-4108-98A2-5CDCCF1F4B88}" type="pres">
      <dgm:prSet presAssocID="{CE556151-9A98-4F30-902F-8D0F7D7FBB7B}" presName="accent_2" presStyleCnt="0"/>
      <dgm:spPr/>
    </dgm:pt>
    <dgm:pt modelId="{008872A2-A0D3-4652-B831-AF56BFADFEBC}" type="pres">
      <dgm:prSet presAssocID="{CE556151-9A98-4F30-902F-8D0F7D7FBB7B}" presName="accentRepeatNode" presStyleLbl="solidFgAcc1" presStyleIdx="1" presStyleCnt="5"/>
      <dgm:spPr/>
    </dgm:pt>
    <dgm:pt modelId="{62F1155D-BD76-45E8-9F22-603E3E35D14D}" type="pres">
      <dgm:prSet presAssocID="{F9866676-E1A6-4E48-A868-0F1CA68DD69D}" presName="text_3" presStyleLbl="node1" presStyleIdx="2" presStyleCnt="5">
        <dgm:presLayoutVars>
          <dgm:bulletEnabled val="1"/>
        </dgm:presLayoutVars>
      </dgm:prSet>
      <dgm:spPr/>
    </dgm:pt>
    <dgm:pt modelId="{8FCEB688-C607-4F36-AF65-6B841F03FEA5}" type="pres">
      <dgm:prSet presAssocID="{F9866676-E1A6-4E48-A868-0F1CA68DD69D}" presName="accent_3" presStyleCnt="0"/>
      <dgm:spPr/>
    </dgm:pt>
    <dgm:pt modelId="{8854E79C-DB27-4749-82E3-C215633C0F56}" type="pres">
      <dgm:prSet presAssocID="{F9866676-E1A6-4E48-A868-0F1CA68DD69D}" presName="accentRepeatNode" presStyleLbl="solidFgAcc1" presStyleIdx="2" presStyleCnt="5"/>
      <dgm:spPr/>
    </dgm:pt>
    <dgm:pt modelId="{C404C673-D799-42D9-89F3-E104AD3E7E7E}" type="pres">
      <dgm:prSet presAssocID="{4FC37D24-53C0-4D2D-8F74-8ED324B62D9C}" presName="text_4" presStyleLbl="node1" presStyleIdx="3" presStyleCnt="5">
        <dgm:presLayoutVars>
          <dgm:bulletEnabled val="1"/>
        </dgm:presLayoutVars>
      </dgm:prSet>
      <dgm:spPr/>
    </dgm:pt>
    <dgm:pt modelId="{65F58E78-C943-44FA-AAA9-D5DC2C01DC58}" type="pres">
      <dgm:prSet presAssocID="{4FC37D24-53C0-4D2D-8F74-8ED324B62D9C}" presName="accent_4" presStyleCnt="0"/>
      <dgm:spPr/>
    </dgm:pt>
    <dgm:pt modelId="{B6ED7F1B-5B15-4216-B60E-A76B88FD30A2}" type="pres">
      <dgm:prSet presAssocID="{4FC37D24-53C0-4D2D-8F74-8ED324B62D9C}" presName="accentRepeatNode" presStyleLbl="solidFgAcc1" presStyleIdx="3" presStyleCnt="5"/>
      <dgm:spPr/>
    </dgm:pt>
    <dgm:pt modelId="{22C91A68-6F19-4DEF-BC3F-7031C4A73AA0}" type="pres">
      <dgm:prSet presAssocID="{25F060BD-E5AA-45B2-842E-09FA7DBBF632}" presName="text_5" presStyleLbl="node1" presStyleIdx="4" presStyleCnt="5">
        <dgm:presLayoutVars>
          <dgm:bulletEnabled val="1"/>
        </dgm:presLayoutVars>
      </dgm:prSet>
      <dgm:spPr/>
    </dgm:pt>
    <dgm:pt modelId="{ECB61079-3FA2-4B9E-B8AA-F88DEF2BAC24}" type="pres">
      <dgm:prSet presAssocID="{25F060BD-E5AA-45B2-842E-09FA7DBBF632}" presName="accent_5" presStyleCnt="0"/>
      <dgm:spPr/>
    </dgm:pt>
    <dgm:pt modelId="{D6E49A9D-B10D-4BAD-9002-8829296E544B}" type="pres">
      <dgm:prSet presAssocID="{25F060BD-E5AA-45B2-842E-09FA7DBBF632}" presName="accentRepeatNode" presStyleLbl="solidFgAcc1" presStyleIdx="4" presStyleCnt="5"/>
      <dgm:spPr/>
    </dgm:pt>
  </dgm:ptLst>
  <dgm:cxnLst>
    <dgm:cxn modelId="{4BF79F0A-4970-4604-A079-5B7F8A003926}" srcId="{009A5F45-954B-4FFB-9089-998E77582C4B}" destId="{CE556151-9A98-4F30-902F-8D0F7D7FBB7B}" srcOrd="1" destOrd="0" parTransId="{2D1A4B4A-8C2F-446A-B4A8-F242D127F788}" sibTransId="{9854F7B2-1F03-4DDD-A109-AE24308977FE}"/>
    <dgm:cxn modelId="{B68AEB2C-5968-49F4-84AF-7A9CF9AD1F3E}" type="presOf" srcId="{3C73E726-78F4-4B99-A713-7DC59B3A05B8}" destId="{5320061C-0B79-428B-85F9-BEC4217E94C2}" srcOrd="0" destOrd="0" presId="urn:microsoft.com/office/officeart/2008/layout/VerticalCurvedList"/>
    <dgm:cxn modelId="{80C2782E-22DC-44F2-AC79-E063159C7D4E}" srcId="{009A5F45-954B-4FFB-9089-998E77582C4B}" destId="{4FC37D24-53C0-4D2D-8F74-8ED324B62D9C}" srcOrd="3" destOrd="0" parTransId="{ED95DF50-247A-4443-A0B7-9A82D0BBD6DC}" sibTransId="{66762CB5-F5D4-46E9-963E-BC2E710D3AB1}"/>
    <dgm:cxn modelId="{B19BEE97-83CD-4DE7-974F-476EC7655D07}" srcId="{009A5F45-954B-4FFB-9089-998E77582C4B}" destId="{D6D03089-8CFE-4295-A458-6B274B5C74A8}" srcOrd="0" destOrd="0" parTransId="{8C15587B-14AD-4EFC-9C79-2CE92E54334C}" sibTransId="{3C73E726-78F4-4B99-A713-7DC59B3A05B8}"/>
    <dgm:cxn modelId="{83B3F39C-8C69-469E-B47C-8D2E764D63BA}" srcId="{009A5F45-954B-4FFB-9089-998E77582C4B}" destId="{F9866676-E1A6-4E48-A868-0F1CA68DD69D}" srcOrd="2" destOrd="0" parTransId="{BFEE1A92-DB79-4211-A513-3C1BEE47D8CD}" sibTransId="{A6F805A2-9AB7-46CF-9088-8279A8BB2CF4}"/>
    <dgm:cxn modelId="{4DC2F5AE-2E8F-4E59-972D-F5E64ED6EE98}" type="presOf" srcId="{CE556151-9A98-4F30-902F-8D0F7D7FBB7B}" destId="{8A60877C-FC7F-42B1-8120-553556874A2D}" srcOrd="0" destOrd="0" presId="urn:microsoft.com/office/officeart/2008/layout/VerticalCurvedList"/>
    <dgm:cxn modelId="{F14426C3-95C6-4D31-BBAD-3D915F08E410}" type="presOf" srcId="{4FC37D24-53C0-4D2D-8F74-8ED324B62D9C}" destId="{C404C673-D799-42D9-89F3-E104AD3E7E7E}" srcOrd="0" destOrd="0" presId="urn:microsoft.com/office/officeart/2008/layout/VerticalCurvedList"/>
    <dgm:cxn modelId="{CBA9AAC3-9E98-4AEA-A22C-EB581781153B}" type="presOf" srcId="{F9866676-E1A6-4E48-A868-0F1CA68DD69D}" destId="{62F1155D-BD76-45E8-9F22-603E3E35D14D}" srcOrd="0" destOrd="0" presId="urn:microsoft.com/office/officeart/2008/layout/VerticalCurvedList"/>
    <dgm:cxn modelId="{1372B5D2-24E8-4FCC-9FBD-C8C392B770F2}" type="presOf" srcId="{25F060BD-E5AA-45B2-842E-09FA7DBBF632}" destId="{22C91A68-6F19-4DEF-BC3F-7031C4A73AA0}" srcOrd="0" destOrd="0" presId="urn:microsoft.com/office/officeart/2008/layout/VerticalCurvedList"/>
    <dgm:cxn modelId="{2AD8E7DA-D183-4225-A225-5859D7812C1B}" type="presOf" srcId="{D6D03089-8CFE-4295-A458-6B274B5C74A8}" destId="{31EA430E-71B9-45CF-AA04-AD23C56E83F4}" srcOrd="0" destOrd="0" presId="urn:microsoft.com/office/officeart/2008/layout/VerticalCurvedList"/>
    <dgm:cxn modelId="{1F42AFDF-5994-4CB9-9F0B-8B9A2CCC8147}" type="presOf" srcId="{009A5F45-954B-4FFB-9089-998E77582C4B}" destId="{3118A5D7-BACB-44BE-8187-D76E8F5FB3AC}" srcOrd="0" destOrd="0" presId="urn:microsoft.com/office/officeart/2008/layout/VerticalCurvedList"/>
    <dgm:cxn modelId="{0CD1A3E6-681C-434E-AE4D-16CE92B9CFC6}" srcId="{009A5F45-954B-4FFB-9089-998E77582C4B}" destId="{25F060BD-E5AA-45B2-842E-09FA7DBBF632}" srcOrd="4" destOrd="0" parTransId="{1BD242C4-21F3-4428-AEEC-A07CF4895F57}" sibTransId="{02EE4FF3-DA55-4399-96B6-A3EC91861D02}"/>
    <dgm:cxn modelId="{3F16ED7C-FC89-42BC-92B6-D873671337C8}" type="presParOf" srcId="{3118A5D7-BACB-44BE-8187-D76E8F5FB3AC}" destId="{6B92A34C-9A57-46B2-A4E2-B5293FF18B88}" srcOrd="0" destOrd="0" presId="urn:microsoft.com/office/officeart/2008/layout/VerticalCurvedList"/>
    <dgm:cxn modelId="{974BB396-29BE-486B-9496-D4B17D8E9B53}" type="presParOf" srcId="{6B92A34C-9A57-46B2-A4E2-B5293FF18B88}" destId="{F6C93894-1528-429D-BD5A-3EFC8123CD83}" srcOrd="0" destOrd="0" presId="urn:microsoft.com/office/officeart/2008/layout/VerticalCurvedList"/>
    <dgm:cxn modelId="{C3A49720-D27F-43D3-B562-43198EAC76D8}" type="presParOf" srcId="{F6C93894-1528-429D-BD5A-3EFC8123CD83}" destId="{0766EB01-1269-4D6D-A1A7-F65EF48D09E6}" srcOrd="0" destOrd="0" presId="urn:microsoft.com/office/officeart/2008/layout/VerticalCurvedList"/>
    <dgm:cxn modelId="{3C6623E4-3275-48D7-B2C7-2A017D80E0E7}" type="presParOf" srcId="{F6C93894-1528-429D-BD5A-3EFC8123CD83}" destId="{5320061C-0B79-428B-85F9-BEC4217E94C2}" srcOrd="1" destOrd="0" presId="urn:microsoft.com/office/officeart/2008/layout/VerticalCurvedList"/>
    <dgm:cxn modelId="{7D650597-85FC-4F15-ADD2-6292EE762F3B}" type="presParOf" srcId="{F6C93894-1528-429D-BD5A-3EFC8123CD83}" destId="{6A7141E0-C223-4BD0-BEC2-EF1B541B17D3}" srcOrd="2" destOrd="0" presId="urn:microsoft.com/office/officeart/2008/layout/VerticalCurvedList"/>
    <dgm:cxn modelId="{862003D3-0BC8-4F55-8CEC-AD9D61BE67D4}" type="presParOf" srcId="{F6C93894-1528-429D-BD5A-3EFC8123CD83}" destId="{9821517C-D0C7-4089-A871-E9AEDFE629D5}" srcOrd="3" destOrd="0" presId="urn:microsoft.com/office/officeart/2008/layout/VerticalCurvedList"/>
    <dgm:cxn modelId="{149A812E-9DDF-45D5-AA8D-BAAFA1413EC3}" type="presParOf" srcId="{6B92A34C-9A57-46B2-A4E2-B5293FF18B88}" destId="{31EA430E-71B9-45CF-AA04-AD23C56E83F4}" srcOrd="1" destOrd="0" presId="urn:microsoft.com/office/officeart/2008/layout/VerticalCurvedList"/>
    <dgm:cxn modelId="{7FB2DBE4-A62A-486E-81B0-69AE73227603}" type="presParOf" srcId="{6B92A34C-9A57-46B2-A4E2-B5293FF18B88}" destId="{25E74279-8F6A-42B8-AA12-15FA1F1259E7}" srcOrd="2" destOrd="0" presId="urn:microsoft.com/office/officeart/2008/layout/VerticalCurvedList"/>
    <dgm:cxn modelId="{F104A52D-C2A5-4A79-87F6-815DCFBDB56B}" type="presParOf" srcId="{25E74279-8F6A-42B8-AA12-15FA1F1259E7}" destId="{B0CDB12F-B0CC-4247-A8FB-B053127D704F}" srcOrd="0" destOrd="0" presId="urn:microsoft.com/office/officeart/2008/layout/VerticalCurvedList"/>
    <dgm:cxn modelId="{1181F9EE-25AC-4582-A02B-1A79EAB56427}" type="presParOf" srcId="{6B92A34C-9A57-46B2-A4E2-B5293FF18B88}" destId="{8A60877C-FC7F-42B1-8120-553556874A2D}" srcOrd="3" destOrd="0" presId="urn:microsoft.com/office/officeart/2008/layout/VerticalCurvedList"/>
    <dgm:cxn modelId="{AEF381AD-4389-40E3-85FC-C0684755D5A9}" type="presParOf" srcId="{6B92A34C-9A57-46B2-A4E2-B5293FF18B88}" destId="{1BA419D5-FD29-4108-98A2-5CDCCF1F4B88}" srcOrd="4" destOrd="0" presId="urn:microsoft.com/office/officeart/2008/layout/VerticalCurvedList"/>
    <dgm:cxn modelId="{BA8A1195-E0BB-4688-AF45-4AA0ED00A3EE}" type="presParOf" srcId="{1BA419D5-FD29-4108-98A2-5CDCCF1F4B88}" destId="{008872A2-A0D3-4652-B831-AF56BFADFEBC}" srcOrd="0" destOrd="0" presId="urn:microsoft.com/office/officeart/2008/layout/VerticalCurvedList"/>
    <dgm:cxn modelId="{20DB624F-A631-4F17-BC55-D91B9DAD963E}" type="presParOf" srcId="{6B92A34C-9A57-46B2-A4E2-B5293FF18B88}" destId="{62F1155D-BD76-45E8-9F22-603E3E35D14D}" srcOrd="5" destOrd="0" presId="urn:microsoft.com/office/officeart/2008/layout/VerticalCurvedList"/>
    <dgm:cxn modelId="{D7CD7333-06CD-4602-BD50-174444620517}" type="presParOf" srcId="{6B92A34C-9A57-46B2-A4E2-B5293FF18B88}" destId="{8FCEB688-C607-4F36-AF65-6B841F03FEA5}" srcOrd="6" destOrd="0" presId="urn:microsoft.com/office/officeart/2008/layout/VerticalCurvedList"/>
    <dgm:cxn modelId="{CBADB3EB-DE99-49EC-9D2B-87C93AA3C8F9}" type="presParOf" srcId="{8FCEB688-C607-4F36-AF65-6B841F03FEA5}" destId="{8854E79C-DB27-4749-82E3-C215633C0F56}" srcOrd="0" destOrd="0" presId="urn:microsoft.com/office/officeart/2008/layout/VerticalCurvedList"/>
    <dgm:cxn modelId="{1A491CDE-86BE-4828-86ED-6E3FF6586F89}" type="presParOf" srcId="{6B92A34C-9A57-46B2-A4E2-B5293FF18B88}" destId="{C404C673-D799-42D9-89F3-E104AD3E7E7E}" srcOrd="7" destOrd="0" presId="urn:microsoft.com/office/officeart/2008/layout/VerticalCurvedList"/>
    <dgm:cxn modelId="{66A065A4-61BD-45C6-9740-00E8526BC277}" type="presParOf" srcId="{6B92A34C-9A57-46B2-A4E2-B5293FF18B88}" destId="{65F58E78-C943-44FA-AAA9-D5DC2C01DC58}" srcOrd="8" destOrd="0" presId="urn:microsoft.com/office/officeart/2008/layout/VerticalCurvedList"/>
    <dgm:cxn modelId="{DF98753D-8F92-4192-8E76-CA87D4BAFB1E}" type="presParOf" srcId="{65F58E78-C943-44FA-AAA9-D5DC2C01DC58}" destId="{B6ED7F1B-5B15-4216-B60E-A76B88FD30A2}" srcOrd="0" destOrd="0" presId="urn:microsoft.com/office/officeart/2008/layout/VerticalCurvedList"/>
    <dgm:cxn modelId="{26E39273-9FBB-45A0-8671-9ADF4FF44FAA}" type="presParOf" srcId="{6B92A34C-9A57-46B2-A4E2-B5293FF18B88}" destId="{22C91A68-6F19-4DEF-BC3F-7031C4A73AA0}" srcOrd="9" destOrd="0" presId="urn:microsoft.com/office/officeart/2008/layout/VerticalCurvedList"/>
    <dgm:cxn modelId="{FB4FA3DE-8851-4197-A5AE-0AE282AA999E}" type="presParOf" srcId="{6B92A34C-9A57-46B2-A4E2-B5293FF18B88}" destId="{ECB61079-3FA2-4B9E-B8AA-F88DEF2BAC24}" srcOrd="10" destOrd="0" presId="urn:microsoft.com/office/officeart/2008/layout/VerticalCurvedList"/>
    <dgm:cxn modelId="{E9BEC9FD-9DD9-4383-AD10-378818D90B70}" type="presParOf" srcId="{ECB61079-3FA2-4B9E-B8AA-F88DEF2BAC24}" destId="{D6E49A9D-B10D-4BAD-9002-8829296E544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4E68B-6DE6-4A0C-A153-96593D3BA501}">
      <dsp:nvSpPr>
        <dsp:cNvPr id="0" name=""/>
        <dsp:cNvSpPr/>
      </dsp:nvSpPr>
      <dsp:spPr>
        <a:xfrm>
          <a:off x="-4362643" y="-669184"/>
          <a:ext cx="5197582" cy="5197582"/>
        </a:xfrm>
        <a:prstGeom prst="blockArc">
          <a:avLst>
            <a:gd name="adj1" fmla="val 18900000"/>
            <a:gd name="adj2" fmla="val 2700000"/>
            <a:gd name="adj3" fmla="val 416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ECEB7-AE1B-47FA-AC7F-471B68EF7FD8}">
      <dsp:nvSpPr>
        <dsp:cNvPr id="0" name=""/>
        <dsp:cNvSpPr/>
      </dsp:nvSpPr>
      <dsp:spPr>
        <a:xfrm>
          <a:off x="489348" y="346317"/>
          <a:ext cx="10026251" cy="593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5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資料內容</a:t>
          </a:r>
        </a:p>
      </dsp:txBody>
      <dsp:txXfrm>
        <a:off x="489348" y="346317"/>
        <a:ext cx="10026251" cy="593701"/>
      </dsp:txXfrm>
    </dsp:sp>
    <dsp:sp modelId="{ABB7C18B-A546-47F1-A3B8-0FBA3FE08AC8}">
      <dsp:nvSpPr>
        <dsp:cNvPr id="0" name=""/>
        <dsp:cNvSpPr/>
      </dsp:nvSpPr>
      <dsp:spPr>
        <a:xfrm>
          <a:off x="66332" y="222483"/>
          <a:ext cx="742126" cy="74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82636-FC43-4CC4-803F-2BAAE9E45302}">
      <dsp:nvSpPr>
        <dsp:cNvPr id="0" name=""/>
        <dsp:cNvSpPr/>
      </dsp:nvSpPr>
      <dsp:spPr>
        <a:xfrm>
          <a:off x="829694" y="1208372"/>
          <a:ext cx="9685869" cy="593701"/>
        </a:xfrm>
        <a:prstGeom prst="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5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圖表</a:t>
          </a:r>
        </a:p>
      </dsp:txBody>
      <dsp:txXfrm>
        <a:off x="829694" y="1208372"/>
        <a:ext cx="9685869" cy="593701"/>
      </dsp:txXfrm>
    </dsp:sp>
    <dsp:sp modelId="{BFE98D97-BFF1-4172-B6D4-625351575B2D}">
      <dsp:nvSpPr>
        <dsp:cNvPr id="0" name=""/>
        <dsp:cNvSpPr/>
      </dsp:nvSpPr>
      <dsp:spPr>
        <a:xfrm>
          <a:off x="394618" y="1083200"/>
          <a:ext cx="742126" cy="74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16517"/>
              <a:satOff val="-3771"/>
              <a:lumOff val="-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D916F-687D-4CE0-ACCC-59C243CBFB8C}">
      <dsp:nvSpPr>
        <dsp:cNvPr id="0" name=""/>
        <dsp:cNvSpPr/>
      </dsp:nvSpPr>
      <dsp:spPr>
        <a:xfrm>
          <a:off x="828435" y="2082478"/>
          <a:ext cx="9685869" cy="593701"/>
        </a:xfrm>
        <a:prstGeom prst="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5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呈現的結果</a:t>
          </a:r>
        </a:p>
      </dsp:txBody>
      <dsp:txXfrm>
        <a:off x="828435" y="2082478"/>
        <a:ext cx="9685869" cy="593701"/>
      </dsp:txXfrm>
    </dsp:sp>
    <dsp:sp modelId="{1B9DE46F-618C-4FBD-9161-4D3E384A92FC}">
      <dsp:nvSpPr>
        <dsp:cNvPr id="0" name=""/>
        <dsp:cNvSpPr/>
      </dsp:nvSpPr>
      <dsp:spPr>
        <a:xfrm>
          <a:off x="406715" y="2003896"/>
          <a:ext cx="742126" cy="74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633033"/>
              <a:satOff val="-7543"/>
              <a:lumOff val="-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5757E-C47D-440B-AECE-8248E47D88B9}">
      <dsp:nvSpPr>
        <dsp:cNvPr id="0" name=""/>
        <dsp:cNvSpPr/>
      </dsp:nvSpPr>
      <dsp:spPr>
        <a:xfrm>
          <a:off x="437396" y="2968815"/>
          <a:ext cx="10026251" cy="593701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1250" tIns="58420" rIns="58420" bIns="5842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300" kern="1200" dirty="0"/>
            <a:t>結論</a:t>
          </a:r>
        </a:p>
      </dsp:txBody>
      <dsp:txXfrm>
        <a:off x="437396" y="2968815"/>
        <a:ext cx="10026251" cy="593701"/>
      </dsp:txXfrm>
    </dsp:sp>
    <dsp:sp modelId="{A81BE53C-4BF2-4801-9451-77097964E9AD}">
      <dsp:nvSpPr>
        <dsp:cNvPr id="0" name=""/>
        <dsp:cNvSpPr/>
      </dsp:nvSpPr>
      <dsp:spPr>
        <a:xfrm>
          <a:off x="66332" y="2894602"/>
          <a:ext cx="742126" cy="7421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0061C-0B79-428B-85F9-BEC4217E94C2}">
      <dsp:nvSpPr>
        <dsp:cNvPr id="0" name=""/>
        <dsp:cNvSpPr/>
      </dsp:nvSpPr>
      <dsp:spPr>
        <a:xfrm>
          <a:off x="-5276841" y="-808167"/>
          <a:ext cx="6283584" cy="6283584"/>
        </a:xfrm>
        <a:prstGeom prst="blockArc">
          <a:avLst>
            <a:gd name="adj1" fmla="val 18900000"/>
            <a:gd name="adj2" fmla="val 2700000"/>
            <a:gd name="adj3" fmla="val 344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A430E-71B9-45CF-AA04-AD23C56E83F4}">
      <dsp:nvSpPr>
        <dsp:cNvPr id="0" name=""/>
        <dsp:cNvSpPr/>
      </dsp:nvSpPr>
      <dsp:spPr>
        <a:xfrm>
          <a:off x="398838" y="291609"/>
          <a:ext cx="10010603" cy="5835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22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>
              <a:solidFill>
                <a:schemeClr val="bg1"/>
              </a:solidFill>
            </a:rPr>
            <a:t>資料內容</a:t>
          </a:r>
        </a:p>
      </dsp:txBody>
      <dsp:txXfrm>
        <a:off x="398838" y="291609"/>
        <a:ext cx="10010603" cy="583592"/>
      </dsp:txXfrm>
    </dsp:sp>
    <dsp:sp modelId="{B0CDB12F-B0CC-4247-A8FB-B053127D704F}">
      <dsp:nvSpPr>
        <dsp:cNvPr id="0" name=""/>
        <dsp:cNvSpPr/>
      </dsp:nvSpPr>
      <dsp:spPr>
        <a:xfrm>
          <a:off x="75536" y="218660"/>
          <a:ext cx="729491" cy="729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0877C-FC7F-42B1-8120-553556874A2D}">
      <dsp:nvSpPr>
        <dsp:cNvPr id="0" name=""/>
        <dsp:cNvSpPr/>
      </dsp:nvSpPr>
      <dsp:spPr>
        <a:xfrm>
          <a:off x="858467" y="1166719"/>
          <a:ext cx="9592417" cy="583592"/>
        </a:xfrm>
        <a:prstGeom prst="rect">
          <a:avLst/>
        </a:prstGeom>
        <a:solidFill>
          <a:schemeClr val="accent2">
            <a:hueOff val="-612388"/>
            <a:satOff val="-2828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22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圖表</a:t>
          </a:r>
        </a:p>
      </dsp:txBody>
      <dsp:txXfrm>
        <a:off x="858467" y="1166719"/>
        <a:ext cx="9592417" cy="583592"/>
      </dsp:txXfrm>
    </dsp:sp>
    <dsp:sp modelId="{008872A2-A0D3-4652-B831-AF56BFADFEBC}">
      <dsp:nvSpPr>
        <dsp:cNvPr id="0" name=""/>
        <dsp:cNvSpPr/>
      </dsp:nvSpPr>
      <dsp:spPr>
        <a:xfrm>
          <a:off x="493722" y="1093770"/>
          <a:ext cx="729491" cy="729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12388"/>
              <a:satOff val="-2828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1155D-BD76-45E8-9F22-603E3E35D14D}">
      <dsp:nvSpPr>
        <dsp:cNvPr id="0" name=""/>
        <dsp:cNvSpPr/>
      </dsp:nvSpPr>
      <dsp:spPr>
        <a:xfrm>
          <a:off x="986817" y="2041828"/>
          <a:ext cx="9464068" cy="583592"/>
        </a:xfrm>
        <a:prstGeom prst="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22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呈現的結果</a:t>
          </a:r>
        </a:p>
      </dsp:txBody>
      <dsp:txXfrm>
        <a:off x="986817" y="2041828"/>
        <a:ext cx="9464068" cy="583592"/>
      </dsp:txXfrm>
    </dsp:sp>
    <dsp:sp modelId="{8854E79C-DB27-4749-82E3-C215633C0F56}">
      <dsp:nvSpPr>
        <dsp:cNvPr id="0" name=""/>
        <dsp:cNvSpPr/>
      </dsp:nvSpPr>
      <dsp:spPr>
        <a:xfrm>
          <a:off x="622071" y="1968879"/>
          <a:ext cx="729491" cy="729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224775"/>
              <a:satOff val="-5657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4C673-D799-42D9-89F3-E104AD3E7E7E}">
      <dsp:nvSpPr>
        <dsp:cNvPr id="0" name=""/>
        <dsp:cNvSpPr/>
      </dsp:nvSpPr>
      <dsp:spPr>
        <a:xfrm>
          <a:off x="858467" y="2916937"/>
          <a:ext cx="9592417" cy="583592"/>
        </a:xfrm>
        <a:prstGeom prst="rect">
          <a:avLst/>
        </a:prstGeom>
        <a:solidFill>
          <a:schemeClr val="accent2">
            <a:hueOff val="-1837163"/>
            <a:satOff val="-8485"/>
            <a:lumOff val="-17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22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缺水原因</a:t>
          </a:r>
        </a:p>
      </dsp:txBody>
      <dsp:txXfrm>
        <a:off x="858467" y="2916937"/>
        <a:ext cx="9592417" cy="583592"/>
      </dsp:txXfrm>
    </dsp:sp>
    <dsp:sp modelId="{B6ED7F1B-5B15-4216-B60E-A76B88FD30A2}">
      <dsp:nvSpPr>
        <dsp:cNvPr id="0" name=""/>
        <dsp:cNvSpPr/>
      </dsp:nvSpPr>
      <dsp:spPr>
        <a:xfrm>
          <a:off x="493722" y="2843988"/>
          <a:ext cx="729491" cy="729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37163"/>
              <a:satOff val="-8485"/>
              <a:lumOff val="-17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C91A68-6F19-4DEF-BC3F-7031C4A73AA0}">
      <dsp:nvSpPr>
        <dsp:cNvPr id="0" name=""/>
        <dsp:cNvSpPr/>
      </dsp:nvSpPr>
      <dsp:spPr>
        <a:xfrm>
          <a:off x="440282" y="3792047"/>
          <a:ext cx="10010603" cy="583592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227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200" kern="1200" dirty="0"/>
            <a:t>結論</a:t>
          </a:r>
        </a:p>
      </dsp:txBody>
      <dsp:txXfrm>
        <a:off x="440282" y="3792047"/>
        <a:ext cx="10010603" cy="583592"/>
      </dsp:txXfrm>
    </dsp:sp>
    <dsp:sp modelId="{D6E49A9D-B10D-4BAD-9002-8829296E544B}">
      <dsp:nvSpPr>
        <dsp:cNvPr id="0" name=""/>
        <dsp:cNvSpPr/>
      </dsp:nvSpPr>
      <dsp:spPr>
        <a:xfrm>
          <a:off x="75536" y="3719098"/>
          <a:ext cx="729491" cy="7294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9550"/>
              <a:satOff val="-11314"/>
              <a:lumOff val="-23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E2533-8999-459F-B6A2-4B06170EAAAA}" type="datetimeFigureOut">
              <a:rPr lang="zh-TW" altLang="en-US" smtClean="0"/>
              <a:t>2021/6/16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8281C-F431-4B3D-9A28-F4DF442756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584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67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39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2021</a:t>
            </a:r>
            <a:r>
              <a:rPr lang="zh-TW" altLang="en-US" dirty="0"/>
              <a:t>的缺水原因是因為在去年梅雨季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節短促雨情不佳，接著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颱風季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沒有颱風登陸或接近，僅靠夏季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陣雨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補充。原本期望可靠每年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～</a:t>
            </a:r>
            <a:r>
              <a:rPr lang="en-US" altLang="zh-TW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月份的春雨舒緩旱象，但受</a:t>
            </a:r>
            <a:r>
              <a:rPr lang="zh-TW" alt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反聖嬰現象</a:t>
            </a:r>
            <a:r>
              <a:rPr lang="zh-TW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等因素影響，而導致今年缺水危機。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6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這個報告，我們應該要好好的珍惜台灣的水資源，因為，台灣平均降雨量百分比超過全球的百分比，但我們每人平均用水量遠低於全球平均值。近年因為氣候的改變，而導致沒有雨水的進帳。也因為如此，我們更應該珍惜我們可以用的水資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72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51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dirty="0"/>
              <a:t>我們以新北市為例，</a:t>
            </a:r>
            <a:r>
              <a:rPr lang="en-US" altLang="zh-TW" dirty="0"/>
              <a:t>2015</a:t>
            </a:r>
            <a:r>
              <a:rPr lang="zh-TW" altLang="en-US" dirty="0"/>
              <a:t>年薪北市為全國用水比例位居全台第一，而用水人口數為</a:t>
            </a:r>
            <a:r>
              <a:rPr lang="en-US" altLang="zh-TW" dirty="0"/>
              <a:t>:</a:t>
            </a:r>
            <a:r>
              <a:rPr lang="en-US" altLang="zh-TW" b="0" i="0" dirty="0">
                <a:effectLst/>
                <a:latin typeface="Raleway"/>
              </a:rPr>
              <a:t>3,873,128 </a:t>
            </a:r>
            <a:r>
              <a:rPr lang="zh-TW" altLang="en-US" b="0" i="0" dirty="0">
                <a:effectLst/>
                <a:latin typeface="Raleway"/>
              </a:rPr>
              <a:t>人、用水量為</a:t>
            </a:r>
            <a:r>
              <a:rPr lang="en-US" altLang="zh-TW" b="0" i="0" dirty="0">
                <a:effectLst/>
                <a:latin typeface="Raleway"/>
              </a:rPr>
              <a:t>:419,262,076 </a:t>
            </a:r>
            <a:r>
              <a:rPr lang="zh-TW" altLang="en-US" b="0" i="0" dirty="0">
                <a:effectLst/>
                <a:latin typeface="Raleway"/>
              </a:rPr>
              <a:t>千公升</a:t>
            </a:r>
            <a:r>
              <a:rPr lang="en-US" altLang="zh-TW" b="0" i="0" dirty="0">
                <a:effectLst/>
                <a:latin typeface="Raleway"/>
              </a:rPr>
              <a:t>;</a:t>
            </a:r>
            <a:r>
              <a:rPr lang="zh-TW" altLang="en-US" b="0" i="0" dirty="0">
                <a:effectLst/>
                <a:latin typeface="Raleway"/>
              </a:rPr>
              <a:t>總用水人口數為</a:t>
            </a:r>
            <a:r>
              <a:rPr lang="en-US" altLang="zh-TW" b="0" i="0" dirty="0">
                <a:effectLst/>
                <a:latin typeface="Raleway"/>
              </a:rPr>
              <a:t>:21,889,524 </a:t>
            </a:r>
            <a:r>
              <a:rPr lang="zh-TW" altLang="en-US" b="0" i="0" dirty="0">
                <a:effectLst/>
                <a:latin typeface="Raleway"/>
              </a:rPr>
              <a:t>人</a:t>
            </a:r>
            <a:br>
              <a:rPr lang="zh-TW" altLang="en-US" dirty="0"/>
            </a:br>
            <a:r>
              <a:rPr lang="zh-TW" altLang="en-US" b="0" i="0" dirty="0">
                <a:effectLst/>
                <a:latin typeface="Raleway"/>
              </a:rPr>
              <a:t>，總用水量為</a:t>
            </a:r>
            <a:r>
              <a:rPr lang="en-US" altLang="zh-TW" b="0" i="0" dirty="0">
                <a:effectLst/>
                <a:latin typeface="Raleway"/>
              </a:rPr>
              <a:t>:2,182,628,126 </a:t>
            </a:r>
            <a:r>
              <a:rPr lang="zh-TW" altLang="en-US" b="0" i="0" dirty="0">
                <a:effectLst/>
                <a:latin typeface="Raleway"/>
              </a:rPr>
              <a:t>千公升。新北市用水人口數為全台的</a:t>
            </a:r>
            <a:r>
              <a:rPr lang="en-US" altLang="zh-TW" b="0" i="0" dirty="0">
                <a:effectLst/>
                <a:latin typeface="Raleway"/>
              </a:rPr>
              <a:t>17.69%</a:t>
            </a:r>
            <a:r>
              <a:rPr lang="zh-TW" altLang="en-US" b="0" i="0" dirty="0">
                <a:effectLst/>
                <a:latin typeface="Raleway"/>
              </a:rPr>
              <a:t>，用水量為全台的</a:t>
            </a:r>
            <a:r>
              <a:rPr lang="en-US" altLang="zh-TW" b="0" i="0" dirty="0">
                <a:effectLst/>
                <a:latin typeface="Raleway"/>
              </a:rPr>
              <a:t>19.21%</a:t>
            </a:r>
            <a:r>
              <a:rPr lang="zh-TW" altLang="en-US" b="0" i="0" dirty="0">
                <a:effectLst/>
                <a:latin typeface="Raleway"/>
              </a:rPr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82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接下來還是以新北市為例，</a:t>
            </a:r>
            <a:r>
              <a:rPr lang="en-US" altLang="zh-TW" dirty="0"/>
              <a:t>2016</a:t>
            </a:r>
            <a:r>
              <a:rPr lang="zh-TW" altLang="en-US" dirty="0"/>
              <a:t>年薪北市為全國用水比例依然位居全台第一，而用水人口數為</a:t>
            </a:r>
            <a:r>
              <a:rPr lang="en-US" altLang="zh-TW" dirty="0"/>
              <a:t>:</a:t>
            </a:r>
            <a:r>
              <a:rPr lang="en-US" altLang="zh-TW" b="0" i="0" dirty="0">
                <a:effectLst/>
                <a:latin typeface="Raleway"/>
              </a:rPr>
              <a:t> 3,881,990 </a:t>
            </a:r>
            <a:r>
              <a:rPr lang="zh-TW" altLang="en-US" b="0" i="0" dirty="0">
                <a:effectLst/>
                <a:latin typeface="Raleway"/>
              </a:rPr>
              <a:t>人、用水量為</a:t>
            </a:r>
            <a:r>
              <a:rPr lang="en-US" altLang="zh-TW" b="0" i="0" dirty="0">
                <a:effectLst/>
                <a:latin typeface="Raleway"/>
              </a:rPr>
              <a:t>:424,657,637</a:t>
            </a:r>
            <a:r>
              <a:rPr lang="zh-TW" altLang="en-US" b="0" i="0" dirty="0">
                <a:effectLst/>
                <a:latin typeface="Raleway"/>
              </a:rPr>
              <a:t>千公升</a:t>
            </a:r>
            <a:r>
              <a:rPr lang="en-US" altLang="zh-TW" b="0" i="0" dirty="0">
                <a:effectLst/>
                <a:latin typeface="Raleway"/>
              </a:rPr>
              <a:t>;</a:t>
            </a:r>
            <a:r>
              <a:rPr lang="zh-TW" altLang="en-US" b="0" i="0" dirty="0">
                <a:effectLst/>
                <a:latin typeface="Raleway"/>
              </a:rPr>
              <a:t>總用水人口數為</a:t>
            </a:r>
            <a:r>
              <a:rPr lang="en-US" altLang="zh-TW" b="0" i="0" dirty="0">
                <a:effectLst/>
                <a:latin typeface="Raleway"/>
              </a:rPr>
              <a:t>: 22,006,304 </a:t>
            </a:r>
            <a:r>
              <a:rPr lang="zh-TW" altLang="en-US" b="0" i="0" dirty="0">
                <a:effectLst/>
                <a:latin typeface="Raleway"/>
              </a:rPr>
              <a:t>人，總用水量為</a:t>
            </a:r>
            <a:r>
              <a:rPr lang="en-US" altLang="zh-TW" b="0" i="0" dirty="0">
                <a:effectLst/>
                <a:latin typeface="Raleway"/>
              </a:rPr>
              <a:t>:2,216,882,108 </a:t>
            </a:r>
            <a:r>
              <a:rPr lang="zh-TW" altLang="en-US" b="0" i="0" dirty="0">
                <a:effectLst/>
                <a:latin typeface="Raleway"/>
              </a:rPr>
              <a:t>千公升。新北勢用水人口數為全台的</a:t>
            </a:r>
            <a:r>
              <a:rPr lang="en-US" altLang="zh-TW" b="1" i="0" dirty="0">
                <a:effectLst/>
                <a:latin typeface="Raleway"/>
              </a:rPr>
              <a:t>17.64</a:t>
            </a:r>
            <a:r>
              <a:rPr lang="en-US" altLang="zh-TW" b="0" i="0" dirty="0">
                <a:effectLst/>
                <a:latin typeface="Raleway"/>
              </a:rPr>
              <a:t>%</a:t>
            </a:r>
            <a:r>
              <a:rPr lang="zh-TW" altLang="en-US" b="0" i="0" dirty="0">
                <a:effectLst/>
                <a:latin typeface="Raleway"/>
              </a:rPr>
              <a:t>，用水量為全台的</a:t>
            </a:r>
            <a:r>
              <a:rPr lang="en-US" altLang="zh-TW" b="1" i="0" dirty="0">
                <a:effectLst/>
                <a:latin typeface="Raleway"/>
              </a:rPr>
              <a:t>19.16</a:t>
            </a:r>
            <a:r>
              <a:rPr lang="en-US" altLang="zh-TW" b="0" i="0" dirty="0">
                <a:effectLst/>
                <a:latin typeface="Raleway"/>
              </a:rPr>
              <a:t>%</a:t>
            </a:r>
            <a:r>
              <a:rPr lang="zh-TW" altLang="en-US" b="0" i="0" dirty="0">
                <a:effectLst/>
                <a:latin typeface="Raleway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539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新北市為全台用水人口數與用水總量比例最高。</a:t>
            </a:r>
            <a:r>
              <a:rPr lang="en-US" altLang="zh-TW" dirty="0"/>
              <a:t>2015</a:t>
            </a:r>
            <a:r>
              <a:rPr lang="zh-TW" altLang="en-US" dirty="0"/>
              <a:t>年與</a:t>
            </a:r>
            <a:r>
              <a:rPr lang="en-US" altLang="zh-TW" dirty="0"/>
              <a:t>2016</a:t>
            </a:r>
            <a:r>
              <a:rPr lang="zh-TW" altLang="en-US" dirty="0"/>
              <a:t>年的比例來看，雖然用水量與用水人口數都增加，但因為全台的用水量與用水人口數，所以，</a:t>
            </a:r>
            <a:r>
              <a:rPr lang="en-US" altLang="zh-TW" dirty="0"/>
              <a:t>2016</a:t>
            </a:r>
            <a:r>
              <a:rPr lang="zh-TW" altLang="en-US" dirty="0"/>
              <a:t>年比</a:t>
            </a:r>
            <a:r>
              <a:rPr lang="en-US" altLang="zh-TW" dirty="0"/>
              <a:t>2015</a:t>
            </a:r>
            <a:r>
              <a:rPr lang="zh-TW" altLang="en-US" dirty="0"/>
              <a:t>年才會下降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928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0" i="0" dirty="0">
                <a:effectLst/>
                <a:latin typeface="Raleway"/>
              </a:rPr>
              <a:t>預測剩餘天數 </a:t>
            </a:r>
            <a:r>
              <a:rPr lang="en-US" altLang="zh-TW" b="0" i="0" dirty="0">
                <a:effectLst/>
                <a:latin typeface="Raleway"/>
              </a:rPr>
              <a:t>= </a:t>
            </a:r>
            <a:r>
              <a:rPr lang="zh-TW" altLang="en-US" b="0" i="0" dirty="0">
                <a:effectLst/>
                <a:latin typeface="Raleway"/>
              </a:rPr>
              <a:t>即時有效蓄水量</a:t>
            </a:r>
            <a:r>
              <a:rPr lang="en-US" altLang="zh-TW" b="0" i="0" dirty="0">
                <a:effectLst/>
                <a:latin typeface="Raleway"/>
              </a:rPr>
              <a:t>/</a:t>
            </a:r>
            <a:r>
              <a:rPr lang="zh-TW" altLang="en-US" b="0" i="0" dirty="0">
                <a:effectLst/>
                <a:latin typeface="Raleway"/>
              </a:rPr>
              <a:t>昨日下降蓄水量。因降雨、用水量隨時間變化，預測結果僅提供參考。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25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09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6/13~6/14</a:t>
            </a:r>
            <a:r>
              <a:rPr lang="zh-TW" altLang="en-US" dirty="0"/>
              <a:t>之間，翡翠水庫有效蓄水量為</a:t>
            </a:r>
            <a:r>
              <a:rPr lang="en-US" altLang="zh-TW" dirty="0"/>
              <a:t>29,117.46</a:t>
            </a:r>
            <a:r>
              <a:rPr lang="zh-TW" altLang="en-US" dirty="0"/>
              <a:t>萬立方公尺，上升</a:t>
            </a:r>
            <a:r>
              <a:rPr lang="en-US" altLang="zh-TW" dirty="0"/>
              <a:t>0.08%;</a:t>
            </a:r>
            <a:r>
              <a:rPr lang="zh-TW" altLang="en-US" dirty="0"/>
              <a:t>在</a:t>
            </a:r>
            <a:r>
              <a:rPr lang="en-US" altLang="zh-TW" dirty="0"/>
              <a:t>6/14~6/15</a:t>
            </a:r>
            <a:r>
              <a:rPr lang="zh-TW" altLang="en-US" dirty="0"/>
              <a:t>之間，翡翠水庫有效蓄水量為</a:t>
            </a:r>
            <a:r>
              <a:rPr lang="en-US" altLang="zh-TW" dirty="0"/>
              <a:t>29,004.69</a:t>
            </a:r>
            <a:r>
              <a:rPr lang="zh-TW" altLang="en-US" dirty="0"/>
              <a:t>萬立方公尺，上升</a:t>
            </a:r>
            <a:r>
              <a:rPr lang="en-US" altLang="zh-TW" dirty="0"/>
              <a:t>0.00%</a:t>
            </a:r>
            <a:r>
              <a:rPr lang="zh-TW" altLang="en-US" dirty="0"/>
              <a:t>，蓄水量減少了</a:t>
            </a:r>
            <a:r>
              <a:rPr lang="en-US" altLang="zh-TW" dirty="0"/>
              <a:t>0.3%</a:t>
            </a:r>
            <a:r>
              <a:rPr lang="zh-TW" altLang="en-US" dirty="0"/>
              <a:t>，而因為沒有下雨</a:t>
            </a:r>
            <a:r>
              <a:rPr lang="en-US" altLang="zh-TW" dirty="0"/>
              <a:t>;</a:t>
            </a:r>
            <a:r>
              <a:rPr lang="zh-TW" altLang="en-US" dirty="0"/>
              <a:t>或降雨沒下在集水區，而導致沒有水位上升。</a:t>
            </a:r>
            <a:r>
              <a:rPr lang="zh-TW" altLang="en-US" b="0" i="0" dirty="0">
                <a:effectLst/>
                <a:latin typeface="Raleway"/>
              </a:rPr>
              <a:t>預測剩餘天數：</a:t>
            </a:r>
            <a:r>
              <a:rPr lang="en-US" altLang="zh-TW" b="0" i="0" dirty="0">
                <a:effectLst/>
                <a:latin typeface="Raleway"/>
              </a:rPr>
              <a:t>60</a:t>
            </a:r>
            <a:r>
              <a:rPr lang="zh-TW" altLang="en-US" b="0" i="0" dirty="0">
                <a:effectLst/>
                <a:latin typeface="Raleway"/>
              </a:rPr>
              <a:t>天以上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004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6/13~6/14</a:t>
            </a:r>
            <a:r>
              <a:rPr lang="zh-TW" altLang="en-US" dirty="0"/>
              <a:t>之間，石門水庫有效蓄水量為</a:t>
            </a:r>
            <a:r>
              <a:rPr lang="en-US" altLang="zh-TW" dirty="0"/>
              <a:t>9851.9</a:t>
            </a:r>
            <a:r>
              <a:rPr lang="zh-TW" altLang="en-US" dirty="0"/>
              <a:t>萬立方公尺，上升</a:t>
            </a:r>
            <a:r>
              <a:rPr lang="en-US" altLang="zh-TW" dirty="0"/>
              <a:t>3.57%;</a:t>
            </a:r>
            <a:r>
              <a:rPr lang="zh-TW" altLang="en-US" dirty="0"/>
              <a:t>在</a:t>
            </a:r>
            <a:r>
              <a:rPr lang="en-US" altLang="zh-TW" dirty="0"/>
              <a:t>6/14~6/15</a:t>
            </a:r>
            <a:r>
              <a:rPr lang="zh-TW" altLang="en-US" dirty="0"/>
              <a:t>之間，石門水庫有效蓄水量為</a:t>
            </a:r>
            <a:r>
              <a:rPr lang="en-US" altLang="zh-TW" dirty="0"/>
              <a:t>10220.85</a:t>
            </a:r>
            <a:r>
              <a:rPr lang="zh-TW" altLang="en-US" dirty="0"/>
              <a:t>萬立方公尺，上升</a:t>
            </a:r>
            <a:r>
              <a:rPr lang="en-US" altLang="zh-TW" dirty="0"/>
              <a:t>2.08%</a:t>
            </a:r>
            <a:r>
              <a:rPr lang="zh-TW" altLang="en-US" dirty="0"/>
              <a:t>，蓄水量增加了</a:t>
            </a:r>
            <a:r>
              <a:rPr lang="en-US" altLang="zh-TW" dirty="0"/>
              <a:t>1.8%</a:t>
            </a:r>
            <a:r>
              <a:rPr lang="zh-TW" altLang="en-US" dirty="0"/>
              <a:t>，而因為有下雨，而且降雨下在集水區，而導致水位上升。</a:t>
            </a:r>
            <a:r>
              <a:rPr lang="zh-TW" altLang="en-US" b="0" i="0" dirty="0">
                <a:effectLst/>
                <a:latin typeface="Raleway"/>
              </a:rPr>
              <a:t>預測剩餘天數：</a:t>
            </a:r>
            <a:r>
              <a:rPr lang="en-US" altLang="zh-TW" b="0" i="0" dirty="0">
                <a:effectLst/>
                <a:latin typeface="Raleway"/>
              </a:rPr>
              <a:t>60</a:t>
            </a:r>
            <a:r>
              <a:rPr lang="zh-TW" altLang="en-US" b="0" i="0" dirty="0">
                <a:effectLst/>
                <a:latin typeface="Raleway"/>
              </a:rPr>
              <a:t>天以上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8281C-F431-4B3D-9A28-F4DF442756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553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7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95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04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6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6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2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65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6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5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1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0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 cap="none" spc="1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2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 spc="1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spc="1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spc="1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spc="1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.taiwanstat.com/#reservoir1" TargetMode="External"/><Relationship Id="rId2" Type="http://schemas.openxmlformats.org/officeDocument/2006/relationships/hyperlink" Target="https://www.taiwanstat.com/statistics/water-consum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ws.gov.taipei/Download.ashx?u=LzAwMS9VcGxvYWQvcHVibGljL0F0dGFjaG1lbnQvNjEyODk0MzI3MTkucGRm&amp;n=NjEyODk0MzI3MTkucGRm" TargetMode="External"/><Relationship Id="rId5" Type="http://schemas.openxmlformats.org/officeDocument/2006/relationships/hyperlink" Target="https://zh.wikipedia.org/wiki/2021%E5%B9%B4%E8%87%BA%E7%81%A3%E6%97%B1%E7%81%BD%E7%BC%BA%E6%B0%B4%E5%8D%B1%E6%A9%9F" TargetMode="External"/><Relationship Id="rId4" Type="http://schemas.openxmlformats.org/officeDocument/2006/relationships/hyperlink" Target="https://www.feitsui.gov.taipei/News_Content.aspx?n=E756759C10260173&amp;s=07E98E989A6DF5A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789067FF-AD06-4969-9315-05DFF4BE87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50" r="4000" b="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536EF0D-B17F-446C-A2DC-82663F40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94" y="256854"/>
            <a:ext cx="4092525" cy="333725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FFFF"/>
                </a:solidFill>
              </a:rPr>
              <a:t>開放資料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08B8DB-AB1C-4A73-872F-E6A8AD75D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pPr algn="l"/>
            <a:r>
              <a:rPr lang="zh-TW" altLang="en-US" dirty="0">
                <a:solidFill>
                  <a:srgbClr val="FFFFFF"/>
                </a:solidFill>
              </a:rPr>
              <a:t>組員</a:t>
            </a:r>
            <a:r>
              <a:rPr lang="en-US" altLang="zh-TW" dirty="0">
                <a:solidFill>
                  <a:srgbClr val="FFFFFF"/>
                </a:solidFill>
              </a:rPr>
              <a:t>:10951008</a:t>
            </a:r>
            <a:r>
              <a:rPr lang="zh-TW" altLang="en-US" dirty="0">
                <a:solidFill>
                  <a:srgbClr val="FFFFFF"/>
                </a:solidFill>
              </a:rPr>
              <a:t>陳尚席</a:t>
            </a:r>
            <a:endParaRPr lang="en-US" altLang="zh-TW" dirty="0">
              <a:solidFill>
                <a:srgbClr val="FFFFFF"/>
              </a:solidFill>
            </a:endParaRPr>
          </a:p>
          <a:p>
            <a:pPr algn="l"/>
            <a:r>
              <a:rPr lang="en-US" altLang="zh-TW" dirty="0">
                <a:solidFill>
                  <a:srgbClr val="FFFFFF"/>
                </a:solidFill>
              </a:rPr>
              <a:t>       10951032</a:t>
            </a:r>
            <a:r>
              <a:rPr lang="zh-TW" altLang="en-US" dirty="0">
                <a:solidFill>
                  <a:srgbClr val="FFFFFF"/>
                </a:solidFill>
              </a:rPr>
              <a:t>劉弼伸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505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44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Arc 46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0" name="Rectangle 48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50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52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內容版面配置區 21">
            <a:extLst>
              <a:ext uri="{FF2B5EF4-FFF2-40B4-BE49-F238E27FC236}">
                <a16:creationId xmlns:a16="http://schemas.microsoft.com/office/drawing/2014/main" id="{D1725DFE-AA0C-4F0B-B9BF-9F576540A4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13427"/>
            <a:ext cx="6757988" cy="6813923"/>
          </a:xfr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2A35946-DD36-4546-9F34-B77DDBB54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67" y="0"/>
            <a:ext cx="5356854" cy="68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8EC48B-28A8-4A2F-BD45-5BEEF3633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50" r="1" b="1"/>
          <a:stretch/>
        </p:blipFill>
        <p:spPr>
          <a:xfrm>
            <a:off x="-4560" y="0"/>
            <a:ext cx="6076564" cy="68580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B74079EE-679F-4683-8999-EE6B07ADC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7860" y="13597"/>
            <a:ext cx="5928283" cy="6718507"/>
          </a:xfrm>
        </p:spPr>
      </p:pic>
    </p:spTree>
    <p:extLst>
      <p:ext uri="{BB962C8B-B14F-4D97-AF65-F5344CB8AC3E}">
        <p14:creationId xmlns:p14="http://schemas.microsoft.com/office/powerpoint/2010/main" val="1509631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007E4C2-C7D4-4B99-819C-70370117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000" b="1" spc="0" dirty="0">
                <a:ln/>
                <a:solidFill>
                  <a:schemeClr val="accent3">
                    <a:lumMod val="60000"/>
                    <a:lumOff val="40000"/>
                  </a:schemeClr>
                </a:solidFill>
              </a:rPr>
              <a:t>結論</a:t>
            </a:r>
          </a:p>
        </p:txBody>
      </p:sp>
      <p:pic>
        <p:nvPicPr>
          <p:cNvPr id="28" name="Graphic 6" descr="Circles with Lines">
            <a:extLst>
              <a:ext uri="{FF2B5EF4-FFF2-40B4-BE49-F238E27FC236}">
                <a16:creationId xmlns:a16="http://schemas.microsoft.com/office/drawing/2014/main" id="{E29E4282-C90E-4ABD-A35E-1251E556B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29" name="Oval 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93019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3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Arc 3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34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reeform: Shape 3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4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Oval 42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25691A4-B8D1-4780-BD9C-1236147F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台灣生活用水與人口關係之後續</a:t>
            </a:r>
            <a:endParaRPr lang="en-US" altLang="zh-TW" sz="6000" b="1" kern="1200" spc="0">
              <a:ln w="9525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2279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0A388-115D-4617-8000-0D5ABF67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24" y="365125"/>
            <a:ext cx="10727076" cy="1325563"/>
          </a:xfrm>
        </p:spPr>
        <p:txBody>
          <a:bodyPr/>
          <a:lstStyle/>
          <a:p>
            <a:pPr algn="dist"/>
            <a:r>
              <a:rPr lang="zh-TW" altLang="en-US" sz="5400" b="0" i="0" dirty="0">
                <a:solidFill>
                  <a:srgbClr val="006699"/>
                </a:solidFill>
                <a:effectLst/>
                <a:latin typeface="Raleway"/>
              </a:rPr>
              <a:t>台灣水庫即時水情</a:t>
            </a:r>
            <a:endParaRPr lang="zh-TW" altLang="en-US" sz="5400" dirty="0">
              <a:solidFill>
                <a:srgbClr val="006699"/>
              </a:solidFill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2A912C4-0FF6-47C1-B8E5-34CDB38AC0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701396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7B2A3D9B-C848-459E-B5A1-66615B56D0F0}"/>
              </a:ext>
            </a:extLst>
          </p:cNvPr>
          <p:cNvSpPr txBox="1"/>
          <p:nvPr/>
        </p:nvSpPr>
        <p:spPr>
          <a:xfrm>
            <a:off x="1047750" y="2091066"/>
            <a:ext cx="49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0A5AB"/>
                </a:solidFill>
              </a:rPr>
              <a:t>1.</a:t>
            </a:r>
            <a:endParaRPr lang="zh-TW" altLang="en-US" sz="3600" dirty="0">
              <a:solidFill>
                <a:srgbClr val="00A5AB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EBE3F4-2AF7-45EC-8729-815067B4E23C}"/>
              </a:ext>
            </a:extLst>
          </p:cNvPr>
          <p:cNvSpPr txBox="1"/>
          <p:nvPr/>
        </p:nvSpPr>
        <p:spPr>
          <a:xfrm>
            <a:off x="1400175" y="3002838"/>
            <a:ext cx="49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3A485"/>
                </a:solidFill>
              </a:rPr>
              <a:t>2.</a:t>
            </a:r>
            <a:endParaRPr lang="zh-TW" altLang="en-US" sz="3600" dirty="0">
              <a:solidFill>
                <a:srgbClr val="03A485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EB88FFA-9D28-49C3-B55C-4545A4FF2520}"/>
              </a:ext>
            </a:extLst>
          </p:cNvPr>
          <p:cNvSpPr txBox="1"/>
          <p:nvPr/>
        </p:nvSpPr>
        <p:spPr>
          <a:xfrm>
            <a:off x="1543050" y="3792682"/>
            <a:ext cx="49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69D5E"/>
                </a:solidFill>
              </a:rPr>
              <a:t>3.</a:t>
            </a:r>
            <a:endParaRPr lang="zh-TW" altLang="en-US" sz="3600" dirty="0">
              <a:solidFill>
                <a:srgbClr val="069D5E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808413-BF21-4C46-AD6C-4AC173E11AAC}"/>
              </a:ext>
            </a:extLst>
          </p:cNvPr>
          <p:cNvSpPr txBox="1"/>
          <p:nvPr/>
        </p:nvSpPr>
        <p:spPr>
          <a:xfrm>
            <a:off x="1428750" y="4747856"/>
            <a:ext cx="628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9963B"/>
                </a:solidFill>
              </a:rPr>
              <a:t>4.</a:t>
            </a:r>
            <a:endParaRPr lang="zh-TW" altLang="en-US" sz="3600" dirty="0">
              <a:solidFill>
                <a:srgbClr val="09963B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E2D2AA-3977-4433-A909-B1EC5E88511E}"/>
              </a:ext>
            </a:extLst>
          </p:cNvPr>
          <p:cNvSpPr txBox="1"/>
          <p:nvPr/>
        </p:nvSpPr>
        <p:spPr>
          <a:xfrm>
            <a:off x="1047750" y="5537700"/>
            <a:ext cx="523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9963B"/>
                </a:solidFill>
              </a:rPr>
              <a:t>5.</a:t>
            </a:r>
            <a:endParaRPr lang="zh-TW" altLang="en-US" sz="3600" dirty="0">
              <a:solidFill>
                <a:srgbClr val="0996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025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26D156E-2D4F-40AB-8723-DC70F994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dist"/>
            <a:r>
              <a:rPr lang="zh-TW" altLang="en-US" sz="4800" dirty="0">
                <a:solidFill>
                  <a:schemeClr val="accent2">
                    <a:lumMod val="75000"/>
                  </a:schemeClr>
                </a:solidFill>
              </a:rPr>
              <a:t>資料內容</a:t>
            </a:r>
            <a:endParaRPr lang="zh-TW" altLang="en-US" sz="48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936C6E2-70BE-4A70-B3CD-89C52BCE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Raleway"/>
              </a:rPr>
              <a:t>即時水情資料係自記儀器自動產生，未經人工完整檢驗，僅提供參考。</a:t>
            </a:r>
          </a:p>
          <a:p>
            <a:r>
              <a:rPr lang="zh-TW" altLang="en-US" dirty="0">
                <a:latin typeface="Raleway"/>
              </a:rPr>
              <a:t>根據水利署網頁公布，各項水庫資料由各水庫管理單位在每日輸入，更新時間不一致。（部分水庫星期六、日之資料則在星期一統一輸入）</a:t>
            </a:r>
          </a:p>
          <a:p>
            <a:endParaRPr lang="zh-TW" altLang="en-US" b="0" i="0" dirty="0">
              <a:effectLst/>
              <a:latin typeface="Raleway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9563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58D5AD-783F-4BC4-AE9B-E0848D8E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000" b="1" spc="0" dirty="0">
                <a:ln/>
                <a:solidFill>
                  <a:schemeClr val="accent2">
                    <a:lumMod val="50000"/>
                  </a:schemeClr>
                </a:solidFill>
              </a:rPr>
              <a:t>圖表</a:t>
            </a:r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86A6F14E-BCED-4B9A-AE69-6828556BA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92537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C2E9F-4D80-4208-927E-23222D1D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365125"/>
            <a:ext cx="2642839" cy="5455811"/>
          </a:xfrm>
        </p:spPr>
        <p:txBody>
          <a:bodyPr/>
          <a:lstStyle/>
          <a:p>
            <a:r>
              <a:rPr lang="en-US" altLang="zh-TW" dirty="0"/>
              <a:t>2021/06/14</a:t>
            </a:r>
            <a:r>
              <a:rPr lang="zh-TW" altLang="en-US" dirty="0"/>
              <a:t>新北市水庫蓄水量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1D4ED87-618C-4CB1-8DEF-1B0CF5B8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4839" y="39029"/>
            <a:ext cx="4873083" cy="677994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B04152-D677-45F5-B3ED-22F602BFD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0985" y="-167268"/>
            <a:ext cx="4638907" cy="7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2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B3BF8-4549-45EA-B7CB-FEC8A03E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060" y="1126273"/>
            <a:ext cx="2579650" cy="4070195"/>
          </a:xfrm>
        </p:spPr>
        <p:txBody>
          <a:bodyPr/>
          <a:lstStyle/>
          <a:p>
            <a:r>
              <a:rPr lang="en-US" altLang="zh-TW" dirty="0"/>
              <a:t>2021/06/15</a:t>
            </a:r>
            <a:r>
              <a:rPr lang="zh-TW" altLang="en-US" dirty="0"/>
              <a:t>新北市水庫蓄水量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267569-F041-4725-A036-883E8DD84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710" y="0"/>
            <a:ext cx="4962290" cy="685799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58B656F-9715-4032-BFDE-0471DE78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465006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5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3C149E-4269-44BF-9E5D-C3262B3AA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000" b="1" kern="1200" spc="0" dirty="0">
                <a:ln/>
                <a:solidFill>
                  <a:srgbClr val="FF0000"/>
                </a:solidFill>
                <a:latin typeface="+mj-lt"/>
                <a:ea typeface="+mj-ea"/>
                <a:cs typeface="+mj-cs"/>
              </a:rPr>
              <a:t>呈現的結果</a:t>
            </a:r>
          </a:p>
        </p:txBody>
      </p:sp>
      <p:pic>
        <p:nvPicPr>
          <p:cNvPr id="24" name="Graphic 23" descr="Wind Chime">
            <a:extLst>
              <a:ext uri="{FF2B5EF4-FFF2-40B4-BE49-F238E27FC236}">
                <a16:creationId xmlns:a16="http://schemas.microsoft.com/office/drawing/2014/main" id="{A3C347FB-1031-46C7-BE60-84AC132A9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60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56D2E7-17F4-4A5F-80BC-5837FB55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6405" cy="1325563"/>
          </a:xfrm>
        </p:spPr>
        <p:txBody>
          <a:bodyPr/>
          <a:lstStyle/>
          <a:p>
            <a:pPr algn="dist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目次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04C6E0-4834-4370-BECF-7A18B213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742"/>
          </a:xfrm>
        </p:spPr>
        <p:txBody>
          <a:bodyPr/>
          <a:lstStyle/>
          <a:p>
            <a:r>
              <a:rPr lang="zh-TW" altLang="en-US" b="1" dirty="0"/>
              <a:t>台灣生活用水與人口關係</a:t>
            </a:r>
            <a:endParaRPr lang="en-US" altLang="zh-TW" b="1" dirty="0"/>
          </a:p>
          <a:p>
            <a:r>
              <a:rPr lang="zh-TW" altLang="en-US" b="1" dirty="0"/>
              <a:t>台灣生活用水與人口關係之後續</a:t>
            </a:r>
            <a:endParaRPr lang="en-US" altLang="zh-TW" b="1" dirty="0"/>
          </a:p>
          <a:p>
            <a:r>
              <a:rPr lang="zh-TW" altLang="en-US" b="1" dirty="0"/>
              <a:t>資料來源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08418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7A007-599B-41F0-AD73-75376F00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58" y="365125"/>
            <a:ext cx="3503341" cy="117374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0B58D7-B6D3-4E69-A081-A7F373A97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5051503" cy="68198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E01985-90EB-4A25-95F6-4CAAED1A0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595" y="-38199"/>
            <a:ext cx="4921405" cy="685800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A011C32A-F2C9-4BB3-95BE-E2F4E6655DC5}"/>
              </a:ext>
            </a:extLst>
          </p:cNvPr>
          <p:cNvSpPr/>
          <p:nvPr/>
        </p:nvSpPr>
        <p:spPr>
          <a:xfrm>
            <a:off x="5051502" y="2055813"/>
            <a:ext cx="2219093" cy="2938347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68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4582A-610B-4C1E-8C7F-0D2795E3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80" y="365126"/>
            <a:ext cx="2219093" cy="794601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F998897-B82C-44BC-8C61-8E5149FA9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78965" y="0"/>
            <a:ext cx="4962144" cy="68579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C6FA5F-2292-4B72-9864-19F6DD726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780" y="-1"/>
            <a:ext cx="4962144" cy="6858000"/>
          </a:xfrm>
          <a:prstGeom prst="rect">
            <a:avLst/>
          </a:prstGeom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AFD77041-5CBA-4CFF-BC22-A8CD4C628E92}"/>
              </a:ext>
            </a:extLst>
          </p:cNvPr>
          <p:cNvSpPr/>
          <p:nvPr/>
        </p:nvSpPr>
        <p:spPr>
          <a:xfrm>
            <a:off x="4883179" y="2185639"/>
            <a:ext cx="2455381" cy="337882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6094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92E6C73-29CC-4680-9B9D-856B9D35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349167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000" b="1" spc="0" dirty="0">
                <a:ln/>
                <a:solidFill>
                  <a:srgbClr val="0070C0"/>
                </a:solidFill>
              </a:rPr>
              <a:t>缺水原因</a:t>
            </a:r>
          </a:p>
        </p:txBody>
      </p:sp>
      <p:pic>
        <p:nvPicPr>
          <p:cNvPr id="7" name="Graphic 6" descr="頁尾">
            <a:extLst>
              <a:ext uri="{FF2B5EF4-FFF2-40B4-BE49-F238E27FC236}">
                <a16:creationId xmlns:a16="http://schemas.microsoft.com/office/drawing/2014/main" id="{262B5834-85D2-4DF6-95C8-2589DF948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6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48504-4AEE-474D-9304-632599DD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825AD-7C2A-4DE0-8692-B30BC1F9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由於降雨強度及降雨分布不均所導致，臺灣地區主要降雨集中在每年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月至</a:t>
            </a:r>
            <a:r>
              <a:rPr lang="en-US" altLang="zh-TW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月的雨季及颱風季節，其他月份則降雨偏少，因而導致枯旱，容易發生缺水。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河川長度不長，流域面積小，河流下降坡度大，無法保留多的水。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343434"/>
                </a:solidFill>
                <a:effectLst/>
                <a:latin typeface="Arial" panose="020B0604020202020204" pitchFamily="34" charset="0"/>
              </a:rPr>
              <a:t>近年來由於民眾生活水準日益提高，因此自來水用水需求日增。</a:t>
            </a:r>
            <a:endParaRPr lang="en-US" altLang="zh-TW" b="0" i="0" dirty="0">
              <a:solidFill>
                <a:srgbClr val="34343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zh-TW" altLang="en-US" b="0" i="0" dirty="0">
              <a:solidFill>
                <a:srgbClr val="34343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9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9824063-5987-479B-A475-3AF8EAABE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426" y="540855"/>
            <a:ext cx="9274098" cy="11277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000" b="1" spc="0" dirty="0">
                <a:ln/>
                <a:solidFill>
                  <a:srgbClr val="7030A0"/>
                </a:solidFill>
              </a:rPr>
              <a:t>結論</a:t>
            </a:r>
            <a:endParaRPr lang="en-US" altLang="zh-TW" sz="6000" b="1" spc="0" dirty="0">
              <a:ln/>
              <a:solidFill>
                <a:srgbClr val="7030A0"/>
              </a:solidFill>
            </a:endParaRPr>
          </a:p>
        </p:txBody>
      </p:sp>
      <p:pic>
        <p:nvPicPr>
          <p:cNvPr id="7" name="Graphic 6" descr="測試案例">
            <a:extLst>
              <a:ext uri="{FF2B5EF4-FFF2-40B4-BE49-F238E27FC236}">
                <a16:creationId xmlns:a16="http://schemas.microsoft.com/office/drawing/2014/main" id="{DAB62F83-538C-483D-9B92-287C4B6C5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265" y="119664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D3B7E5-06B1-4E71-9D98-7217061BE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863" y="2339892"/>
            <a:ext cx="8770428" cy="415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2620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BFD0E-7443-4B3B-9C9B-0818FAC9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599" cy="1309563"/>
          </a:xfrm>
        </p:spPr>
        <p:txBody>
          <a:bodyPr/>
          <a:lstStyle/>
          <a:p>
            <a:pPr algn="dist"/>
            <a:r>
              <a:rPr lang="zh-TW" alt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資料來源</a:t>
            </a:r>
            <a:endParaRPr lang="zh-TW" altLang="en-US" sz="4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478A7-F402-4EE5-9393-4D48EF49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https://www.taiwanstat.com/statistics/water-consume/</a:t>
            </a:r>
            <a:endParaRPr lang="en-US" altLang="zh-TW" sz="1800" dirty="0">
              <a:solidFill>
                <a:srgbClr val="00B0F0"/>
              </a:solidFill>
            </a:endParaRPr>
          </a:p>
          <a:p>
            <a:r>
              <a:rPr lang="en-US" altLang="zh-TW" sz="18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https://water.taiwanstat.com/#reservoir1</a:t>
            </a:r>
            <a:endParaRPr lang="en-US" altLang="zh-TW" sz="1800" dirty="0">
              <a:solidFill>
                <a:srgbClr val="00B0F0"/>
              </a:solidFill>
            </a:endParaRPr>
          </a:p>
          <a:p>
            <a:r>
              <a:rPr lang="en-US" altLang="zh-TW" sz="18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https://www.feitsui.gov.taipei/News_Content.aspx?n=E756759C10260173&amp;s=07E98E989A6DF5A5</a:t>
            </a:r>
            <a:endParaRPr lang="en-US" altLang="zh-TW" sz="1800" dirty="0">
              <a:solidFill>
                <a:srgbClr val="00B0F0"/>
              </a:solidFill>
            </a:endParaRPr>
          </a:p>
          <a:p>
            <a:r>
              <a:rPr lang="en-US" altLang="zh-TW" sz="18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https://zh.wikipedia.org/wiki/2021%E5%B9%B4%E8%87%BA%E7%81%A3%E6%97%B1%E7%81%BD%E7%BC%BA%E6%B0%B4%E5%8D%B1%E6%A9%9F</a:t>
            </a:r>
            <a:endParaRPr lang="en-US" altLang="zh-TW" sz="1800" dirty="0">
              <a:solidFill>
                <a:srgbClr val="00B0F0"/>
              </a:solidFill>
            </a:endParaRPr>
          </a:p>
          <a:p>
            <a:r>
              <a:rPr lang="en-US" altLang="zh-TW" sz="1800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https://wwwws.gov.taipei/Download.ashx?u=LzAwMS9VcGxvYWQvcHVibGljL0F0dGFjaG1lbnQvNjEyODk0MzI3MTkucGRm&amp;n=NjEyODk0MzI3MTkucGRm</a:t>
            </a:r>
            <a:endParaRPr lang="en-US" altLang="zh-TW" sz="1800" dirty="0">
              <a:solidFill>
                <a:srgbClr val="00B0F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611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539C79B-E8BF-4CAC-8123-FAD8B36D55E8}"/>
              </a:ext>
            </a:extLst>
          </p:cNvPr>
          <p:cNvSpPr/>
          <p:nvPr/>
        </p:nvSpPr>
        <p:spPr>
          <a:xfrm>
            <a:off x="3832262" y="2845942"/>
            <a:ext cx="417130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484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1E4002B-5A80-4773-8DC2-57592398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61" y="2744662"/>
            <a:ext cx="658970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6000" b="1" kern="120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台灣生活用水與人口關係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30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BE6F3-B99A-4DAF-919A-600CDA4C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zh-TW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7030A0"/>
                </a:solidFill>
              </a:rPr>
              <a:t>目錄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7AF9264D-5E83-48E5-A3C8-7A1941D0F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70858"/>
              </p:ext>
            </p:extLst>
          </p:nvPr>
        </p:nvGraphicFramePr>
        <p:xfrm>
          <a:off x="838200" y="1825625"/>
          <a:ext cx="10515600" cy="3859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F59422C-D92D-4DA7-B5D6-C58211D685E3}"/>
              </a:ext>
            </a:extLst>
          </p:cNvPr>
          <p:cNvSpPr txBox="1"/>
          <p:nvPr/>
        </p:nvSpPr>
        <p:spPr>
          <a:xfrm>
            <a:off x="1020845" y="2060040"/>
            <a:ext cx="74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endParaRPr lang="zh-TW" alt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D0B57AF-D045-4A4C-BCE0-879DDB046FBA}"/>
              </a:ext>
            </a:extLst>
          </p:cNvPr>
          <p:cNvSpPr txBox="1"/>
          <p:nvPr/>
        </p:nvSpPr>
        <p:spPr>
          <a:xfrm>
            <a:off x="1362178" y="3022522"/>
            <a:ext cx="59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5A071"/>
                </a:solidFill>
              </a:rPr>
              <a:t>2.</a:t>
            </a:r>
            <a:endParaRPr lang="zh-TW" altLang="en-US" sz="3600" dirty="0">
              <a:solidFill>
                <a:srgbClr val="05A07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9DE0750-9E78-4362-BA15-F127C19B063E}"/>
              </a:ext>
            </a:extLst>
          </p:cNvPr>
          <p:cNvSpPr txBox="1"/>
          <p:nvPr/>
        </p:nvSpPr>
        <p:spPr>
          <a:xfrm>
            <a:off x="1322795" y="3881134"/>
            <a:ext cx="59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9963B"/>
                </a:solidFill>
              </a:rPr>
              <a:t>3.</a:t>
            </a:r>
            <a:endParaRPr lang="zh-TW" altLang="en-US" sz="3600" dirty="0">
              <a:solidFill>
                <a:srgbClr val="09963B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6307512-341A-476E-902D-9FE269A958F1}"/>
              </a:ext>
            </a:extLst>
          </p:cNvPr>
          <p:cNvSpPr txBox="1"/>
          <p:nvPr/>
        </p:nvSpPr>
        <p:spPr>
          <a:xfrm>
            <a:off x="980340" y="4821482"/>
            <a:ext cx="595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rgbClr val="09963B"/>
                </a:solidFill>
              </a:rPr>
              <a:t>4.</a:t>
            </a:r>
            <a:endParaRPr lang="zh-TW" altLang="en-US" sz="3600" dirty="0">
              <a:solidFill>
                <a:srgbClr val="0996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1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3B130-D2F3-42C6-8285-6FF5A830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dist"/>
            <a:r>
              <a:rPr lang="zh-TW" altLang="en-US" sz="5000" dirty="0">
                <a:solidFill>
                  <a:schemeClr val="accent2">
                    <a:lumMod val="75000"/>
                  </a:schemeClr>
                </a:solidFill>
              </a:rPr>
              <a:t>資料內容</a:t>
            </a:r>
            <a:endParaRPr lang="zh-TW" altLang="en-US" sz="5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41C5B-081C-4E45-BCA7-486DF4F0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effectLst/>
                <a:latin typeface="Raleway"/>
              </a:rPr>
              <a:t>水資源與我們的生活息息相關</a:t>
            </a:r>
            <a:endParaRPr lang="en-US" altLang="zh-TW" b="0" i="0" dirty="0">
              <a:effectLst/>
              <a:latin typeface="Raleway"/>
            </a:endParaRPr>
          </a:p>
          <a:p>
            <a:r>
              <a:rPr lang="zh-TW" altLang="en-US" b="0" i="0" dirty="0">
                <a:effectLst/>
                <a:latin typeface="Raleway"/>
              </a:rPr>
              <a:t>在這裡可以讓您知道每年度縣市的用水比例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56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729164-0E4F-4632-8389-47E80358F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3481645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000" b="1" kern="1200" cap="none" spc="0" dirty="0">
                <a:ln/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圖表</a:t>
            </a:r>
            <a:endParaRPr lang="zh-TW" altLang="en-US" sz="6000" b="1" cap="none" spc="0" dirty="0">
              <a:ln/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97C0E1CB-3AFE-4D6F-9D59-70B555A4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29" name="Oval 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660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DD3B7-FC20-4448-B745-7599B045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142" y="2394075"/>
            <a:ext cx="2195245" cy="2069850"/>
          </a:xfrm>
        </p:spPr>
        <p:txBody>
          <a:bodyPr/>
          <a:lstStyle/>
          <a:p>
            <a:r>
              <a:rPr lang="en-US" altLang="zh-TW" dirty="0"/>
              <a:t>2015</a:t>
            </a:r>
            <a:br>
              <a:rPr lang="en-US" altLang="zh-TW" dirty="0"/>
            </a:br>
            <a:r>
              <a:rPr lang="zh-TW" altLang="en-US" dirty="0"/>
              <a:t>全國用</a:t>
            </a:r>
            <a:br>
              <a:rPr lang="en-US" altLang="zh-TW" dirty="0"/>
            </a:br>
            <a:r>
              <a:rPr lang="zh-TW" altLang="en-US" dirty="0"/>
              <a:t>水比例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174DD7-FBF9-461C-AB83-545AD5FDC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2193"/>
            <a:ext cx="5568593" cy="677580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6514B6-6AB5-4679-9D37-94C5D247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593" y="82192"/>
            <a:ext cx="4592549" cy="67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43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E7372B-DECC-4FB4-8BE2-9DBB8C22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0440419" y="1967694"/>
            <a:ext cx="1698093" cy="1813196"/>
          </a:xfrm>
        </p:spPr>
        <p:txBody>
          <a:bodyPr vert="horz">
            <a:normAutofit/>
          </a:bodyPr>
          <a:lstStyle/>
          <a:p>
            <a:r>
              <a:rPr lang="en-US" altLang="zh-TW" dirty="0"/>
              <a:t>2016</a:t>
            </a:r>
            <a:br>
              <a:rPr lang="en-US" altLang="zh-TW" dirty="0"/>
            </a:br>
            <a:r>
              <a:rPr lang="zh-TW" altLang="en-US" dirty="0"/>
              <a:t>全國用水比例</a:t>
            </a:r>
          </a:p>
        </p:txBody>
      </p:sp>
      <p:sp>
        <p:nvSpPr>
          <p:cNvPr id="73" name="Arc 45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838A0432-5D25-415A-934B-940F412CC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94935" y="154886"/>
            <a:ext cx="4810013" cy="6365637"/>
          </a:xfr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8C1F133-FD55-41C2-9540-7E3E10C01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886"/>
            <a:ext cx="5241704" cy="62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D0461F72-A27E-48C5-A99A-B5EEDA74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7B0B4F-E1BC-44D6-9829-E39C5E0D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12" y="3853516"/>
            <a:ext cx="9144000" cy="1748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dist"/>
            <a:r>
              <a:rPr lang="zh-TW" altLang="en-US" sz="6000" b="1" spc="0" dirty="0">
                <a:ln/>
                <a:solidFill>
                  <a:schemeClr val="accent6">
                    <a:lumMod val="75000"/>
                  </a:schemeClr>
                </a:solidFill>
              </a:rPr>
              <a:t>呈現的結果</a:t>
            </a:r>
          </a:p>
        </p:txBody>
      </p:sp>
      <p:pic>
        <p:nvPicPr>
          <p:cNvPr id="7" name="Graphic 6" descr="Tanabata Tree">
            <a:extLst>
              <a:ext uri="{FF2B5EF4-FFF2-40B4-BE49-F238E27FC236}">
                <a16:creationId xmlns:a16="http://schemas.microsoft.com/office/drawing/2014/main" id="{5AED189D-A68A-4CD1-B8C9-51C9C004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584" y="643467"/>
            <a:ext cx="2452830" cy="2452830"/>
          </a:xfrm>
          <a:custGeom>
            <a:avLst/>
            <a:gdLst/>
            <a:ahLst/>
            <a:cxnLst/>
            <a:rect l="l" t="t" r="r" b="b"/>
            <a:pathLst>
              <a:path w="9143998" h="2473607">
                <a:moveTo>
                  <a:pt x="64634" y="0"/>
                </a:moveTo>
                <a:lnTo>
                  <a:pt x="9079363" y="0"/>
                </a:lnTo>
                <a:cubicBezTo>
                  <a:pt x="9115060" y="0"/>
                  <a:pt x="9143998" y="28938"/>
                  <a:pt x="9143998" y="64635"/>
                </a:cubicBezTo>
                <a:lnTo>
                  <a:pt x="9143998" y="2408972"/>
                </a:lnTo>
                <a:cubicBezTo>
                  <a:pt x="9143998" y="2444669"/>
                  <a:pt x="9115060" y="2473607"/>
                  <a:pt x="9079363" y="2473607"/>
                </a:cubicBezTo>
                <a:lnTo>
                  <a:pt x="64634" y="2473607"/>
                </a:lnTo>
                <a:cubicBezTo>
                  <a:pt x="46786" y="2473607"/>
                  <a:pt x="30627" y="2466373"/>
                  <a:pt x="18930" y="2454676"/>
                </a:cubicBezTo>
                <a:lnTo>
                  <a:pt x="0" y="2408974"/>
                </a:lnTo>
                <a:lnTo>
                  <a:pt x="0" y="64633"/>
                </a:lnTo>
                <a:lnTo>
                  <a:pt x="18930" y="18931"/>
                </a:lnTo>
                <a:cubicBezTo>
                  <a:pt x="30627" y="7235"/>
                  <a:pt x="46786" y="0"/>
                  <a:pt x="64634" y="0"/>
                </a:cubicBezTo>
                <a:close/>
              </a:path>
            </a:pathLst>
          </a:custGeom>
        </p:spPr>
      </p:pic>
      <p:sp>
        <p:nvSpPr>
          <p:cNvPr id="25" name="Oval 15">
            <a:extLst>
              <a:ext uri="{FF2B5EF4-FFF2-40B4-BE49-F238E27FC236}">
                <a16:creationId xmlns:a16="http://schemas.microsoft.com/office/drawing/2014/main" id="{DF382E8D-312B-4792-A211-0BDE37F6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5562" y="262321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17">
            <a:extLst>
              <a:ext uri="{FF2B5EF4-FFF2-40B4-BE49-F238E27FC236}">
                <a16:creationId xmlns:a16="http://schemas.microsoft.com/office/drawing/2014/main" id="{036F9B07-02BE-4BD5-BA9D-E91B8A456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539" y="361268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6747533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894</Words>
  <Application>Microsoft Office PowerPoint</Application>
  <PresentationFormat>寬螢幕</PresentationFormat>
  <Paragraphs>76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Raleway</vt:lpstr>
      <vt:lpstr>Arial</vt:lpstr>
      <vt:lpstr>Calibri</vt:lpstr>
      <vt:lpstr>Century Gothic</vt:lpstr>
      <vt:lpstr>ShapesVTI</vt:lpstr>
      <vt:lpstr>開放資料</vt:lpstr>
      <vt:lpstr>目次</vt:lpstr>
      <vt:lpstr>台灣生活用水與人口關係</vt:lpstr>
      <vt:lpstr>目錄</vt:lpstr>
      <vt:lpstr>資料內容</vt:lpstr>
      <vt:lpstr>圖表</vt:lpstr>
      <vt:lpstr>2015 全國用 水比例</vt:lpstr>
      <vt:lpstr>2016 全國用水比例</vt:lpstr>
      <vt:lpstr>呈現的結果</vt:lpstr>
      <vt:lpstr>PowerPoint 簡報</vt:lpstr>
      <vt:lpstr>PowerPoint 簡報</vt:lpstr>
      <vt:lpstr>結論</vt:lpstr>
      <vt:lpstr>台灣生活用水與人口關係之後續</vt:lpstr>
      <vt:lpstr>台灣水庫即時水情</vt:lpstr>
      <vt:lpstr>資料內容</vt:lpstr>
      <vt:lpstr>圖表</vt:lpstr>
      <vt:lpstr>2021/06/14新北市水庫蓄水量</vt:lpstr>
      <vt:lpstr>2021/06/15新北市水庫蓄水量</vt:lpstr>
      <vt:lpstr>呈現的結果</vt:lpstr>
      <vt:lpstr>PowerPoint 簡報</vt:lpstr>
      <vt:lpstr>PowerPoint 簡報</vt:lpstr>
      <vt:lpstr>缺水原因</vt:lpstr>
      <vt:lpstr>PowerPoint 簡報</vt:lpstr>
      <vt:lpstr>結論</vt:lpstr>
      <vt:lpstr>資料來源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開放資料</dc:title>
  <dc:creator>ck liu</dc:creator>
  <cp:lastModifiedBy>Spencer Liu</cp:lastModifiedBy>
  <cp:revision>51</cp:revision>
  <dcterms:created xsi:type="dcterms:W3CDTF">2021-06-04T10:10:40Z</dcterms:created>
  <dcterms:modified xsi:type="dcterms:W3CDTF">2021-06-16T14:50:06Z</dcterms:modified>
</cp:coreProperties>
</file>