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8"/>
  </p:notesMasterIdLst>
  <p:sldIdLst>
    <p:sldId id="411" r:id="rId2"/>
    <p:sldId id="401" r:id="rId3"/>
    <p:sldId id="402" r:id="rId4"/>
    <p:sldId id="430" r:id="rId5"/>
    <p:sldId id="439" r:id="rId6"/>
    <p:sldId id="453" r:id="rId7"/>
    <p:sldId id="436" r:id="rId8"/>
    <p:sldId id="424" r:id="rId9"/>
    <p:sldId id="444" r:id="rId10"/>
    <p:sldId id="425" r:id="rId11"/>
    <p:sldId id="445" r:id="rId12"/>
    <p:sldId id="442" r:id="rId13"/>
    <p:sldId id="446" r:id="rId14"/>
    <p:sldId id="421" r:id="rId15"/>
    <p:sldId id="447" r:id="rId16"/>
    <p:sldId id="448" r:id="rId17"/>
    <p:sldId id="426" r:id="rId18"/>
    <p:sldId id="449" r:id="rId19"/>
    <p:sldId id="427" r:id="rId20"/>
    <p:sldId id="456" r:id="rId21"/>
    <p:sldId id="428" r:id="rId22"/>
    <p:sldId id="420" r:id="rId23"/>
    <p:sldId id="429" r:id="rId24"/>
    <p:sldId id="451" r:id="rId25"/>
    <p:sldId id="454" r:id="rId26"/>
    <p:sldId id="452" r:id="rId27"/>
  </p:sldIdLst>
  <p:sldSz cx="12192000" cy="6858000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>
    <p:extLst>
      <p:ext uri="{19B8F6BF-5375-455C-9EA6-DF929625EA0E}">
        <p15:presenceInfo xmlns:p15="http://schemas.microsoft.com/office/powerpoint/2012/main" xmlns="" userId="695550ff545a52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2C4"/>
    <a:srgbClr val="D7DBDC"/>
    <a:srgbClr val="37474F"/>
    <a:srgbClr val="0A7A04"/>
    <a:srgbClr val="074D03"/>
    <a:srgbClr val="0A8604"/>
    <a:srgbClr val="57C55A"/>
    <a:srgbClr val="0C9905"/>
    <a:srgbClr val="B6D47E"/>
    <a:srgbClr val="E1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9" autoAdjust="0"/>
    <p:restoredTop sz="96260" autoAdjust="0"/>
  </p:normalViewPr>
  <p:slideViewPr>
    <p:cSldViewPr snapToGrid="0">
      <p:cViewPr>
        <p:scale>
          <a:sx n="72" d="100"/>
          <a:sy n="72" d="100"/>
        </p:scale>
        <p:origin x="-296" y="68"/>
      </p:cViewPr>
      <p:guideLst>
        <p:guide orient="horz" pos="216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28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45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8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6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6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1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27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7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7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7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2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44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0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0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64CBF-18AB-4544-B797-938057863C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2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5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D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7" name="矩形 6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7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2021/6/9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7" r:id="rId8"/>
    <p:sldLayoutId id="2147483758" r:id="rId9"/>
    <p:sldLayoutId id="2147483748" r:id="rId10"/>
    <p:sldLayoutId id="2147483749" r:id="rId11"/>
    <p:sldLayoutId id="2147483750" r:id="rId12"/>
    <p:sldLayoutId id="214748375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pp.gov.tw/TheFiles/publication/8933a6d9-5baf-4e44-a80e-41627407c2f6.pdf" TargetMode="External"/><Relationship Id="rId2" Type="http://schemas.openxmlformats.org/officeDocument/2006/relationships/hyperlink" Target="https://zh.wikipedia.org/wiki/%E6%9C%BA%E5%99%A8%E5%AD%A6%E4%B9%A0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zh.wikipedia.org/wiki/%E4%BA%BA%E5%B7%A5%E6%99%BA%E8%83%BD" TargetMode="External"/><Relationship Id="rId4" Type="http://schemas.openxmlformats.org/officeDocument/2006/relationships/hyperlink" Target="https://group.dailyview.tw/article/detail/434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11307" y="149860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579835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1225" y="1389960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141347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1209935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473932" y="4676754"/>
            <a:ext cx="1407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0"/>
          <p:cNvSpPr txBox="1"/>
          <p:nvPr/>
        </p:nvSpPr>
        <p:spPr>
          <a:xfrm>
            <a:off x="5237351" y="1843173"/>
            <a:ext cx="2031325" cy="289051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人工智慧</a:t>
            </a:r>
            <a:endParaRPr lang="en-US" altLang="zh-TW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  <a:p>
            <a:pPr algn="dist"/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與</a:t>
            </a:r>
            <a:endParaRPr lang="en-US" altLang="zh-TW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  <a:p>
            <a:pPr algn="dist"/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機器學習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 rot="16200000">
            <a:off x="9152134" y="3761168"/>
            <a:ext cx="1107996" cy="4512038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r>
              <a:rPr lang="en-US" altLang="zh-TW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10951043</a:t>
            </a:r>
            <a:r>
              <a:rPr lang="zh-TW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黃歆</a:t>
            </a:r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矞</a:t>
            </a:r>
            <a:endParaRPr lang="en-US" altLang="zh-TW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  <a:p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10951044</a:t>
            </a:r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陳品諠</a:t>
            </a:r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(PPT</a:t>
            </a:r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製作</a:t>
            </a:r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14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60000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10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6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10" grpId="0"/>
          <p:bldP spid="1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3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4105900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人工智慧的</a:t>
            </a:r>
            <a:r>
              <a:rPr lang="zh-TW" altLang="zh-TW" sz="4000" dirty="0" smtClean="0"/>
              <a:t>應用</a:t>
            </a:r>
            <a:endParaRPr lang="zh-TW" altLang="en-US" sz="40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9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69462" y="0"/>
            <a:ext cx="6322538" cy="6858000"/>
            <a:chOff x="5869462" y="0"/>
            <a:chExt cx="6322538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>
              <a:off x="5850921" y="3294978"/>
              <a:ext cx="268848" cy="2317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74630" y="1479985"/>
            <a:ext cx="4298019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TW" sz="4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PEPPER</a:t>
            </a:r>
            <a:r>
              <a:rPr lang="zh-TW" altLang="en-US" sz="40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機器人</a:t>
            </a:r>
            <a:endParaRPr lang="zh-CN" altLang="en-US" sz="40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9100" y="1141431"/>
            <a:ext cx="250325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robot of PEPPER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22300" y="1386523"/>
            <a:ext cx="4622800" cy="5089228"/>
          </a:xfrm>
          <a:custGeom>
            <a:avLst/>
            <a:gdLst>
              <a:gd name="connsiteX0" fmla="*/ 1066800 w 4622800"/>
              <a:gd name="connsiteY0" fmla="*/ 0 h 3022600"/>
              <a:gd name="connsiteX1" fmla="*/ 0 w 4622800"/>
              <a:gd name="connsiteY1" fmla="*/ 0 h 3022600"/>
              <a:gd name="connsiteX2" fmla="*/ 0 w 4622800"/>
              <a:gd name="connsiteY2" fmla="*/ 3022600 h 3022600"/>
              <a:gd name="connsiteX3" fmla="*/ 4622800 w 4622800"/>
              <a:gd name="connsiteY3" fmla="*/ 3022600 h 3022600"/>
              <a:gd name="connsiteX4" fmla="*/ 4622800 w 4622800"/>
              <a:gd name="connsiteY4" fmla="*/ 0 h 3022600"/>
              <a:gd name="connsiteX5" fmla="*/ 3644900 w 4622800"/>
              <a:gd name="connsiteY5" fmla="*/ 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2800" h="3022600">
                <a:moveTo>
                  <a:pt x="1066800" y="0"/>
                </a:moveTo>
                <a:lnTo>
                  <a:pt x="0" y="0"/>
                </a:lnTo>
                <a:lnTo>
                  <a:pt x="0" y="3022600"/>
                </a:lnTo>
                <a:lnTo>
                  <a:pt x="4622800" y="3022600"/>
                </a:lnTo>
                <a:lnTo>
                  <a:pt x="4622800" y="0"/>
                </a:lnTo>
                <a:lnTo>
                  <a:pt x="36449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08740" y="1395412"/>
            <a:ext cx="3684578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4000" spc="300" dirty="0" smtClean="0">
                <a:solidFill>
                  <a:schemeClr val="bg1"/>
                </a:solidFill>
                <a:latin typeface="+mj-ea"/>
                <a:ea typeface="+mj-ea"/>
              </a:rPr>
              <a:t>AI</a:t>
            </a:r>
            <a:r>
              <a:rPr lang="zh-TW" altLang="en-US" sz="4000" spc="300" dirty="0" smtClean="0">
                <a:solidFill>
                  <a:schemeClr val="bg1"/>
                </a:solidFill>
                <a:latin typeface="+mj-ea"/>
                <a:ea typeface="+mj-ea"/>
              </a:rPr>
              <a:t>自動駕駛</a:t>
            </a:r>
            <a:endParaRPr lang="zh-CN" altLang="en-US" sz="40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99400" y="1141431"/>
            <a:ext cx="250325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Autopilot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832600" y="1386523"/>
            <a:ext cx="4622800" cy="5089228"/>
          </a:xfrm>
          <a:custGeom>
            <a:avLst/>
            <a:gdLst>
              <a:gd name="connsiteX0" fmla="*/ 1066800 w 4622800"/>
              <a:gd name="connsiteY0" fmla="*/ 0 h 3022600"/>
              <a:gd name="connsiteX1" fmla="*/ 0 w 4622800"/>
              <a:gd name="connsiteY1" fmla="*/ 0 h 3022600"/>
              <a:gd name="connsiteX2" fmla="*/ 0 w 4622800"/>
              <a:gd name="connsiteY2" fmla="*/ 3022600 h 3022600"/>
              <a:gd name="connsiteX3" fmla="*/ 4622800 w 4622800"/>
              <a:gd name="connsiteY3" fmla="*/ 3022600 h 3022600"/>
              <a:gd name="connsiteX4" fmla="*/ 4622800 w 4622800"/>
              <a:gd name="connsiteY4" fmla="*/ 0 h 3022600"/>
              <a:gd name="connsiteX5" fmla="*/ 3644900 w 4622800"/>
              <a:gd name="connsiteY5" fmla="*/ 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2800" h="3022600">
                <a:moveTo>
                  <a:pt x="1066800" y="0"/>
                </a:moveTo>
                <a:lnTo>
                  <a:pt x="0" y="0"/>
                </a:lnTo>
                <a:lnTo>
                  <a:pt x="0" y="3022600"/>
                </a:lnTo>
                <a:lnTo>
                  <a:pt x="4622800" y="3022600"/>
                </a:lnTo>
                <a:lnTo>
                  <a:pt x="4622800" y="0"/>
                </a:lnTo>
                <a:lnTo>
                  <a:pt x="36449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28" name="Picture 4" descr="特斯拉走向純視覺自動駕駛的FSD Beta V9 更新時程揭露- 電腦王阿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811" y="2950599"/>
            <a:ext cx="3726507" cy="19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pper 機器人即日起在上野站服務- OneAp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75" y="2950599"/>
            <a:ext cx="3726507" cy="19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43685" y="516809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800" dirty="0"/>
              <a:t>感情</a:t>
            </a:r>
            <a:r>
              <a:rPr lang="zh-TW" altLang="en-US" sz="2800" dirty="0"/>
              <a:t>機器人</a:t>
            </a:r>
            <a:endParaRPr lang="en-US" altLang="zh-TW" sz="2800" dirty="0"/>
          </a:p>
        </p:txBody>
      </p:sp>
      <p:sp>
        <p:nvSpPr>
          <p:cNvPr id="18" name="矩形 17"/>
          <p:cNvSpPr/>
          <p:nvPr/>
        </p:nvSpPr>
        <p:spPr>
          <a:xfrm>
            <a:off x="8520087" y="5178144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特斯拉</a:t>
            </a:r>
          </a:p>
        </p:txBody>
      </p:sp>
    </p:spTree>
    <p:extLst>
      <p:ext uri="{BB962C8B-B14F-4D97-AF65-F5344CB8AC3E}">
        <p14:creationId xmlns:p14="http://schemas.microsoft.com/office/powerpoint/2010/main" val="101418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62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62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 animBg="1"/>
          <p:bldP spid="15" grpId="0"/>
          <p:bldP spid="16" grpId="0"/>
          <p:bldP spid="17" grpId="0" animBg="1"/>
          <p:bldP spid="2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6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6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 animBg="1"/>
          <p:bldP spid="15" grpId="0"/>
          <p:bldP spid="16" grpId="0"/>
          <p:bldP spid="17" grpId="0" animBg="1"/>
          <p:bldP spid="2" grpId="0"/>
          <p:bldP spid="1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有物報告| 機器人Pepper 不再獨守自家軟體平台，向Android 招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88" y="1647460"/>
            <a:ext cx="3666910" cy="447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866846" y="5667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3200" b="1" dirty="0"/>
              <a:t>Pepper </a:t>
            </a:r>
            <a:r>
              <a:rPr lang="zh-TW" altLang="en-US" sz="3200" b="1" dirty="0"/>
              <a:t>機器人</a:t>
            </a:r>
          </a:p>
        </p:txBody>
      </p:sp>
      <p:sp>
        <p:nvSpPr>
          <p:cNvPr id="12" name="直線圖說文字 1 11"/>
          <p:cNvSpPr/>
          <p:nvPr/>
        </p:nvSpPr>
        <p:spPr>
          <a:xfrm>
            <a:off x="5594888" y="1082634"/>
            <a:ext cx="3781587" cy="904187"/>
          </a:xfrm>
          <a:prstGeom prst="borderCallout1">
            <a:avLst>
              <a:gd name="adj1" fmla="val 18750"/>
              <a:gd name="adj2" fmla="val -8333"/>
              <a:gd name="adj3" fmla="val 101246"/>
              <a:gd name="adj4" fmla="val -5453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 rot="2565597">
            <a:off x="8916649" y="-1197274"/>
            <a:ext cx="6550702" cy="2908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10"/>
          <p:cNvCxnSpPr/>
          <p:nvPr/>
        </p:nvCxnSpPr>
        <p:spPr>
          <a:xfrm>
            <a:off x="8312257" y="-1032505"/>
            <a:ext cx="5093777" cy="47211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直線圖說文字 1 15"/>
          <p:cNvSpPr/>
          <p:nvPr/>
        </p:nvSpPr>
        <p:spPr>
          <a:xfrm>
            <a:off x="5594888" y="2279366"/>
            <a:ext cx="4896424" cy="904187"/>
          </a:xfrm>
          <a:prstGeom prst="borderCallout1">
            <a:avLst>
              <a:gd name="adj1" fmla="val 18750"/>
              <a:gd name="adj2" fmla="val -8333"/>
              <a:gd name="adj3" fmla="val 38795"/>
              <a:gd name="adj4" fmla="val -3837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898923" y="2456246"/>
            <a:ext cx="4288353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TW" altLang="zh-TW" sz="3200" dirty="0"/>
              <a:t>辨識對話者臉部的表情</a:t>
            </a:r>
          </a:p>
        </p:txBody>
      </p:sp>
      <p:sp>
        <p:nvSpPr>
          <p:cNvPr id="20" name="直線圖說文字 1 19"/>
          <p:cNvSpPr/>
          <p:nvPr/>
        </p:nvSpPr>
        <p:spPr>
          <a:xfrm>
            <a:off x="5594887" y="3703054"/>
            <a:ext cx="4896424" cy="1771669"/>
          </a:xfrm>
          <a:prstGeom prst="borderCallout1">
            <a:avLst>
              <a:gd name="adj1" fmla="val 23999"/>
              <a:gd name="adj2" fmla="val -5168"/>
              <a:gd name="adj3" fmla="val 71162"/>
              <a:gd name="adj4" fmla="val -2793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898922" y="4050279"/>
            <a:ext cx="4288353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zh-TW" sz="3200" dirty="0"/>
              <a:t>能夠提供最新</a:t>
            </a:r>
            <a:r>
              <a:rPr lang="zh-TW" altLang="zh-TW" sz="3200" dirty="0" smtClean="0"/>
              <a:t>新聞</a:t>
            </a:r>
            <a:endParaRPr lang="en-US" altLang="zh-TW" sz="3200" dirty="0" smtClean="0"/>
          </a:p>
          <a:p>
            <a:r>
              <a:rPr lang="zh-TW" altLang="zh-TW" sz="3200" dirty="0" smtClean="0"/>
              <a:t>顯示</a:t>
            </a:r>
            <a:r>
              <a:rPr lang="en-US" altLang="zh-TW" sz="3200" dirty="0"/>
              <a:t>Pepper</a:t>
            </a:r>
            <a:r>
              <a:rPr lang="zh-TW" altLang="zh-TW" sz="3200" dirty="0" smtClean="0"/>
              <a:t>自己</a:t>
            </a:r>
            <a:r>
              <a:rPr lang="zh-TW" altLang="zh-TW" sz="3200" dirty="0"/>
              <a:t>的情感</a:t>
            </a:r>
          </a:p>
        </p:txBody>
      </p:sp>
      <p:sp>
        <p:nvSpPr>
          <p:cNvPr id="8" name="矩形 7"/>
          <p:cNvSpPr/>
          <p:nvPr/>
        </p:nvSpPr>
        <p:spPr>
          <a:xfrm>
            <a:off x="5898923" y="1242339"/>
            <a:ext cx="312104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zh-TW" sz="3200" dirty="0"/>
              <a:t>偵測聲音的來源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7478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12" grpId="0" animBg="1"/>
          <p:bldP spid="16" grpId="0" animBg="1"/>
          <p:bldP spid="17" grpId="0" animBg="1"/>
          <p:bldP spid="20" grpId="0" animBg="1"/>
          <p:bldP spid="21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12" grpId="0" animBg="1"/>
          <p:bldP spid="16" grpId="0" animBg="1"/>
          <p:bldP spid="17" grpId="0" animBg="1"/>
          <p:bldP spid="20" grpId="0" animBg="1"/>
          <p:bldP spid="21" grpId="0" animBg="1"/>
          <p:bldP spid="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866846" y="5667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TW" sz="3200" b="1" dirty="0" smtClean="0"/>
              <a:t>AI</a:t>
            </a:r>
            <a:r>
              <a:rPr lang="zh-TW" altLang="en-US" sz="3200" b="1" dirty="0" smtClean="0"/>
              <a:t> 自動</a:t>
            </a:r>
            <a:r>
              <a:rPr lang="en-US" altLang="zh-TW" sz="3200" b="1" dirty="0" smtClean="0"/>
              <a:t>(</a:t>
            </a:r>
            <a:r>
              <a:rPr lang="zh-TW" altLang="en-US" sz="3200" b="1" dirty="0" smtClean="0"/>
              <a:t>輔助</a:t>
            </a:r>
            <a:r>
              <a:rPr lang="en-US" altLang="zh-TW" sz="3200" b="1" dirty="0" smtClean="0"/>
              <a:t>)</a:t>
            </a:r>
            <a:r>
              <a:rPr lang="zh-TW" altLang="en-US" sz="3200" b="1" dirty="0" smtClean="0"/>
              <a:t>駕駛</a:t>
            </a:r>
            <a:endParaRPr lang="zh-TW" altLang="en-US" sz="3200" b="1" dirty="0"/>
          </a:p>
        </p:txBody>
      </p:sp>
      <p:sp>
        <p:nvSpPr>
          <p:cNvPr id="3" name="矩形 2"/>
          <p:cNvSpPr/>
          <p:nvPr/>
        </p:nvSpPr>
        <p:spPr>
          <a:xfrm rot="2565597">
            <a:off x="8916649" y="-1197274"/>
            <a:ext cx="6550702" cy="2908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10"/>
          <p:cNvCxnSpPr/>
          <p:nvPr/>
        </p:nvCxnSpPr>
        <p:spPr>
          <a:xfrm>
            <a:off x="8312257" y="-1032505"/>
            <a:ext cx="5093777" cy="47211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 descr="C:\Users\LAPTOP\Desktop\擷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95" y="1801936"/>
            <a:ext cx="6073775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16" y="3999973"/>
            <a:ext cx="5311530" cy="11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16" y="1792486"/>
            <a:ext cx="5311530" cy="119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7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30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500"/>
                                            <p:tgtEl>
                                              <p:spTgt spid="30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30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9" dur="500"/>
                                            <p:tgtEl>
                                              <p:spTgt spid="30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4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888351" y="3884588"/>
            <a:ext cx="4144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人工智慧</a:t>
            </a:r>
            <a:r>
              <a:rPr lang="zh-TW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的</a:t>
            </a:r>
            <a:endParaRPr lang="en-US" altLang="zh-TW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  <a:p>
            <a:pPr algn="ctr"/>
            <a:r>
              <a:rPr lang="zh-TW" altLang="zh-TW" sz="4000" dirty="0" smtClean="0"/>
              <a:t>未來</a:t>
            </a:r>
            <a:r>
              <a:rPr lang="zh-TW" altLang="zh-TW" sz="4000" dirty="0"/>
              <a:t>趨向</a:t>
            </a:r>
            <a:endParaRPr lang="zh-TW" altLang="en-US" sz="40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438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155053" y="1394305"/>
            <a:ext cx="2729527" cy="2727458"/>
            <a:chOff x="5737247" y="806295"/>
            <a:chExt cx="1902050" cy="1900642"/>
          </a:xfrm>
        </p:grpSpPr>
        <p:sp>
          <p:nvSpPr>
            <p:cNvPr id="28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8452" y="1087731"/>
              <a:ext cx="823359" cy="6844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3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5333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5837170" y="1695183"/>
              <a:ext cx="1669533" cy="49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TW" altLang="zh-TW" sz="2000" b="1" dirty="0"/>
                <a:t>於各</a:t>
              </a:r>
              <a:r>
                <a:rPr lang="zh-TW" altLang="zh-TW" sz="2000" b="1" dirty="0" smtClean="0"/>
                <a:t>行業領域</a:t>
              </a:r>
              <a:endParaRPr lang="en-US" altLang="zh-TW" sz="2000" b="1" dirty="0" smtClean="0"/>
            </a:p>
            <a:p>
              <a:pPr algn="ctr"/>
              <a:r>
                <a:rPr lang="zh-TW" altLang="zh-TW" sz="2000" b="1" dirty="0" smtClean="0"/>
                <a:t>應用</a:t>
              </a:r>
              <a:r>
                <a:rPr lang="zh-TW" altLang="zh-TW" sz="2000" b="1" dirty="0"/>
                <a:t>具有</a:t>
              </a:r>
              <a:r>
                <a:rPr lang="zh-TW" altLang="zh-TW" sz="2000" b="1" dirty="0" smtClean="0"/>
                <a:t>巨大潛力</a:t>
              </a:r>
              <a:endParaRPr lang="zh-TW" altLang="zh-TW" sz="2000" b="1" dirty="0"/>
            </a:p>
          </p:txBody>
        </p:sp>
      </p:grpSp>
      <p:grpSp>
        <p:nvGrpSpPr>
          <p:cNvPr id="53" name="组合 26"/>
          <p:cNvGrpSpPr>
            <a:grpSpLocks/>
          </p:cNvGrpSpPr>
          <p:nvPr/>
        </p:nvGrpSpPr>
        <p:grpSpPr bwMode="auto">
          <a:xfrm>
            <a:off x="4941585" y="1400450"/>
            <a:ext cx="2729528" cy="2727458"/>
            <a:chOff x="5737247" y="806295"/>
            <a:chExt cx="1902050" cy="1900642"/>
          </a:xfrm>
        </p:grpSpPr>
        <p:sp>
          <p:nvSpPr>
            <p:cNvPr id="54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28"/>
            <p:cNvSpPr txBox="1"/>
            <p:nvPr/>
          </p:nvSpPr>
          <p:spPr>
            <a:xfrm>
              <a:off x="6308452" y="1087731"/>
              <a:ext cx="765396" cy="636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TW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5333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矩形 4"/>
            <p:cNvSpPr>
              <a:spLocks noChangeArrowheads="1"/>
            </p:cNvSpPr>
            <p:nvPr/>
          </p:nvSpPr>
          <p:spPr bwMode="auto">
            <a:xfrm>
              <a:off x="5972634" y="1691692"/>
              <a:ext cx="1437031" cy="49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TW" altLang="zh-TW" sz="2000" b="1" dirty="0"/>
                <a:t>導入醫療保健行業維持高速成長</a:t>
              </a:r>
            </a:p>
          </p:txBody>
        </p:sp>
      </p:grpSp>
      <p:grpSp>
        <p:nvGrpSpPr>
          <p:cNvPr id="58" name="组合 26"/>
          <p:cNvGrpSpPr>
            <a:grpSpLocks/>
          </p:cNvGrpSpPr>
          <p:nvPr/>
        </p:nvGrpSpPr>
        <p:grpSpPr bwMode="auto">
          <a:xfrm>
            <a:off x="8540547" y="1399833"/>
            <a:ext cx="2729528" cy="2727458"/>
            <a:chOff x="5737247" y="806295"/>
            <a:chExt cx="1902050" cy="1900642"/>
          </a:xfrm>
        </p:grpSpPr>
        <p:sp>
          <p:nvSpPr>
            <p:cNvPr id="59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文本框 28"/>
            <p:cNvSpPr txBox="1"/>
            <p:nvPr/>
          </p:nvSpPr>
          <p:spPr>
            <a:xfrm>
              <a:off x="6308452" y="1087731"/>
              <a:ext cx="765396" cy="636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TW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5333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矩形 4"/>
            <p:cNvSpPr>
              <a:spLocks noChangeArrowheads="1"/>
            </p:cNvSpPr>
            <p:nvPr/>
          </p:nvSpPr>
          <p:spPr bwMode="auto">
            <a:xfrm>
              <a:off x="5946084" y="1691691"/>
              <a:ext cx="1540399" cy="49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TW" altLang="zh-TW" sz="2000" b="1" dirty="0"/>
                <a:t>未來手機</a:t>
              </a:r>
              <a:r>
                <a:rPr lang="zh-TW" altLang="zh-TW" sz="2000" b="1" dirty="0" smtClean="0"/>
                <a:t>晶片</a:t>
              </a:r>
              <a:endParaRPr lang="en-US" altLang="zh-TW" sz="2000" b="1" dirty="0" smtClean="0"/>
            </a:p>
            <a:p>
              <a:pPr algn="ctr"/>
              <a:r>
                <a:rPr lang="zh-TW" altLang="zh-TW" sz="2000" b="1" dirty="0" smtClean="0"/>
                <a:t>內建</a:t>
              </a:r>
              <a:r>
                <a:rPr lang="en-US" altLang="zh-TW" sz="2000" b="1" dirty="0" smtClean="0"/>
                <a:t> </a:t>
              </a:r>
              <a:r>
                <a:rPr lang="en-US" altLang="zh-TW" sz="2000" b="1" dirty="0"/>
                <a:t>AI </a:t>
              </a:r>
              <a:r>
                <a:rPr lang="zh-TW" altLang="zh-TW" sz="2000" b="1" dirty="0"/>
                <a:t>運算核心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2" name="组合 26"/>
          <p:cNvGrpSpPr>
            <a:grpSpLocks/>
          </p:cNvGrpSpPr>
          <p:nvPr/>
        </p:nvGrpSpPr>
        <p:grpSpPr bwMode="auto">
          <a:xfrm>
            <a:off x="1131611" y="3680291"/>
            <a:ext cx="2729528" cy="2727458"/>
            <a:chOff x="5737247" y="806295"/>
            <a:chExt cx="1902050" cy="1900642"/>
          </a:xfrm>
        </p:grpSpPr>
        <p:sp>
          <p:nvSpPr>
            <p:cNvPr id="93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4" name="文本框 28"/>
            <p:cNvSpPr txBox="1"/>
            <p:nvPr/>
          </p:nvSpPr>
          <p:spPr>
            <a:xfrm>
              <a:off x="6308452" y="1087731"/>
              <a:ext cx="765396" cy="636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TW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sz="5333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矩形 4"/>
            <p:cNvSpPr>
              <a:spLocks noChangeArrowheads="1"/>
            </p:cNvSpPr>
            <p:nvPr/>
          </p:nvSpPr>
          <p:spPr bwMode="auto">
            <a:xfrm>
              <a:off x="5946083" y="1691692"/>
              <a:ext cx="1493367" cy="49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TW" altLang="zh-TW" sz="2000" b="1" dirty="0"/>
                <a:t>晶片關鍵</a:t>
              </a:r>
              <a:r>
                <a:rPr lang="zh-TW" altLang="zh-TW" sz="2000" b="1" dirty="0" smtClean="0"/>
                <a:t>在於</a:t>
              </a:r>
              <a:endParaRPr lang="en-US" altLang="zh-TW" sz="2000" b="1" dirty="0" smtClean="0"/>
            </a:p>
            <a:p>
              <a:pPr algn="ctr"/>
              <a:r>
                <a:rPr lang="zh-TW" altLang="zh-TW" sz="2000" b="1" dirty="0" smtClean="0"/>
                <a:t>成功</a:t>
              </a:r>
              <a:r>
                <a:rPr lang="zh-TW" altLang="zh-TW" sz="2000" b="1" dirty="0"/>
                <a:t>整合軟硬體</a:t>
              </a:r>
            </a:p>
          </p:txBody>
        </p:sp>
      </p:grpSp>
      <p:grpSp>
        <p:nvGrpSpPr>
          <p:cNvPr id="97" name="组合 26"/>
          <p:cNvGrpSpPr>
            <a:grpSpLocks/>
          </p:cNvGrpSpPr>
          <p:nvPr/>
        </p:nvGrpSpPr>
        <p:grpSpPr bwMode="auto">
          <a:xfrm>
            <a:off x="4918137" y="3686436"/>
            <a:ext cx="2729527" cy="2727458"/>
            <a:chOff x="5737247" y="806295"/>
            <a:chExt cx="1902050" cy="1900642"/>
          </a:xfrm>
        </p:grpSpPr>
        <p:sp>
          <p:nvSpPr>
            <p:cNvPr id="98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28"/>
            <p:cNvSpPr txBox="1"/>
            <p:nvPr/>
          </p:nvSpPr>
          <p:spPr>
            <a:xfrm>
              <a:off x="6308452" y="1087731"/>
              <a:ext cx="765396" cy="636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TW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5</a:t>
              </a:r>
              <a:endParaRPr lang="zh-CN" altLang="en-US" sz="5333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4"/>
            <p:cNvSpPr>
              <a:spLocks noChangeArrowheads="1"/>
            </p:cNvSpPr>
            <p:nvPr/>
          </p:nvSpPr>
          <p:spPr bwMode="auto">
            <a:xfrm>
              <a:off x="5838879" y="1713146"/>
              <a:ext cx="1737221" cy="27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TW" altLang="zh-TW" sz="2000" b="1" dirty="0" smtClean="0"/>
                <a:t>自主</a:t>
              </a:r>
              <a:r>
                <a:rPr lang="zh-TW" altLang="zh-TW" sz="2000" b="1" dirty="0"/>
                <a:t>學習是終極目標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2" name="组合 26"/>
          <p:cNvGrpSpPr>
            <a:grpSpLocks/>
          </p:cNvGrpSpPr>
          <p:nvPr/>
        </p:nvGrpSpPr>
        <p:grpSpPr bwMode="auto">
          <a:xfrm>
            <a:off x="8517102" y="3685819"/>
            <a:ext cx="2729528" cy="2727458"/>
            <a:chOff x="5737247" y="806295"/>
            <a:chExt cx="1902050" cy="1900642"/>
          </a:xfrm>
        </p:grpSpPr>
        <p:sp>
          <p:nvSpPr>
            <p:cNvPr id="103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4" name="文本框 28"/>
            <p:cNvSpPr txBox="1"/>
            <p:nvPr/>
          </p:nvSpPr>
          <p:spPr>
            <a:xfrm>
              <a:off x="6308452" y="1087731"/>
              <a:ext cx="765396" cy="6362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altLang="zh-TW" sz="5333" dirty="0" smtClean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6</a:t>
              </a:r>
              <a:endParaRPr lang="zh-CN" altLang="en-US" sz="5333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4"/>
            <p:cNvSpPr>
              <a:spLocks noChangeArrowheads="1"/>
            </p:cNvSpPr>
            <p:nvPr/>
          </p:nvSpPr>
          <p:spPr bwMode="auto">
            <a:xfrm>
              <a:off x="5946084" y="1691692"/>
              <a:ext cx="1556738" cy="49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TW" sz="2000" b="1" dirty="0"/>
                <a:t>AR </a:t>
              </a:r>
              <a:r>
                <a:rPr lang="zh-TW" altLang="zh-TW" sz="2000" b="1" dirty="0"/>
                <a:t>是工具</a:t>
              </a:r>
              <a:r>
                <a:rPr lang="zh-TW" altLang="zh-TW" sz="2000" b="1" dirty="0" smtClean="0"/>
                <a:t>且</a:t>
              </a:r>
              <a:endParaRPr lang="en-US" altLang="zh-TW" sz="2000" b="1" dirty="0" smtClean="0"/>
            </a:p>
            <a:p>
              <a:pPr algn="ctr"/>
              <a:r>
                <a:rPr lang="zh-TW" altLang="zh-TW" sz="2000" b="1" dirty="0" smtClean="0"/>
                <a:t>成為</a:t>
              </a:r>
              <a:r>
                <a:rPr lang="en-US" altLang="zh-TW" sz="2000" b="1" dirty="0" smtClean="0"/>
                <a:t> </a:t>
              </a:r>
              <a:r>
                <a:rPr lang="en-US" altLang="zh-TW" sz="2000" b="1" dirty="0"/>
                <a:t>AI </a:t>
              </a:r>
              <a:r>
                <a:rPr lang="zh-TW" altLang="zh-TW" sz="2000" b="1" dirty="0"/>
                <a:t>的眼睛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9" name="组合 2"/>
          <p:cNvGrpSpPr/>
          <p:nvPr/>
        </p:nvGrpSpPr>
        <p:grpSpPr>
          <a:xfrm>
            <a:off x="7493521" y="3377762"/>
            <a:ext cx="1103150" cy="1103150"/>
            <a:chOff x="6353175" y="3550672"/>
            <a:chExt cx="1103150" cy="1103150"/>
          </a:xfrm>
        </p:grpSpPr>
        <p:sp>
          <p:nvSpPr>
            <p:cNvPr id="110" name="椭圆 3"/>
            <p:cNvSpPr/>
            <p:nvPr/>
          </p:nvSpPr>
          <p:spPr>
            <a:xfrm>
              <a:off x="6353175" y="3550672"/>
              <a:ext cx="1103150" cy="1103150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19050" cap="flat" cmpd="sng" algn="ctr">
              <a:solidFill>
                <a:srgbClr val="5A6478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  <p:sp>
          <p:nvSpPr>
            <p:cNvPr id="111" name="椭圆 4"/>
            <p:cNvSpPr/>
            <p:nvPr/>
          </p:nvSpPr>
          <p:spPr>
            <a:xfrm>
              <a:off x="6508750" y="3706247"/>
              <a:ext cx="792000" cy="79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  <p:sp>
          <p:nvSpPr>
            <p:cNvPr id="112" name="Freeform 61"/>
            <p:cNvSpPr>
              <a:spLocks noEditPoints="1"/>
            </p:cNvSpPr>
            <p:nvPr/>
          </p:nvSpPr>
          <p:spPr bwMode="auto">
            <a:xfrm>
              <a:off x="6743619" y="394008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A6478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</p:grpSp>
      <p:grpSp>
        <p:nvGrpSpPr>
          <p:cNvPr id="113" name="组合 6"/>
          <p:cNvGrpSpPr/>
          <p:nvPr/>
        </p:nvGrpSpPr>
        <p:grpSpPr>
          <a:xfrm>
            <a:off x="3960833" y="3378279"/>
            <a:ext cx="1103150" cy="1103150"/>
            <a:chOff x="6353175" y="2204180"/>
            <a:chExt cx="1103150" cy="1103150"/>
          </a:xfrm>
        </p:grpSpPr>
        <p:sp>
          <p:nvSpPr>
            <p:cNvPr id="114" name="椭圆 7"/>
            <p:cNvSpPr/>
            <p:nvPr/>
          </p:nvSpPr>
          <p:spPr>
            <a:xfrm>
              <a:off x="6353175" y="2204180"/>
              <a:ext cx="1103150" cy="1103150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19050" cap="flat" cmpd="sng" algn="ctr">
              <a:solidFill>
                <a:srgbClr val="5A6478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  <p:sp>
          <p:nvSpPr>
            <p:cNvPr id="115" name="椭圆 8"/>
            <p:cNvSpPr/>
            <p:nvPr/>
          </p:nvSpPr>
          <p:spPr>
            <a:xfrm>
              <a:off x="6508750" y="2359755"/>
              <a:ext cx="792000" cy="79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  <p:sp>
          <p:nvSpPr>
            <p:cNvPr id="116" name="Freeform 84"/>
            <p:cNvSpPr>
              <a:spLocks noEditPoints="1"/>
            </p:cNvSpPr>
            <p:nvPr/>
          </p:nvSpPr>
          <p:spPr bwMode="auto">
            <a:xfrm>
              <a:off x="6743619" y="2594107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A6478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</p:grpSp>
      <p:grpSp>
        <p:nvGrpSpPr>
          <p:cNvPr id="117" name="组合 10"/>
          <p:cNvGrpSpPr/>
          <p:nvPr/>
        </p:nvGrpSpPr>
        <p:grpSpPr>
          <a:xfrm>
            <a:off x="11095362" y="3402280"/>
            <a:ext cx="1103150" cy="1103150"/>
            <a:chOff x="6353175" y="857688"/>
            <a:chExt cx="1103150" cy="1103150"/>
          </a:xfrm>
        </p:grpSpPr>
        <p:sp>
          <p:nvSpPr>
            <p:cNvPr id="118" name="椭圆 11"/>
            <p:cNvSpPr/>
            <p:nvPr/>
          </p:nvSpPr>
          <p:spPr>
            <a:xfrm>
              <a:off x="6353175" y="857688"/>
              <a:ext cx="1103150" cy="1103150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19050" cap="flat" cmpd="sng" algn="ctr">
              <a:solidFill>
                <a:srgbClr val="5A6478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  <p:sp>
          <p:nvSpPr>
            <p:cNvPr id="119" name="椭圆 12"/>
            <p:cNvSpPr/>
            <p:nvPr/>
          </p:nvSpPr>
          <p:spPr>
            <a:xfrm>
              <a:off x="6508750" y="1013263"/>
              <a:ext cx="792000" cy="79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  <p:sp>
          <p:nvSpPr>
            <p:cNvPr id="120" name="Freeform 96"/>
            <p:cNvSpPr>
              <a:spLocks noEditPoints="1"/>
            </p:cNvSpPr>
            <p:nvPr/>
          </p:nvSpPr>
          <p:spPr bwMode="auto">
            <a:xfrm>
              <a:off x="6743619" y="1248132"/>
              <a:ext cx="322263" cy="322263"/>
            </a:xfrm>
            <a:custGeom>
              <a:avLst/>
              <a:gdLst>
                <a:gd name="T0" fmla="*/ 658 w 1017"/>
                <a:gd name="T1" fmla="*/ 2 h 1017"/>
                <a:gd name="T2" fmla="*/ 600 w 1017"/>
                <a:gd name="T3" fmla="*/ 16 h 1017"/>
                <a:gd name="T4" fmla="*/ 551 w 1017"/>
                <a:gd name="T5" fmla="*/ 36 h 1017"/>
                <a:gd name="T6" fmla="*/ 513 w 1017"/>
                <a:gd name="T7" fmla="*/ 61 h 1017"/>
                <a:gd name="T8" fmla="*/ 393 w 1017"/>
                <a:gd name="T9" fmla="*/ 10 h 1017"/>
                <a:gd name="T10" fmla="*/ 269 w 1017"/>
                <a:gd name="T11" fmla="*/ 3 h 1017"/>
                <a:gd name="T12" fmla="*/ 166 w 1017"/>
                <a:gd name="T13" fmla="*/ 39 h 1017"/>
                <a:gd name="T14" fmla="*/ 82 w 1017"/>
                <a:gd name="T15" fmla="*/ 104 h 1017"/>
                <a:gd name="T16" fmla="*/ 24 w 1017"/>
                <a:gd name="T17" fmla="*/ 194 h 1017"/>
                <a:gd name="T18" fmla="*/ 0 w 1017"/>
                <a:gd name="T19" fmla="*/ 301 h 1017"/>
                <a:gd name="T20" fmla="*/ 13 w 1017"/>
                <a:gd name="T21" fmla="*/ 451 h 1017"/>
                <a:gd name="T22" fmla="*/ 74 w 1017"/>
                <a:gd name="T23" fmla="*/ 625 h 1017"/>
                <a:gd name="T24" fmla="*/ 182 w 1017"/>
                <a:gd name="T25" fmla="*/ 784 h 1017"/>
                <a:gd name="T26" fmla="*/ 333 w 1017"/>
                <a:gd name="T27" fmla="*/ 919 h 1017"/>
                <a:gd name="T28" fmla="*/ 494 w 1017"/>
                <a:gd name="T29" fmla="*/ 1014 h 1017"/>
                <a:gd name="T30" fmla="*/ 550 w 1017"/>
                <a:gd name="T31" fmla="*/ 1000 h 1017"/>
                <a:gd name="T32" fmla="*/ 730 w 1017"/>
                <a:gd name="T33" fmla="*/ 883 h 1017"/>
                <a:gd name="T34" fmla="*/ 869 w 1017"/>
                <a:gd name="T35" fmla="*/ 740 h 1017"/>
                <a:gd name="T36" fmla="*/ 964 w 1017"/>
                <a:gd name="T37" fmla="*/ 577 h 1017"/>
                <a:gd name="T38" fmla="*/ 1013 w 1017"/>
                <a:gd name="T39" fmla="*/ 398 h 1017"/>
                <a:gd name="T40" fmla="*/ 1014 w 1017"/>
                <a:gd name="T41" fmla="*/ 269 h 1017"/>
                <a:gd name="T42" fmla="*/ 978 w 1017"/>
                <a:gd name="T43" fmla="*/ 166 h 1017"/>
                <a:gd name="T44" fmla="*/ 913 w 1017"/>
                <a:gd name="T45" fmla="*/ 82 h 1017"/>
                <a:gd name="T46" fmla="*/ 823 w 1017"/>
                <a:gd name="T47" fmla="*/ 25 h 1017"/>
                <a:gd name="T48" fmla="*/ 715 w 1017"/>
                <a:gd name="T49" fmla="*/ 0 h 1017"/>
                <a:gd name="T50" fmla="*/ 433 w 1017"/>
                <a:gd name="T51" fmla="*/ 909 h 1017"/>
                <a:gd name="T52" fmla="*/ 281 w 1017"/>
                <a:gd name="T53" fmla="*/ 794 h 1017"/>
                <a:gd name="T54" fmla="*/ 167 w 1017"/>
                <a:gd name="T55" fmla="*/ 659 h 1017"/>
                <a:gd name="T56" fmla="*/ 93 w 1017"/>
                <a:gd name="T57" fmla="*/ 506 h 1017"/>
                <a:gd name="T58" fmla="*/ 63 w 1017"/>
                <a:gd name="T59" fmla="*/ 342 h 1017"/>
                <a:gd name="T60" fmla="*/ 75 w 1017"/>
                <a:gd name="T61" fmla="*/ 242 h 1017"/>
                <a:gd name="T62" fmla="*/ 176 w 1017"/>
                <a:gd name="T63" fmla="*/ 107 h 1017"/>
                <a:gd name="T64" fmla="*/ 304 w 1017"/>
                <a:gd name="T65" fmla="*/ 63 h 1017"/>
                <a:gd name="T66" fmla="*/ 411 w 1017"/>
                <a:gd name="T67" fmla="*/ 81 h 1017"/>
                <a:gd name="T68" fmla="*/ 414 w 1017"/>
                <a:gd name="T69" fmla="*/ 178 h 1017"/>
                <a:gd name="T70" fmla="*/ 383 w 1017"/>
                <a:gd name="T71" fmla="*/ 288 h 1017"/>
                <a:gd name="T72" fmla="*/ 390 w 1017"/>
                <a:gd name="T73" fmla="*/ 340 h 1017"/>
                <a:gd name="T74" fmla="*/ 425 w 1017"/>
                <a:gd name="T75" fmla="*/ 348 h 1017"/>
                <a:gd name="T76" fmla="*/ 445 w 1017"/>
                <a:gd name="T77" fmla="*/ 317 h 1017"/>
                <a:gd name="T78" fmla="*/ 462 w 1017"/>
                <a:gd name="T79" fmla="*/ 224 h 1017"/>
                <a:gd name="T80" fmla="*/ 511 w 1017"/>
                <a:gd name="T81" fmla="*/ 146 h 1017"/>
                <a:gd name="T82" fmla="*/ 549 w 1017"/>
                <a:gd name="T83" fmla="*/ 113 h 1017"/>
                <a:gd name="T84" fmla="*/ 591 w 1017"/>
                <a:gd name="T85" fmla="*/ 88 h 1017"/>
                <a:gd name="T86" fmla="*/ 628 w 1017"/>
                <a:gd name="T87" fmla="*/ 74 h 1017"/>
                <a:gd name="T88" fmla="*/ 675 w 1017"/>
                <a:gd name="T89" fmla="*/ 64 h 1017"/>
                <a:gd name="T90" fmla="*/ 750 w 1017"/>
                <a:gd name="T91" fmla="*/ 69 h 1017"/>
                <a:gd name="T92" fmla="*/ 896 w 1017"/>
                <a:gd name="T93" fmla="*/ 157 h 1017"/>
                <a:gd name="T94" fmla="*/ 952 w 1017"/>
                <a:gd name="T95" fmla="*/ 292 h 1017"/>
                <a:gd name="T96" fmla="*/ 946 w 1017"/>
                <a:gd name="T97" fmla="*/ 413 h 1017"/>
                <a:gd name="T98" fmla="*/ 897 w 1017"/>
                <a:gd name="T99" fmla="*/ 573 h 1017"/>
                <a:gd name="T100" fmla="*/ 805 w 1017"/>
                <a:gd name="T101" fmla="*/ 719 h 1017"/>
                <a:gd name="T102" fmla="*/ 675 w 1017"/>
                <a:gd name="T103" fmla="*/ 846 h 1017"/>
                <a:gd name="T104" fmla="*/ 508 w 1017"/>
                <a:gd name="T105" fmla="*/ 950 h 1017"/>
                <a:gd name="T106" fmla="*/ 677 w 1017"/>
                <a:gd name="T107" fmla="*/ 136 h 1017"/>
                <a:gd name="T108" fmla="*/ 669 w 1017"/>
                <a:gd name="T109" fmla="*/ 172 h 1017"/>
                <a:gd name="T110" fmla="*/ 699 w 1017"/>
                <a:gd name="T111" fmla="*/ 191 h 1017"/>
                <a:gd name="T112" fmla="*/ 780 w 1017"/>
                <a:gd name="T113" fmla="*/ 220 h 1017"/>
                <a:gd name="T114" fmla="*/ 824 w 1017"/>
                <a:gd name="T115" fmla="*/ 292 h 1017"/>
                <a:gd name="T116" fmla="*/ 835 w 1017"/>
                <a:gd name="T117" fmla="*/ 340 h 1017"/>
                <a:gd name="T118" fmla="*/ 870 w 1017"/>
                <a:gd name="T119" fmla="*/ 348 h 1017"/>
                <a:gd name="T120" fmla="*/ 890 w 1017"/>
                <a:gd name="T121" fmla="*/ 317 h 1017"/>
                <a:gd name="T122" fmla="*/ 846 w 1017"/>
                <a:gd name="T123" fmla="*/ 196 h 1017"/>
                <a:gd name="T124" fmla="*/ 738 w 1017"/>
                <a:gd name="T125" fmla="*/ 13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699" y="0"/>
                  </a:moveTo>
                  <a:lnTo>
                    <a:pt x="699" y="0"/>
                  </a:lnTo>
                  <a:lnTo>
                    <a:pt x="684" y="0"/>
                  </a:lnTo>
                  <a:lnTo>
                    <a:pt x="669" y="1"/>
                  </a:lnTo>
                  <a:lnTo>
                    <a:pt x="669" y="1"/>
                  </a:lnTo>
                  <a:lnTo>
                    <a:pt x="658" y="2"/>
                  </a:lnTo>
                  <a:lnTo>
                    <a:pt x="658" y="2"/>
                  </a:lnTo>
                  <a:lnTo>
                    <a:pt x="641" y="5"/>
                  </a:lnTo>
                  <a:lnTo>
                    <a:pt x="641" y="5"/>
                  </a:lnTo>
                  <a:lnTo>
                    <a:pt x="628" y="7"/>
                  </a:lnTo>
                  <a:lnTo>
                    <a:pt x="628" y="7"/>
                  </a:lnTo>
                  <a:lnTo>
                    <a:pt x="613" y="12"/>
                  </a:lnTo>
                  <a:lnTo>
                    <a:pt x="613" y="12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88" y="20"/>
                  </a:lnTo>
                  <a:lnTo>
                    <a:pt x="588" y="20"/>
                  </a:lnTo>
                  <a:lnTo>
                    <a:pt x="573" y="27"/>
                  </a:lnTo>
                  <a:lnTo>
                    <a:pt x="558" y="33"/>
                  </a:lnTo>
                  <a:lnTo>
                    <a:pt x="558" y="33"/>
                  </a:lnTo>
                  <a:lnTo>
                    <a:pt x="551" y="36"/>
                  </a:lnTo>
                  <a:lnTo>
                    <a:pt x="551" y="36"/>
                  </a:lnTo>
                  <a:lnTo>
                    <a:pt x="535" y="45"/>
                  </a:lnTo>
                  <a:lnTo>
                    <a:pt x="535" y="45"/>
                  </a:lnTo>
                  <a:lnTo>
                    <a:pt x="528" y="50"/>
                  </a:lnTo>
                  <a:lnTo>
                    <a:pt x="528" y="50"/>
                  </a:lnTo>
                  <a:lnTo>
                    <a:pt x="513" y="61"/>
                  </a:lnTo>
                  <a:lnTo>
                    <a:pt x="513" y="61"/>
                  </a:lnTo>
                  <a:lnTo>
                    <a:pt x="508" y="63"/>
                  </a:lnTo>
                  <a:lnTo>
                    <a:pt x="508" y="63"/>
                  </a:lnTo>
                  <a:lnTo>
                    <a:pt x="487" y="49"/>
                  </a:lnTo>
                  <a:lnTo>
                    <a:pt x="465" y="36"/>
                  </a:lnTo>
                  <a:lnTo>
                    <a:pt x="442" y="26"/>
                  </a:lnTo>
                  <a:lnTo>
                    <a:pt x="418" y="16"/>
                  </a:lnTo>
                  <a:lnTo>
                    <a:pt x="393" y="10"/>
                  </a:lnTo>
                  <a:lnTo>
                    <a:pt x="369" y="4"/>
                  </a:lnTo>
                  <a:lnTo>
                    <a:pt x="343" y="1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01" y="0"/>
                  </a:lnTo>
                  <a:lnTo>
                    <a:pt x="285" y="1"/>
                  </a:lnTo>
                  <a:lnTo>
                    <a:pt x="269" y="3"/>
                  </a:lnTo>
                  <a:lnTo>
                    <a:pt x="253" y="6"/>
                  </a:lnTo>
                  <a:lnTo>
                    <a:pt x="238" y="10"/>
                  </a:lnTo>
                  <a:lnTo>
                    <a:pt x="223" y="14"/>
                  </a:lnTo>
                  <a:lnTo>
                    <a:pt x="208" y="19"/>
                  </a:lnTo>
                  <a:lnTo>
                    <a:pt x="194" y="25"/>
                  </a:lnTo>
                  <a:lnTo>
                    <a:pt x="180" y="31"/>
                  </a:lnTo>
                  <a:lnTo>
                    <a:pt x="166" y="39"/>
                  </a:lnTo>
                  <a:lnTo>
                    <a:pt x="152" y="46"/>
                  </a:lnTo>
                  <a:lnTo>
                    <a:pt x="139" y="55"/>
                  </a:lnTo>
                  <a:lnTo>
                    <a:pt x="127" y="63"/>
                  </a:lnTo>
                  <a:lnTo>
                    <a:pt x="116" y="73"/>
                  </a:lnTo>
                  <a:lnTo>
                    <a:pt x="104" y="82"/>
                  </a:lnTo>
                  <a:lnTo>
                    <a:pt x="93" y="93"/>
                  </a:lnTo>
                  <a:lnTo>
                    <a:pt x="82" y="104"/>
                  </a:lnTo>
                  <a:lnTo>
                    <a:pt x="72" y="116"/>
                  </a:lnTo>
                  <a:lnTo>
                    <a:pt x="63" y="128"/>
                  </a:lnTo>
                  <a:lnTo>
                    <a:pt x="53" y="140"/>
                  </a:lnTo>
                  <a:lnTo>
                    <a:pt x="46" y="153"/>
                  </a:lnTo>
                  <a:lnTo>
                    <a:pt x="37" y="166"/>
                  </a:lnTo>
                  <a:lnTo>
                    <a:pt x="31" y="180"/>
                  </a:lnTo>
                  <a:lnTo>
                    <a:pt x="24" y="194"/>
                  </a:lnTo>
                  <a:lnTo>
                    <a:pt x="19" y="208"/>
                  </a:lnTo>
                  <a:lnTo>
                    <a:pt x="14" y="223"/>
                  </a:lnTo>
                  <a:lnTo>
                    <a:pt x="9" y="238"/>
                  </a:lnTo>
                  <a:lnTo>
                    <a:pt x="6" y="254"/>
                  </a:lnTo>
                  <a:lnTo>
                    <a:pt x="3" y="269"/>
                  </a:lnTo>
                  <a:lnTo>
                    <a:pt x="1" y="285"/>
                  </a:lnTo>
                  <a:lnTo>
                    <a:pt x="0" y="301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44"/>
                  </a:lnTo>
                  <a:lnTo>
                    <a:pt x="2" y="371"/>
                  </a:lnTo>
                  <a:lnTo>
                    <a:pt x="4" y="398"/>
                  </a:lnTo>
                  <a:lnTo>
                    <a:pt x="8" y="425"/>
                  </a:lnTo>
                  <a:lnTo>
                    <a:pt x="13" y="451"/>
                  </a:lnTo>
                  <a:lnTo>
                    <a:pt x="18" y="476"/>
                  </a:lnTo>
                  <a:lnTo>
                    <a:pt x="25" y="502"/>
                  </a:lnTo>
                  <a:lnTo>
                    <a:pt x="33" y="527"/>
                  </a:lnTo>
                  <a:lnTo>
                    <a:pt x="41" y="552"/>
                  </a:lnTo>
                  <a:lnTo>
                    <a:pt x="51" y="577"/>
                  </a:lnTo>
                  <a:lnTo>
                    <a:pt x="62" y="602"/>
                  </a:lnTo>
                  <a:lnTo>
                    <a:pt x="74" y="625"/>
                  </a:lnTo>
                  <a:lnTo>
                    <a:pt x="87" y="649"/>
                  </a:lnTo>
                  <a:lnTo>
                    <a:pt x="100" y="673"/>
                  </a:lnTo>
                  <a:lnTo>
                    <a:pt x="116" y="696"/>
                  </a:lnTo>
                  <a:lnTo>
                    <a:pt x="131" y="719"/>
                  </a:lnTo>
                  <a:lnTo>
                    <a:pt x="147" y="740"/>
                  </a:lnTo>
                  <a:lnTo>
                    <a:pt x="164" y="763"/>
                  </a:lnTo>
                  <a:lnTo>
                    <a:pt x="182" y="784"/>
                  </a:lnTo>
                  <a:lnTo>
                    <a:pt x="201" y="805"/>
                  </a:lnTo>
                  <a:lnTo>
                    <a:pt x="222" y="825"/>
                  </a:lnTo>
                  <a:lnTo>
                    <a:pt x="242" y="845"/>
                  </a:lnTo>
                  <a:lnTo>
                    <a:pt x="264" y="865"/>
                  </a:lnTo>
                  <a:lnTo>
                    <a:pt x="286" y="883"/>
                  </a:lnTo>
                  <a:lnTo>
                    <a:pt x="310" y="902"/>
                  </a:lnTo>
                  <a:lnTo>
                    <a:pt x="333" y="919"/>
                  </a:lnTo>
                  <a:lnTo>
                    <a:pt x="358" y="937"/>
                  </a:lnTo>
                  <a:lnTo>
                    <a:pt x="384" y="954"/>
                  </a:lnTo>
                  <a:lnTo>
                    <a:pt x="411" y="970"/>
                  </a:lnTo>
                  <a:lnTo>
                    <a:pt x="437" y="985"/>
                  </a:lnTo>
                  <a:lnTo>
                    <a:pt x="465" y="1000"/>
                  </a:lnTo>
                  <a:lnTo>
                    <a:pt x="494" y="1014"/>
                  </a:lnTo>
                  <a:lnTo>
                    <a:pt x="494" y="1014"/>
                  </a:lnTo>
                  <a:lnTo>
                    <a:pt x="501" y="1017"/>
                  </a:lnTo>
                  <a:lnTo>
                    <a:pt x="508" y="1017"/>
                  </a:lnTo>
                  <a:lnTo>
                    <a:pt x="508" y="1017"/>
                  </a:lnTo>
                  <a:lnTo>
                    <a:pt x="515" y="1017"/>
                  </a:lnTo>
                  <a:lnTo>
                    <a:pt x="522" y="1014"/>
                  </a:lnTo>
                  <a:lnTo>
                    <a:pt x="522" y="1014"/>
                  </a:lnTo>
                  <a:lnTo>
                    <a:pt x="550" y="1000"/>
                  </a:lnTo>
                  <a:lnTo>
                    <a:pt x="578" y="985"/>
                  </a:lnTo>
                  <a:lnTo>
                    <a:pt x="606" y="970"/>
                  </a:lnTo>
                  <a:lnTo>
                    <a:pt x="632" y="954"/>
                  </a:lnTo>
                  <a:lnTo>
                    <a:pt x="657" y="937"/>
                  </a:lnTo>
                  <a:lnTo>
                    <a:pt x="683" y="919"/>
                  </a:lnTo>
                  <a:lnTo>
                    <a:pt x="707" y="902"/>
                  </a:lnTo>
                  <a:lnTo>
                    <a:pt x="730" y="883"/>
                  </a:lnTo>
                  <a:lnTo>
                    <a:pt x="753" y="865"/>
                  </a:lnTo>
                  <a:lnTo>
                    <a:pt x="774" y="845"/>
                  </a:lnTo>
                  <a:lnTo>
                    <a:pt x="795" y="825"/>
                  </a:lnTo>
                  <a:lnTo>
                    <a:pt x="815" y="805"/>
                  </a:lnTo>
                  <a:lnTo>
                    <a:pt x="833" y="784"/>
                  </a:lnTo>
                  <a:lnTo>
                    <a:pt x="852" y="763"/>
                  </a:lnTo>
                  <a:lnTo>
                    <a:pt x="869" y="740"/>
                  </a:lnTo>
                  <a:lnTo>
                    <a:pt x="886" y="719"/>
                  </a:lnTo>
                  <a:lnTo>
                    <a:pt x="901" y="696"/>
                  </a:lnTo>
                  <a:lnTo>
                    <a:pt x="916" y="673"/>
                  </a:lnTo>
                  <a:lnTo>
                    <a:pt x="929" y="649"/>
                  </a:lnTo>
                  <a:lnTo>
                    <a:pt x="942" y="625"/>
                  </a:lnTo>
                  <a:lnTo>
                    <a:pt x="953" y="602"/>
                  </a:lnTo>
                  <a:lnTo>
                    <a:pt x="964" y="577"/>
                  </a:lnTo>
                  <a:lnTo>
                    <a:pt x="974" y="552"/>
                  </a:lnTo>
                  <a:lnTo>
                    <a:pt x="984" y="527"/>
                  </a:lnTo>
                  <a:lnTo>
                    <a:pt x="991" y="502"/>
                  </a:lnTo>
                  <a:lnTo>
                    <a:pt x="997" y="476"/>
                  </a:lnTo>
                  <a:lnTo>
                    <a:pt x="1004" y="451"/>
                  </a:lnTo>
                  <a:lnTo>
                    <a:pt x="1008" y="425"/>
                  </a:lnTo>
                  <a:lnTo>
                    <a:pt x="1013" y="398"/>
                  </a:lnTo>
                  <a:lnTo>
                    <a:pt x="1015" y="371"/>
                  </a:lnTo>
                  <a:lnTo>
                    <a:pt x="1017" y="344"/>
                  </a:lnTo>
                  <a:lnTo>
                    <a:pt x="1017" y="317"/>
                  </a:lnTo>
                  <a:lnTo>
                    <a:pt x="1017" y="317"/>
                  </a:lnTo>
                  <a:lnTo>
                    <a:pt x="1017" y="301"/>
                  </a:lnTo>
                  <a:lnTo>
                    <a:pt x="1016" y="285"/>
                  </a:lnTo>
                  <a:lnTo>
                    <a:pt x="1014" y="269"/>
                  </a:lnTo>
                  <a:lnTo>
                    <a:pt x="1010" y="254"/>
                  </a:lnTo>
                  <a:lnTo>
                    <a:pt x="1007" y="238"/>
                  </a:lnTo>
                  <a:lnTo>
                    <a:pt x="1003" y="223"/>
                  </a:lnTo>
                  <a:lnTo>
                    <a:pt x="997" y="208"/>
                  </a:lnTo>
                  <a:lnTo>
                    <a:pt x="992" y="194"/>
                  </a:lnTo>
                  <a:lnTo>
                    <a:pt x="986" y="180"/>
                  </a:lnTo>
                  <a:lnTo>
                    <a:pt x="978" y="166"/>
                  </a:lnTo>
                  <a:lnTo>
                    <a:pt x="971" y="153"/>
                  </a:lnTo>
                  <a:lnTo>
                    <a:pt x="962" y="140"/>
                  </a:lnTo>
                  <a:lnTo>
                    <a:pt x="953" y="128"/>
                  </a:lnTo>
                  <a:lnTo>
                    <a:pt x="944" y="116"/>
                  </a:lnTo>
                  <a:lnTo>
                    <a:pt x="934" y="104"/>
                  </a:lnTo>
                  <a:lnTo>
                    <a:pt x="923" y="93"/>
                  </a:lnTo>
                  <a:lnTo>
                    <a:pt x="913" y="82"/>
                  </a:lnTo>
                  <a:lnTo>
                    <a:pt x="901" y="73"/>
                  </a:lnTo>
                  <a:lnTo>
                    <a:pt x="889" y="63"/>
                  </a:lnTo>
                  <a:lnTo>
                    <a:pt x="876" y="55"/>
                  </a:lnTo>
                  <a:lnTo>
                    <a:pt x="863" y="46"/>
                  </a:lnTo>
                  <a:lnTo>
                    <a:pt x="850" y="39"/>
                  </a:lnTo>
                  <a:lnTo>
                    <a:pt x="837" y="31"/>
                  </a:lnTo>
                  <a:lnTo>
                    <a:pt x="823" y="25"/>
                  </a:lnTo>
                  <a:lnTo>
                    <a:pt x="809" y="19"/>
                  </a:lnTo>
                  <a:lnTo>
                    <a:pt x="794" y="14"/>
                  </a:lnTo>
                  <a:lnTo>
                    <a:pt x="779" y="10"/>
                  </a:lnTo>
                  <a:lnTo>
                    <a:pt x="763" y="6"/>
                  </a:lnTo>
                  <a:lnTo>
                    <a:pt x="747" y="3"/>
                  </a:lnTo>
                  <a:lnTo>
                    <a:pt x="731" y="1"/>
                  </a:lnTo>
                  <a:lnTo>
                    <a:pt x="715" y="0"/>
                  </a:lnTo>
                  <a:lnTo>
                    <a:pt x="699" y="0"/>
                  </a:lnTo>
                  <a:lnTo>
                    <a:pt x="699" y="0"/>
                  </a:lnTo>
                  <a:close/>
                  <a:moveTo>
                    <a:pt x="508" y="950"/>
                  </a:moveTo>
                  <a:lnTo>
                    <a:pt x="508" y="950"/>
                  </a:lnTo>
                  <a:lnTo>
                    <a:pt x="482" y="937"/>
                  </a:lnTo>
                  <a:lnTo>
                    <a:pt x="457" y="924"/>
                  </a:lnTo>
                  <a:lnTo>
                    <a:pt x="433" y="909"/>
                  </a:lnTo>
                  <a:lnTo>
                    <a:pt x="408" y="894"/>
                  </a:lnTo>
                  <a:lnTo>
                    <a:pt x="386" y="879"/>
                  </a:lnTo>
                  <a:lnTo>
                    <a:pt x="363" y="863"/>
                  </a:lnTo>
                  <a:lnTo>
                    <a:pt x="342" y="846"/>
                  </a:lnTo>
                  <a:lnTo>
                    <a:pt x="320" y="829"/>
                  </a:lnTo>
                  <a:lnTo>
                    <a:pt x="300" y="812"/>
                  </a:lnTo>
                  <a:lnTo>
                    <a:pt x="281" y="794"/>
                  </a:lnTo>
                  <a:lnTo>
                    <a:pt x="263" y="776"/>
                  </a:lnTo>
                  <a:lnTo>
                    <a:pt x="244" y="757"/>
                  </a:lnTo>
                  <a:lnTo>
                    <a:pt x="227" y="738"/>
                  </a:lnTo>
                  <a:lnTo>
                    <a:pt x="211" y="719"/>
                  </a:lnTo>
                  <a:lnTo>
                    <a:pt x="196" y="699"/>
                  </a:lnTo>
                  <a:lnTo>
                    <a:pt x="181" y="679"/>
                  </a:lnTo>
                  <a:lnTo>
                    <a:pt x="167" y="659"/>
                  </a:lnTo>
                  <a:lnTo>
                    <a:pt x="154" y="637"/>
                  </a:lnTo>
                  <a:lnTo>
                    <a:pt x="141" y="617"/>
                  </a:lnTo>
                  <a:lnTo>
                    <a:pt x="131" y="595"/>
                  </a:lnTo>
                  <a:lnTo>
                    <a:pt x="120" y="573"/>
                  </a:lnTo>
                  <a:lnTo>
                    <a:pt x="110" y="551"/>
                  </a:lnTo>
                  <a:lnTo>
                    <a:pt x="102" y="529"/>
                  </a:lnTo>
                  <a:lnTo>
                    <a:pt x="93" y="506"/>
                  </a:lnTo>
                  <a:lnTo>
                    <a:pt x="87" y="484"/>
                  </a:lnTo>
                  <a:lnTo>
                    <a:pt x="80" y="460"/>
                  </a:lnTo>
                  <a:lnTo>
                    <a:pt x="75" y="437"/>
                  </a:lnTo>
                  <a:lnTo>
                    <a:pt x="70" y="413"/>
                  </a:lnTo>
                  <a:lnTo>
                    <a:pt x="67" y="389"/>
                  </a:lnTo>
                  <a:lnTo>
                    <a:pt x="65" y="366"/>
                  </a:lnTo>
                  <a:lnTo>
                    <a:pt x="63" y="342"/>
                  </a:lnTo>
                  <a:lnTo>
                    <a:pt x="63" y="317"/>
                  </a:lnTo>
                  <a:lnTo>
                    <a:pt x="63" y="317"/>
                  </a:lnTo>
                  <a:lnTo>
                    <a:pt x="63" y="305"/>
                  </a:lnTo>
                  <a:lnTo>
                    <a:pt x="64" y="292"/>
                  </a:lnTo>
                  <a:lnTo>
                    <a:pt x="66" y="279"/>
                  </a:lnTo>
                  <a:lnTo>
                    <a:pt x="68" y="267"/>
                  </a:lnTo>
                  <a:lnTo>
                    <a:pt x="75" y="242"/>
                  </a:lnTo>
                  <a:lnTo>
                    <a:pt x="83" y="219"/>
                  </a:lnTo>
                  <a:lnTo>
                    <a:pt x="94" y="196"/>
                  </a:lnTo>
                  <a:lnTo>
                    <a:pt x="106" y="176"/>
                  </a:lnTo>
                  <a:lnTo>
                    <a:pt x="121" y="157"/>
                  </a:lnTo>
                  <a:lnTo>
                    <a:pt x="137" y="138"/>
                  </a:lnTo>
                  <a:lnTo>
                    <a:pt x="155" y="121"/>
                  </a:lnTo>
                  <a:lnTo>
                    <a:pt x="176" y="107"/>
                  </a:lnTo>
                  <a:lnTo>
                    <a:pt x="196" y="94"/>
                  </a:lnTo>
                  <a:lnTo>
                    <a:pt x="219" y="84"/>
                  </a:lnTo>
                  <a:lnTo>
                    <a:pt x="242" y="75"/>
                  </a:lnTo>
                  <a:lnTo>
                    <a:pt x="266" y="69"/>
                  </a:lnTo>
                  <a:lnTo>
                    <a:pt x="279" y="66"/>
                  </a:lnTo>
                  <a:lnTo>
                    <a:pt x="291" y="64"/>
                  </a:lnTo>
                  <a:lnTo>
                    <a:pt x="304" y="63"/>
                  </a:lnTo>
                  <a:lnTo>
                    <a:pt x="317" y="63"/>
                  </a:lnTo>
                  <a:lnTo>
                    <a:pt x="317" y="63"/>
                  </a:lnTo>
                  <a:lnTo>
                    <a:pt x="337" y="64"/>
                  </a:lnTo>
                  <a:lnTo>
                    <a:pt x="356" y="66"/>
                  </a:lnTo>
                  <a:lnTo>
                    <a:pt x="374" y="70"/>
                  </a:lnTo>
                  <a:lnTo>
                    <a:pt x="392" y="75"/>
                  </a:lnTo>
                  <a:lnTo>
                    <a:pt x="411" y="81"/>
                  </a:lnTo>
                  <a:lnTo>
                    <a:pt x="428" y="89"/>
                  </a:lnTo>
                  <a:lnTo>
                    <a:pt x="444" y="98"/>
                  </a:lnTo>
                  <a:lnTo>
                    <a:pt x="460" y="108"/>
                  </a:lnTo>
                  <a:lnTo>
                    <a:pt x="460" y="108"/>
                  </a:lnTo>
                  <a:lnTo>
                    <a:pt x="443" y="130"/>
                  </a:lnTo>
                  <a:lnTo>
                    <a:pt x="427" y="153"/>
                  </a:lnTo>
                  <a:lnTo>
                    <a:pt x="414" y="178"/>
                  </a:lnTo>
                  <a:lnTo>
                    <a:pt x="402" y="204"/>
                  </a:lnTo>
                  <a:lnTo>
                    <a:pt x="398" y="218"/>
                  </a:lnTo>
                  <a:lnTo>
                    <a:pt x="393" y="231"/>
                  </a:lnTo>
                  <a:lnTo>
                    <a:pt x="389" y="245"/>
                  </a:lnTo>
                  <a:lnTo>
                    <a:pt x="386" y="258"/>
                  </a:lnTo>
                  <a:lnTo>
                    <a:pt x="384" y="273"/>
                  </a:lnTo>
                  <a:lnTo>
                    <a:pt x="383" y="288"/>
                  </a:lnTo>
                  <a:lnTo>
                    <a:pt x="382" y="302"/>
                  </a:lnTo>
                  <a:lnTo>
                    <a:pt x="381" y="317"/>
                  </a:lnTo>
                  <a:lnTo>
                    <a:pt x="381" y="317"/>
                  </a:lnTo>
                  <a:lnTo>
                    <a:pt x="382" y="324"/>
                  </a:lnTo>
                  <a:lnTo>
                    <a:pt x="384" y="330"/>
                  </a:lnTo>
                  <a:lnTo>
                    <a:pt x="386" y="336"/>
                  </a:lnTo>
                  <a:lnTo>
                    <a:pt x="390" y="340"/>
                  </a:lnTo>
                  <a:lnTo>
                    <a:pt x="394" y="344"/>
                  </a:lnTo>
                  <a:lnTo>
                    <a:pt x="400" y="348"/>
                  </a:lnTo>
                  <a:lnTo>
                    <a:pt x="406" y="349"/>
                  </a:lnTo>
                  <a:lnTo>
                    <a:pt x="413" y="350"/>
                  </a:lnTo>
                  <a:lnTo>
                    <a:pt x="413" y="350"/>
                  </a:lnTo>
                  <a:lnTo>
                    <a:pt x="419" y="349"/>
                  </a:lnTo>
                  <a:lnTo>
                    <a:pt x="425" y="348"/>
                  </a:lnTo>
                  <a:lnTo>
                    <a:pt x="431" y="344"/>
                  </a:lnTo>
                  <a:lnTo>
                    <a:pt x="435" y="340"/>
                  </a:lnTo>
                  <a:lnTo>
                    <a:pt x="440" y="336"/>
                  </a:lnTo>
                  <a:lnTo>
                    <a:pt x="442" y="330"/>
                  </a:lnTo>
                  <a:lnTo>
                    <a:pt x="444" y="324"/>
                  </a:lnTo>
                  <a:lnTo>
                    <a:pt x="445" y="317"/>
                  </a:lnTo>
                  <a:lnTo>
                    <a:pt x="445" y="317"/>
                  </a:lnTo>
                  <a:lnTo>
                    <a:pt x="445" y="304"/>
                  </a:lnTo>
                  <a:lnTo>
                    <a:pt x="446" y="290"/>
                  </a:lnTo>
                  <a:lnTo>
                    <a:pt x="448" y="276"/>
                  </a:lnTo>
                  <a:lnTo>
                    <a:pt x="450" y="263"/>
                  </a:lnTo>
                  <a:lnTo>
                    <a:pt x="453" y="250"/>
                  </a:lnTo>
                  <a:lnTo>
                    <a:pt x="458" y="237"/>
                  </a:lnTo>
                  <a:lnTo>
                    <a:pt x="462" y="224"/>
                  </a:lnTo>
                  <a:lnTo>
                    <a:pt x="467" y="211"/>
                  </a:lnTo>
                  <a:lnTo>
                    <a:pt x="474" y="199"/>
                  </a:lnTo>
                  <a:lnTo>
                    <a:pt x="480" y="189"/>
                  </a:lnTo>
                  <a:lnTo>
                    <a:pt x="487" y="177"/>
                  </a:lnTo>
                  <a:lnTo>
                    <a:pt x="495" y="166"/>
                  </a:lnTo>
                  <a:lnTo>
                    <a:pt x="503" y="155"/>
                  </a:lnTo>
                  <a:lnTo>
                    <a:pt x="511" y="146"/>
                  </a:lnTo>
                  <a:lnTo>
                    <a:pt x="521" y="136"/>
                  </a:lnTo>
                  <a:lnTo>
                    <a:pt x="531" y="128"/>
                  </a:lnTo>
                  <a:lnTo>
                    <a:pt x="531" y="128"/>
                  </a:lnTo>
                  <a:lnTo>
                    <a:pt x="546" y="115"/>
                  </a:lnTo>
                  <a:lnTo>
                    <a:pt x="546" y="115"/>
                  </a:lnTo>
                  <a:lnTo>
                    <a:pt x="549" y="113"/>
                  </a:lnTo>
                  <a:lnTo>
                    <a:pt x="549" y="113"/>
                  </a:lnTo>
                  <a:lnTo>
                    <a:pt x="565" y="102"/>
                  </a:lnTo>
                  <a:lnTo>
                    <a:pt x="565" y="102"/>
                  </a:lnTo>
                  <a:lnTo>
                    <a:pt x="569" y="100"/>
                  </a:lnTo>
                  <a:lnTo>
                    <a:pt x="569" y="100"/>
                  </a:lnTo>
                  <a:lnTo>
                    <a:pt x="584" y="91"/>
                  </a:lnTo>
                  <a:lnTo>
                    <a:pt x="584" y="91"/>
                  </a:lnTo>
                  <a:lnTo>
                    <a:pt x="591" y="88"/>
                  </a:lnTo>
                  <a:lnTo>
                    <a:pt x="591" y="88"/>
                  </a:lnTo>
                  <a:lnTo>
                    <a:pt x="606" y="81"/>
                  </a:lnTo>
                  <a:lnTo>
                    <a:pt x="606" y="81"/>
                  </a:lnTo>
                  <a:lnTo>
                    <a:pt x="613" y="78"/>
                  </a:lnTo>
                  <a:lnTo>
                    <a:pt x="613" y="78"/>
                  </a:lnTo>
                  <a:lnTo>
                    <a:pt x="628" y="74"/>
                  </a:lnTo>
                  <a:lnTo>
                    <a:pt x="628" y="74"/>
                  </a:lnTo>
                  <a:lnTo>
                    <a:pt x="637" y="72"/>
                  </a:lnTo>
                  <a:lnTo>
                    <a:pt x="637" y="72"/>
                  </a:lnTo>
                  <a:lnTo>
                    <a:pt x="651" y="69"/>
                  </a:lnTo>
                  <a:lnTo>
                    <a:pt x="651" y="69"/>
                  </a:lnTo>
                  <a:lnTo>
                    <a:pt x="664" y="66"/>
                  </a:lnTo>
                  <a:lnTo>
                    <a:pt x="664" y="66"/>
                  </a:lnTo>
                  <a:lnTo>
                    <a:pt x="675" y="64"/>
                  </a:lnTo>
                  <a:lnTo>
                    <a:pt x="675" y="64"/>
                  </a:lnTo>
                  <a:lnTo>
                    <a:pt x="699" y="63"/>
                  </a:lnTo>
                  <a:lnTo>
                    <a:pt x="699" y="63"/>
                  </a:lnTo>
                  <a:lnTo>
                    <a:pt x="712" y="63"/>
                  </a:lnTo>
                  <a:lnTo>
                    <a:pt x="725" y="64"/>
                  </a:lnTo>
                  <a:lnTo>
                    <a:pt x="738" y="66"/>
                  </a:lnTo>
                  <a:lnTo>
                    <a:pt x="750" y="69"/>
                  </a:lnTo>
                  <a:lnTo>
                    <a:pt x="774" y="75"/>
                  </a:lnTo>
                  <a:lnTo>
                    <a:pt x="798" y="84"/>
                  </a:lnTo>
                  <a:lnTo>
                    <a:pt x="820" y="94"/>
                  </a:lnTo>
                  <a:lnTo>
                    <a:pt x="841" y="107"/>
                  </a:lnTo>
                  <a:lnTo>
                    <a:pt x="860" y="121"/>
                  </a:lnTo>
                  <a:lnTo>
                    <a:pt x="878" y="138"/>
                  </a:lnTo>
                  <a:lnTo>
                    <a:pt x="896" y="157"/>
                  </a:lnTo>
                  <a:lnTo>
                    <a:pt x="910" y="176"/>
                  </a:lnTo>
                  <a:lnTo>
                    <a:pt x="922" y="196"/>
                  </a:lnTo>
                  <a:lnTo>
                    <a:pt x="933" y="219"/>
                  </a:lnTo>
                  <a:lnTo>
                    <a:pt x="942" y="242"/>
                  </a:lnTo>
                  <a:lnTo>
                    <a:pt x="948" y="267"/>
                  </a:lnTo>
                  <a:lnTo>
                    <a:pt x="950" y="279"/>
                  </a:lnTo>
                  <a:lnTo>
                    <a:pt x="952" y="292"/>
                  </a:lnTo>
                  <a:lnTo>
                    <a:pt x="953" y="305"/>
                  </a:lnTo>
                  <a:lnTo>
                    <a:pt x="953" y="317"/>
                  </a:lnTo>
                  <a:lnTo>
                    <a:pt x="953" y="317"/>
                  </a:lnTo>
                  <a:lnTo>
                    <a:pt x="952" y="342"/>
                  </a:lnTo>
                  <a:lnTo>
                    <a:pt x="951" y="366"/>
                  </a:lnTo>
                  <a:lnTo>
                    <a:pt x="949" y="389"/>
                  </a:lnTo>
                  <a:lnTo>
                    <a:pt x="946" y="413"/>
                  </a:lnTo>
                  <a:lnTo>
                    <a:pt x="942" y="437"/>
                  </a:lnTo>
                  <a:lnTo>
                    <a:pt x="936" y="460"/>
                  </a:lnTo>
                  <a:lnTo>
                    <a:pt x="930" y="484"/>
                  </a:lnTo>
                  <a:lnTo>
                    <a:pt x="923" y="506"/>
                  </a:lnTo>
                  <a:lnTo>
                    <a:pt x="915" y="529"/>
                  </a:lnTo>
                  <a:lnTo>
                    <a:pt x="906" y="551"/>
                  </a:lnTo>
                  <a:lnTo>
                    <a:pt x="897" y="573"/>
                  </a:lnTo>
                  <a:lnTo>
                    <a:pt x="886" y="595"/>
                  </a:lnTo>
                  <a:lnTo>
                    <a:pt x="875" y="617"/>
                  </a:lnTo>
                  <a:lnTo>
                    <a:pt x="862" y="637"/>
                  </a:lnTo>
                  <a:lnTo>
                    <a:pt x="849" y="659"/>
                  </a:lnTo>
                  <a:lnTo>
                    <a:pt x="835" y="679"/>
                  </a:lnTo>
                  <a:lnTo>
                    <a:pt x="820" y="699"/>
                  </a:lnTo>
                  <a:lnTo>
                    <a:pt x="805" y="719"/>
                  </a:lnTo>
                  <a:lnTo>
                    <a:pt x="788" y="738"/>
                  </a:lnTo>
                  <a:lnTo>
                    <a:pt x="771" y="757"/>
                  </a:lnTo>
                  <a:lnTo>
                    <a:pt x="754" y="776"/>
                  </a:lnTo>
                  <a:lnTo>
                    <a:pt x="735" y="794"/>
                  </a:lnTo>
                  <a:lnTo>
                    <a:pt x="715" y="812"/>
                  </a:lnTo>
                  <a:lnTo>
                    <a:pt x="695" y="829"/>
                  </a:lnTo>
                  <a:lnTo>
                    <a:pt x="675" y="846"/>
                  </a:lnTo>
                  <a:lnTo>
                    <a:pt x="653" y="863"/>
                  </a:lnTo>
                  <a:lnTo>
                    <a:pt x="631" y="879"/>
                  </a:lnTo>
                  <a:lnTo>
                    <a:pt x="607" y="894"/>
                  </a:lnTo>
                  <a:lnTo>
                    <a:pt x="583" y="909"/>
                  </a:lnTo>
                  <a:lnTo>
                    <a:pt x="559" y="924"/>
                  </a:lnTo>
                  <a:lnTo>
                    <a:pt x="534" y="937"/>
                  </a:lnTo>
                  <a:lnTo>
                    <a:pt x="508" y="950"/>
                  </a:lnTo>
                  <a:lnTo>
                    <a:pt x="508" y="950"/>
                  </a:lnTo>
                  <a:close/>
                  <a:moveTo>
                    <a:pt x="699" y="126"/>
                  </a:moveTo>
                  <a:lnTo>
                    <a:pt x="699" y="126"/>
                  </a:lnTo>
                  <a:lnTo>
                    <a:pt x="693" y="128"/>
                  </a:lnTo>
                  <a:lnTo>
                    <a:pt x="686" y="130"/>
                  </a:lnTo>
                  <a:lnTo>
                    <a:pt x="681" y="132"/>
                  </a:lnTo>
                  <a:lnTo>
                    <a:pt x="677" y="136"/>
                  </a:lnTo>
                  <a:lnTo>
                    <a:pt x="672" y="140"/>
                  </a:lnTo>
                  <a:lnTo>
                    <a:pt x="669" y="147"/>
                  </a:lnTo>
                  <a:lnTo>
                    <a:pt x="668" y="152"/>
                  </a:lnTo>
                  <a:lnTo>
                    <a:pt x="667" y="159"/>
                  </a:lnTo>
                  <a:lnTo>
                    <a:pt x="667" y="159"/>
                  </a:lnTo>
                  <a:lnTo>
                    <a:pt x="668" y="165"/>
                  </a:lnTo>
                  <a:lnTo>
                    <a:pt x="669" y="172"/>
                  </a:lnTo>
                  <a:lnTo>
                    <a:pt x="672" y="177"/>
                  </a:lnTo>
                  <a:lnTo>
                    <a:pt x="677" y="181"/>
                  </a:lnTo>
                  <a:lnTo>
                    <a:pt x="681" y="185"/>
                  </a:lnTo>
                  <a:lnTo>
                    <a:pt x="686" y="188"/>
                  </a:lnTo>
                  <a:lnTo>
                    <a:pt x="693" y="190"/>
                  </a:lnTo>
                  <a:lnTo>
                    <a:pt x="699" y="191"/>
                  </a:lnTo>
                  <a:lnTo>
                    <a:pt x="699" y="191"/>
                  </a:lnTo>
                  <a:lnTo>
                    <a:pt x="712" y="191"/>
                  </a:lnTo>
                  <a:lnTo>
                    <a:pt x="725" y="193"/>
                  </a:lnTo>
                  <a:lnTo>
                    <a:pt x="737" y="196"/>
                  </a:lnTo>
                  <a:lnTo>
                    <a:pt x="749" y="201"/>
                  </a:lnTo>
                  <a:lnTo>
                    <a:pt x="759" y="206"/>
                  </a:lnTo>
                  <a:lnTo>
                    <a:pt x="770" y="212"/>
                  </a:lnTo>
                  <a:lnTo>
                    <a:pt x="780" y="220"/>
                  </a:lnTo>
                  <a:lnTo>
                    <a:pt x="789" y="227"/>
                  </a:lnTo>
                  <a:lnTo>
                    <a:pt x="797" y="237"/>
                  </a:lnTo>
                  <a:lnTo>
                    <a:pt x="804" y="247"/>
                  </a:lnTo>
                  <a:lnTo>
                    <a:pt x="811" y="257"/>
                  </a:lnTo>
                  <a:lnTo>
                    <a:pt x="816" y="268"/>
                  </a:lnTo>
                  <a:lnTo>
                    <a:pt x="820" y="280"/>
                  </a:lnTo>
                  <a:lnTo>
                    <a:pt x="824" y="292"/>
                  </a:lnTo>
                  <a:lnTo>
                    <a:pt x="826" y="305"/>
                  </a:lnTo>
                  <a:lnTo>
                    <a:pt x="826" y="317"/>
                  </a:lnTo>
                  <a:lnTo>
                    <a:pt x="826" y="317"/>
                  </a:lnTo>
                  <a:lnTo>
                    <a:pt x="827" y="324"/>
                  </a:lnTo>
                  <a:lnTo>
                    <a:pt x="829" y="330"/>
                  </a:lnTo>
                  <a:lnTo>
                    <a:pt x="831" y="336"/>
                  </a:lnTo>
                  <a:lnTo>
                    <a:pt x="835" y="340"/>
                  </a:lnTo>
                  <a:lnTo>
                    <a:pt x="840" y="344"/>
                  </a:lnTo>
                  <a:lnTo>
                    <a:pt x="845" y="348"/>
                  </a:lnTo>
                  <a:lnTo>
                    <a:pt x="852" y="349"/>
                  </a:lnTo>
                  <a:lnTo>
                    <a:pt x="858" y="350"/>
                  </a:lnTo>
                  <a:lnTo>
                    <a:pt x="858" y="350"/>
                  </a:lnTo>
                  <a:lnTo>
                    <a:pt x="864" y="349"/>
                  </a:lnTo>
                  <a:lnTo>
                    <a:pt x="870" y="348"/>
                  </a:lnTo>
                  <a:lnTo>
                    <a:pt x="876" y="344"/>
                  </a:lnTo>
                  <a:lnTo>
                    <a:pt x="881" y="340"/>
                  </a:lnTo>
                  <a:lnTo>
                    <a:pt x="885" y="336"/>
                  </a:lnTo>
                  <a:lnTo>
                    <a:pt x="887" y="330"/>
                  </a:lnTo>
                  <a:lnTo>
                    <a:pt x="889" y="324"/>
                  </a:lnTo>
                  <a:lnTo>
                    <a:pt x="890" y="317"/>
                  </a:lnTo>
                  <a:lnTo>
                    <a:pt x="890" y="317"/>
                  </a:lnTo>
                  <a:lnTo>
                    <a:pt x="889" y="298"/>
                  </a:lnTo>
                  <a:lnTo>
                    <a:pt x="886" y="279"/>
                  </a:lnTo>
                  <a:lnTo>
                    <a:pt x="882" y="261"/>
                  </a:lnTo>
                  <a:lnTo>
                    <a:pt x="875" y="243"/>
                  </a:lnTo>
                  <a:lnTo>
                    <a:pt x="867" y="227"/>
                  </a:lnTo>
                  <a:lnTo>
                    <a:pt x="857" y="211"/>
                  </a:lnTo>
                  <a:lnTo>
                    <a:pt x="846" y="196"/>
                  </a:lnTo>
                  <a:lnTo>
                    <a:pt x="833" y="183"/>
                  </a:lnTo>
                  <a:lnTo>
                    <a:pt x="820" y="170"/>
                  </a:lnTo>
                  <a:lnTo>
                    <a:pt x="805" y="160"/>
                  </a:lnTo>
                  <a:lnTo>
                    <a:pt x="789" y="150"/>
                  </a:lnTo>
                  <a:lnTo>
                    <a:pt x="773" y="142"/>
                  </a:lnTo>
                  <a:lnTo>
                    <a:pt x="756" y="135"/>
                  </a:lnTo>
                  <a:lnTo>
                    <a:pt x="738" y="131"/>
                  </a:lnTo>
                  <a:lnTo>
                    <a:pt x="719" y="128"/>
                  </a:lnTo>
                  <a:lnTo>
                    <a:pt x="699" y="126"/>
                  </a:lnTo>
                  <a:lnTo>
                    <a:pt x="699" y="12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A6478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</p:grpSp>
      <p:grpSp>
        <p:nvGrpSpPr>
          <p:cNvPr id="121" name="组合 14"/>
          <p:cNvGrpSpPr/>
          <p:nvPr/>
        </p:nvGrpSpPr>
        <p:grpSpPr>
          <a:xfrm>
            <a:off x="79341" y="3378279"/>
            <a:ext cx="1103150" cy="1103150"/>
            <a:chOff x="6353175" y="4895612"/>
            <a:chExt cx="1103150" cy="1103150"/>
          </a:xfrm>
        </p:grpSpPr>
        <p:sp>
          <p:nvSpPr>
            <p:cNvPr id="122" name="椭圆 15"/>
            <p:cNvSpPr/>
            <p:nvPr/>
          </p:nvSpPr>
          <p:spPr>
            <a:xfrm>
              <a:off x="6353175" y="4895612"/>
              <a:ext cx="1103150" cy="1103150"/>
            </a:xfrm>
            <a:prstGeom prst="ellipse">
              <a:avLst/>
            </a:prstGeom>
            <a:solidFill>
              <a:srgbClr val="FFFFFF">
                <a:alpha val="30196"/>
              </a:srgbClr>
            </a:solidFill>
            <a:ln w="19050" cap="flat" cmpd="sng" algn="ctr">
              <a:solidFill>
                <a:srgbClr val="5A6478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  <p:sp>
          <p:nvSpPr>
            <p:cNvPr id="123" name="椭圆 16"/>
            <p:cNvSpPr/>
            <p:nvPr/>
          </p:nvSpPr>
          <p:spPr>
            <a:xfrm>
              <a:off x="6508750" y="5051187"/>
              <a:ext cx="792000" cy="79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  <p:sp>
          <p:nvSpPr>
            <p:cNvPr id="124" name="Freeform 112"/>
            <p:cNvSpPr>
              <a:spLocks noEditPoints="1"/>
            </p:cNvSpPr>
            <p:nvPr/>
          </p:nvSpPr>
          <p:spPr bwMode="auto">
            <a:xfrm>
              <a:off x="6743619" y="5286056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A6478"/>
                </a:solidFill>
                <a:effectLst/>
                <a:uLnTx/>
                <a:uFillTx/>
                <a:latin typeface="小米兰亭_GB外压缩"/>
                <a:ea typeface="小米兰亭_GB外压缩"/>
              </a:endParaRPr>
            </a:p>
          </p:txBody>
        </p:sp>
      </p:grpSp>
      <p:sp>
        <p:nvSpPr>
          <p:cNvPr id="125" name="文本框 56"/>
          <p:cNvSpPr txBox="1">
            <a:spLocks noChangeArrowheads="1"/>
          </p:cNvSpPr>
          <p:nvPr/>
        </p:nvSpPr>
        <p:spPr bwMode="auto">
          <a:xfrm>
            <a:off x="820352" y="50677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人工智慧的未來趨向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80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4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4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1414130" y="2879942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884836" y="1642716"/>
            <a:ext cx="182614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機器學習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172" y="2047495"/>
            <a:ext cx="197614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目</a:t>
            </a:r>
            <a:r>
              <a:rPr lang="zh-TW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錄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7706" y="2122679"/>
            <a:ext cx="3277828" cy="3277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51249" y="2335625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86015" y="1711248"/>
            <a:ext cx="5716785" cy="707886"/>
            <a:chOff x="3986015" y="1711248"/>
            <a:chExt cx="5716785" cy="707886"/>
          </a:xfrm>
        </p:grpSpPr>
        <p:sp>
          <p:nvSpPr>
            <p:cNvPr id="10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51160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TW" altLang="en-US" sz="3600" dirty="0" smtClean="0"/>
                <a:t>簡介</a:t>
              </a:r>
              <a:endParaRPr lang="zh-TW" altLang="en-US" sz="3600" dirty="0"/>
            </a:p>
          </p:txBody>
        </p:sp>
        <p:sp>
          <p:nvSpPr>
            <p:cNvPr id="1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86015" y="2695468"/>
            <a:ext cx="5716785" cy="707886"/>
            <a:chOff x="3986015" y="1711248"/>
            <a:chExt cx="5716785" cy="707886"/>
          </a:xfrm>
        </p:grpSpPr>
        <p:sp>
          <p:nvSpPr>
            <p:cNvPr id="18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TW" altLang="en-US" sz="3600" dirty="0" smtClean="0"/>
                <a:t>分類</a:t>
              </a:r>
              <a:endParaRPr lang="zh-TW" altLang="en-US" sz="3600" dirty="0"/>
            </a:p>
          </p:txBody>
        </p:sp>
        <p:sp>
          <p:nvSpPr>
            <p:cNvPr id="19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86014" y="3679688"/>
            <a:ext cx="5716785" cy="707886"/>
            <a:chOff x="3986015" y="1711248"/>
            <a:chExt cx="5716785" cy="707886"/>
          </a:xfrm>
        </p:grpSpPr>
        <p:sp>
          <p:nvSpPr>
            <p:cNvPr id="22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TW" altLang="en-US" sz="3600" dirty="0" smtClean="0"/>
                <a:t>應用</a:t>
              </a:r>
              <a:endParaRPr lang="zh-TW" altLang="en-US" sz="3600" dirty="0"/>
            </a:p>
          </p:txBody>
        </p:sp>
        <p:sp>
          <p:nvSpPr>
            <p:cNvPr id="2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86013" y="4663907"/>
            <a:ext cx="5716785" cy="707886"/>
            <a:chOff x="3986015" y="1711248"/>
            <a:chExt cx="5716785" cy="707886"/>
          </a:xfrm>
        </p:grpSpPr>
        <p:sp>
          <p:nvSpPr>
            <p:cNvPr id="27" name="TextBox 64"/>
            <p:cNvSpPr>
              <a:spLocks noChangeArrowheads="1"/>
            </p:cNvSpPr>
            <p:nvPr/>
          </p:nvSpPr>
          <p:spPr bwMode="auto">
            <a:xfrm>
              <a:off x="4586719" y="1723949"/>
              <a:ext cx="45872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TW" altLang="en-US" sz="3600" dirty="0"/>
                <a:t>實例分享</a:t>
              </a:r>
            </a:p>
          </p:txBody>
        </p:sp>
        <p:sp>
          <p:nvSpPr>
            <p:cNvPr id="28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95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 p14:presetBounceEnd="6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 p14:presetBounceEnd="6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 p14:presetBounceEnd="6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9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1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860803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atin typeface="Agency FB" panose="020B0503020202020204" pitchFamily="34" charset="0"/>
                <a:cs typeface="+mn-ea"/>
                <a:sym typeface="+mn-lt"/>
              </a:rPr>
              <a:t>機器學習的簡介</a:t>
            </a:r>
            <a:endParaRPr lang="zh-CN" altLang="en-US" sz="40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190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18"/>
          <p:cNvCxnSpPr/>
          <p:nvPr/>
        </p:nvCxnSpPr>
        <p:spPr>
          <a:xfrm>
            <a:off x="2549971" y="2125951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19"/>
          <p:cNvCxnSpPr/>
          <p:nvPr/>
        </p:nvCxnSpPr>
        <p:spPr>
          <a:xfrm>
            <a:off x="2549971" y="3612388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20"/>
          <p:cNvCxnSpPr/>
          <p:nvPr/>
        </p:nvCxnSpPr>
        <p:spPr>
          <a:xfrm>
            <a:off x="2549971" y="5033686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4"/>
          <p:cNvSpPr txBox="1"/>
          <p:nvPr/>
        </p:nvSpPr>
        <p:spPr>
          <a:xfrm>
            <a:off x="2651571" y="2101556"/>
            <a:ext cx="422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人工智慧的一個分支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1" name="文本框 27"/>
          <p:cNvSpPr txBox="1"/>
          <p:nvPr/>
        </p:nvSpPr>
        <p:spPr>
          <a:xfrm>
            <a:off x="2651571" y="3582389"/>
            <a:ext cx="487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推理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Wingdings" pitchFamily="2" charset="2"/>
              </a:rPr>
              <a:t>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Wingdings" pitchFamily="2" charset="2"/>
              </a:rPr>
              <a:t>知識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Wingdings" pitchFamily="2" charset="2"/>
              </a:rPr>
              <a:t>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Wingdings" pitchFamily="2" charset="2"/>
              </a:rPr>
              <a:t>學習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4" name="文本框 37"/>
          <p:cNvSpPr txBox="1"/>
          <p:nvPr/>
        </p:nvSpPr>
        <p:spPr>
          <a:xfrm>
            <a:off x="2651571" y="5024878"/>
            <a:ext cx="894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資料或經驗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Wingdings" pitchFamily="2" charset="2"/>
              </a:rPr>
              <a:t>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Wingdings" pitchFamily="2" charset="2"/>
              </a:rPr>
              <a:t>學習演算法</a:t>
            </a:r>
            <a:r>
              <a:rPr lang="en-US" altLang="zh-TW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Wingdings" pitchFamily="2" charset="2"/>
              </a:rPr>
              <a:t></a:t>
            </a:r>
            <a:r>
              <a:rPr lang="zh-TW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Wingdings" pitchFamily="2" charset="2"/>
              </a:rPr>
              <a:t>最佳化電腦程式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grpSp>
        <p:nvGrpSpPr>
          <p:cNvPr id="15" name="组合 41"/>
          <p:cNvGrpSpPr/>
          <p:nvPr/>
        </p:nvGrpSpPr>
        <p:grpSpPr>
          <a:xfrm>
            <a:off x="1708987" y="2102140"/>
            <a:ext cx="612688" cy="598953"/>
            <a:chOff x="5941037" y="1705790"/>
            <a:chExt cx="612688" cy="598953"/>
          </a:xfrm>
        </p:grpSpPr>
        <p:sp>
          <p:nvSpPr>
            <p:cNvPr id="16" name="圆角矩形 42"/>
            <p:cNvSpPr/>
            <p:nvPr/>
          </p:nvSpPr>
          <p:spPr>
            <a:xfrm>
              <a:off x="5941037" y="1705790"/>
              <a:ext cx="612688" cy="5989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17" name="椭圆 32"/>
            <p:cNvSpPr>
              <a:spLocks noChangeArrowheads="1"/>
            </p:cNvSpPr>
            <p:nvPr/>
          </p:nvSpPr>
          <p:spPr bwMode="auto">
            <a:xfrm>
              <a:off x="6005304" y="1773600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</a:p>
          </p:txBody>
        </p:sp>
      </p:grpSp>
      <p:grpSp>
        <p:nvGrpSpPr>
          <p:cNvPr id="18" name="组合 48"/>
          <p:cNvGrpSpPr/>
          <p:nvPr/>
        </p:nvGrpSpPr>
        <p:grpSpPr>
          <a:xfrm>
            <a:off x="1708987" y="3569047"/>
            <a:ext cx="612000" cy="597600"/>
            <a:chOff x="5941037" y="2861263"/>
            <a:chExt cx="612000" cy="597600"/>
          </a:xfrm>
        </p:grpSpPr>
        <p:sp>
          <p:nvSpPr>
            <p:cNvPr id="19" name="圆角矩形 49"/>
            <p:cNvSpPr/>
            <p:nvPr/>
          </p:nvSpPr>
          <p:spPr>
            <a:xfrm>
              <a:off x="5941037" y="286126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20" name="椭圆 32"/>
            <p:cNvSpPr>
              <a:spLocks noChangeArrowheads="1"/>
            </p:cNvSpPr>
            <p:nvPr/>
          </p:nvSpPr>
          <p:spPr bwMode="auto">
            <a:xfrm>
              <a:off x="6005304" y="2934742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</a:p>
          </p:txBody>
        </p:sp>
      </p:grpSp>
      <p:grpSp>
        <p:nvGrpSpPr>
          <p:cNvPr id="21" name="组合 51"/>
          <p:cNvGrpSpPr/>
          <p:nvPr/>
        </p:nvGrpSpPr>
        <p:grpSpPr>
          <a:xfrm>
            <a:off x="1687503" y="5034602"/>
            <a:ext cx="655418" cy="597600"/>
            <a:chOff x="5919553" y="4015383"/>
            <a:chExt cx="655418" cy="597600"/>
          </a:xfrm>
        </p:grpSpPr>
        <p:sp>
          <p:nvSpPr>
            <p:cNvPr id="22" name="圆角矩形 52"/>
            <p:cNvSpPr/>
            <p:nvPr/>
          </p:nvSpPr>
          <p:spPr>
            <a:xfrm>
              <a:off x="5938942" y="401538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23" name="椭圆 32"/>
            <p:cNvSpPr>
              <a:spLocks noChangeArrowheads="1"/>
            </p:cNvSpPr>
            <p:nvPr/>
          </p:nvSpPr>
          <p:spPr bwMode="auto">
            <a:xfrm>
              <a:off x="5919553" y="4066857"/>
              <a:ext cx="655418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</a:p>
          </p:txBody>
        </p:sp>
      </p:grpSp>
      <p:sp>
        <p:nvSpPr>
          <p:cNvPr id="24" name="矩形 23"/>
          <p:cNvSpPr/>
          <p:nvPr/>
        </p:nvSpPr>
        <p:spPr>
          <a:xfrm rot="2565597">
            <a:off x="8916649" y="-1197274"/>
            <a:ext cx="6550702" cy="2908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接连接符 10"/>
          <p:cNvCxnSpPr/>
          <p:nvPr/>
        </p:nvCxnSpPr>
        <p:spPr>
          <a:xfrm>
            <a:off x="8312257" y="-1032505"/>
            <a:ext cx="5093777" cy="47211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56"/>
          <p:cNvSpPr txBox="1">
            <a:spLocks noChangeArrowheads="1"/>
          </p:cNvSpPr>
          <p:nvPr/>
        </p:nvSpPr>
        <p:spPr bwMode="auto">
          <a:xfrm>
            <a:off x="820352" y="50677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機器學習的簡介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0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  <p:bldP spid="14" grpId="0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1" grpId="0"/>
          <p:bldP spid="14" grpId="0"/>
          <p:bldP spid="26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860803" y="3916785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latin typeface="Agency FB" panose="020B0503020202020204" pitchFamily="34" charset="0"/>
                <a:cs typeface="+mn-ea"/>
                <a:sym typeface="+mn-lt"/>
              </a:rPr>
              <a:t>機器學習</a:t>
            </a:r>
            <a:r>
              <a:rPr lang="zh-TW" altLang="en-US" sz="4000" dirty="0">
                <a:latin typeface="Agency FB" panose="020B0503020202020204" pitchFamily="34" charset="0"/>
                <a:cs typeface="+mn-ea"/>
                <a:sym typeface="+mn-lt"/>
              </a:rPr>
              <a:t>的分類</a:t>
            </a:r>
            <a:endParaRPr lang="zh-CN" altLang="en-US" sz="40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190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V="1">
            <a:off x="1414130" y="2879942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884836" y="1642716"/>
            <a:ext cx="182614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Kartika" panose="02020503030404060203" pitchFamily="18" charset="0"/>
              </a:rPr>
              <a:t>人工智慧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172" y="2047495"/>
            <a:ext cx="1976145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目</a:t>
            </a:r>
            <a:r>
              <a:rPr lang="zh-TW" alt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錄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07706" y="2122679"/>
            <a:ext cx="3277828" cy="3277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51249" y="2335625"/>
            <a:ext cx="866770" cy="866770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86015" y="1711248"/>
            <a:ext cx="5716785" cy="707886"/>
            <a:chOff x="3986015" y="1711248"/>
            <a:chExt cx="5716785" cy="707886"/>
          </a:xfrm>
        </p:grpSpPr>
        <p:sp>
          <p:nvSpPr>
            <p:cNvPr id="10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51160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TW" altLang="en-US" sz="3600" dirty="0" smtClean="0"/>
                <a:t>簡介</a:t>
              </a:r>
              <a:r>
                <a:rPr lang="zh-TW" altLang="en-US" sz="3600" dirty="0"/>
                <a:t>與發展</a:t>
              </a:r>
            </a:p>
          </p:txBody>
        </p:sp>
        <p:sp>
          <p:nvSpPr>
            <p:cNvPr id="1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86015" y="2695468"/>
            <a:ext cx="5716785" cy="707886"/>
            <a:chOff x="3986015" y="1711248"/>
            <a:chExt cx="5716785" cy="707886"/>
          </a:xfrm>
        </p:grpSpPr>
        <p:sp>
          <p:nvSpPr>
            <p:cNvPr id="18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TW" altLang="en-US" sz="3600" dirty="0" smtClean="0"/>
                <a:t>技術</a:t>
              </a:r>
              <a:endParaRPr lang="zh-TW" altLang="en-US" sz="3600" dirty="0"/>
            </a:p>
          </p:txBody>
        </p:sp>
        <p:sp>
          <p:nvSpPr>
            <p:cNvPr id="19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86014" y="3679688"/>
            <a:ext cx="5716785" cy="707886"/>
            <a:chOff x="3986015" y="1711248"/>
            <a:chExt cx="5716785" cy="707886"/>
          </a:xfrm>
        </p:grpSpPr>
        <p:sp>
          <p:nvSpPr>
            <p:cNvPr id="22" name="TextBox 64"/>
            <p:cNvSpPr>
              <a:spLocks noChangeArrowheads="1"/>
            </p:cNvSpPr>
            <p:nvPr/>
          </p:nvSpPr>
          <p:spPr bwMode="auto">
            <a:xfrm>
              <a:off x="4586719" y="1723948"/>
              <a:ext cx="378131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TW" altLang="zh-TW" sz="3600" dirty="0" smtClean="0"/>
                <a:t>應用</a:t>
              </a:r>
              <a:endParaRPr lang="zh-TW" altLang="en-US" sz="3600" dirty="0"/>
            </a:p>
          </p:txBody>
        </p:sp>
        <p:sp>
          <p:nvSpPr>
            <p:cNvPr id="23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86013" y="4663907"/>
            <a:ext cx="5716785" cy="707886"/>
            <a:chOff x="3986015" y="1711248"/>
            <a:chExt cx="5716785" cy="707886"/>
          </a:xfrm>
        </p:grpSpPr>
        <p:sp>
          <p:nvSpPr>
            <p:cNvPr id="27" name="TextBox 64"/>
            <p:cNvSpPr>
              <a:spLocks noChangeArrowheads="1"/>
            </p:cNvSpPr>
            <p:nvPr/>
          </p:nvSpPr>
          <p:spPr bwMode="auto">
            <a:xfrm>
              <a:off x="4586719" y="1723949"/>
              <a:ext cx="45872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TW" altLang="zh-TW" sz="3600" dirty="0" smtClean="0"/>
                <a:t>未來</a:t>
              </a:r>
              <a:r>
                <a:rPr lang="zh-TW" altLang="zh-TW" sz="3600" dirty="0"/>
                <a:t>趨向</a:t>
              </a:r>
              <a:endParaRPr lang="zh-TW" altLang="en-US" sz="3600" dirty="0"/>
            </a:p>
          </p:txBody>
        </p:sp>
        <p:sp>
          <p:nvSpPr>
            <p:cNvPr id="28" name="TextBox 64"/>
            <p:cNvSpPr>
              <a:spLocks noChangeArrowheads="1"/>
            </p:cNvSpPr>
            <p:nvPr/>
          </p:nvSpPr>
          <p:spPr bwMode="auto">
            <a:xfrm>
              <a:off x="4193481" y="1723948"/>
              <a:ext cx="51868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86015" y="1711248"/>
              <a:ext cx="5716785" cy="707886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0052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 p14:presetBounceEnd="62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 p14:presetBounceEnd="6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 p14:presetBounceEnd="6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9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6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6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9" y="1144305"/>
            <a:ext cx="10710172" cy="52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56"/>
          <p:cNvSpPr txBox="1">
            <a:spLocks noChangeArrowheads="1"/>
          </p:cNvSpPr>
          <p:nvPr/>
        </p:nvSpPr>
        <p:spPr bwMode="auto">
          <a:xfrm>
            <a:off x="820352" y="50677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機器學習的分類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84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5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3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860804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atin typeface="Agency FB" panose="020B0503020202020204" pitchFamily="34" charset="0"/>
                <a:cs typeface="+mn-ea"/>
                <a:sym typeface="+mn-lt"/>
              </a:rPr>
              <a:t>機器學習的應用</a:t>
            </a:r>
            <a:endParaRPr lang="zh-CN" altLang="en-US" sz="40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68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87" y="2789487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02" y="2814129"/>
            <a:ext cx="4502084" cy="324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56"/>
          <p:cNvSpPr txBox="1">
            <a:spLocks noChangeArrowheads="1"/>
          </p:cNvSpPr>
          <p:nvPr/>
        </p:nvSpPr>
        <p:spPr bwMode="auto">
          <a:xfrm>
            <a:off x="820352" y="50677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機器學習的應用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565597">
            <a:off x="8916649" y="-1197274"/>
            <a:ext cx="6550702" cy="2908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接连接符 10"/>
          <p:cNvCxnSpPr/>
          <p:nvPr/>
        </p:nvCxnSpPr>
        <p:spPr>
          <a:xfrm>
            <a:off x="8312257" y="-1032505"/>
            <a:ext cx="5093777" cy="47211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07512" y="2180896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dirty="0"/>
              <a:t>語音和手寫辨識</a:t>
            </a:r>
            <a:endParaRPr lang="en-US" altLang="zh-TW" sz="3200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936205" y="2180896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dirty="0"/>
              <a:t>自然語言處理</a:t>
            </a:r>
            <a:endParaRPr lang="en-US" altLang="zh-TW" sz="3200" dirty="0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9146451" y="2180896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dirty="0" smtClean="0"/>
              <a:t>機器人</a:t>
            </a:r>
            <a:endParaRPr lang="en-US" altLang="zh-TW" sz="3200" dirty="0"/>
          </a:p>
        </p:txBody>
      </p:sp>
      <p:sp>
        <p:nvSpPr>
          <p:cNvPr id="18" name="AutoShape 10" descr="AI Artificial intelligence Technology robot cartoon 001 518290 Vector Art  at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AutoShape 12" descr="AI Artificial intelligence Technology robot cartoon 001 518290 Vector Art  at Vecteez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5" y="3054761"/>
            <a:ext cx="3683960" cy="293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0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6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5" dur="1000"/>
                                            <p:tgtEl>
                                              <p:spTgt spid="10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6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0" dur="1000"/>
                                            <p:tgtEl>
                                              <p:spTgt spid="10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6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5" dur="1000"/>
                                            <p:tgtEl>
                                              <p:spTgt spid="10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6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5" dur="1000"/>
                                            <p:tgtEl>
                                              <p:spTgt spid="10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6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0" dur="1000"/>
                                            <p:tgtEl>
                                              <p:spTgt spid="10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6" presetClass="entr" presetSubtype="3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5" dur="1000"/>
                                            <p:tgtEl>
                                              <p:spTgt spid="10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8" grpId="0"/>
          <p:bldP spid="9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4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860804" y="3884588"/>
            <a:ext cx="41443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>
                <a:latin typeface="Agency FB" panose="020B0503020202020204" pitchFamily="34" charset="0"/>
                <a:cs typeface="+mn-ea"/>
                <a:sym typeface="+mn-lt"/>
              </a:rPr>
              <a:t>機器學習</a:t>
            </a:r>
            <a:r>
              <a:rPr lang="zh-TW" altLang="en-US" sz="4000" dirty="0" smtClean="0">
                <a:latin typeface="Agency FB" panose="020B0503020202020204" pitchFamily="34" charset="0"/>
                <a:cs typeface="+mn-ea"/>
                <a:sym typeface="+mn-lt"/>
              </a:rPr>
              <a:t>的</a:t>
            </a:r>
            <a:endParaRPr lang="en-US" altLang="zh-TW" sz="4000" dirty="0" smtClean="0">
              <a:latin typeface="Agency FB" panose="020B0503020202020204" pitchFamily="34" charset="0"/>
              <a:cs typeface="+mn-ea"/>
              <a:sym typeface="+mn-lt"/>
            </a:endParaRPr>
          </a:p>
          <a:p>
            <a:pPr algn="ctr"/>
            <a:r>
              <a:rPr lang="zh-TW" altLang="en-US" sz="4000" dirty="0" smtClean="0">
                <a:latin typeface="Agency FB" panose="020B0503020202020204" pitchFamily="34" charset="0"/>
                <a:cs typeface="+mn-ea"/>
                <a:sym typeface="+mn-lt"/>
              </a:rPr>
              <a:t>實例分享</a:t>
            </a:r>
            <a:endParaRPr lang="zh-CN" altLang="en-US" sz="4000" dirty="0"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68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6"/>
          <p:cNvSpPr txBox="1">
            <a:spLocks noChangeArrowheads="1"/>
          </p:cNvSpPr>
          <p:nvPr/>
        </p:nvSpPr>
        <p:spPr bwMode="auto">
          <a:xfrm>
            <a:off x="820352" y="50677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機器學習的應用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565597">
            <a:off x="8916649" y="-1197274"/>
            <a:ext cx="6550702" cy="2908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接连接符 10"/>
          <p:cNvCxnSpPr/>
          <p:nvPr/>
        </p:nvCxnSpPr>
        <p:spPr>
          <a:xfrm>
            <a:off x="8312257" y="-1032505"/>
            <a:ext cx="5093777" cy="47211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0" descr="AI Artificial intelligence Technology robot cartoon 001 518290 Vector Art  at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AutoShape 12" descr="AI Artificial intelligence Technology robot cartoon 001 518290 Vector Art  at Vecteez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14" name="直接连接符 18"/>
          <p:cNvCxnSpPr/>
          <p:nvPr/>
        </p:nvCxnSpPr>
        <p:spPr>
          <a:xfrm>
            <a:off x="2549971" y="2125951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9"/>
          <p:cNvCxnSpPr/>
          <p:nvPr/>
        </p:nvCxnSpPr>
        <p:spPr>
          <a:xfrm>
            <a:off x="2549971" y="3612388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20"/>
          <p:cNvCxnSpPr/>
          <p:nvPr/>
        </p:nvCxnSpPr>
        <p:spPr>
          <a:xfrm>
            <a:off x="2549971" y="5033686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24"/>
          <p:cNvSpPr txBox="1"/>
          <p:nvPr/>
        </p:nvSpPr>
        <p:spPr>
          <a:xfrm>
            <a:off x="2651571" y="2101556"/>
            <a:ext cx="422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啤酒和尿布</a:t>
            </a:r>
            <a:endParaRPr lang="en-US" altLang="zh-TW" sz="3200" dirty="0"/>
          </a:p>
        </p:txBody>
      </p:sp>
      <p:sp>
        <p:nvSpPr>
          <p:cNvPr id="20" name="文本框 27"/>
          <p:cNvSpPr txBox="1"/>
          <p:nvPr/>
        </p:nvSpPr>
        <p:spPr>
          <a:xfrm>
            <a:off x="2651571" y="3582389"/>
            <a:ext cx="487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Stitch Fix</a:t>
            </a:r>
            <a:r>
              <a:rPr lang="zh-TW" altLang="en-US" sz="3200" dirty="0"/>
              <a:t> ─ 時尚訂閱經濟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37"/>
          <p:cNvSpPr txBox="1"/>
          <p:nvPr/>
        </p:nvSpPr>
        <p:spPr>
          <a:xfrm>
            <a:off x="2651571" y="5024878"/>
            <a:ext cx="894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滴滴出行─推薦上車點</a:t>
            </a:r>
          </a:p>
        </p:txBody>
      </p:sp>
      <p:grpSp>
        <p:nvGrpSpPr>
          <p:cNvPr id="22" name="组合 41"/>
          <p:cNvGrpSpPr/>
          <p:nvPr/>
        </p:nvGrpSpPr>
        <p:grpSpPr>
          <a:xfrm>
            <a:off x="1708987" y="2102140"/>
            <a:ext cx="612688" cy="598953"/>
            <a:chOff x="5941037" y="1705790"/>
            <a:chExt cx="612688" cy="598953"/>
          </a:xfrm>
        </p:grpSpPr>
        <p:sp>
          <p:nvSpPr>
            <p:cNvPr id="23" name="圆角矩形 42"/>
            <p:cNvSpPr/>
            <p:nvPr/>
          </p:nvSpPr>
          <p:spPr>
            <a:xfrm>
              <a:off x="5941037" y="1705790"/>
              <a:ext cx="612688" cy="5989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24" name="椭圆 32"/>
            <p:cNvSpPr>
              <a:spLocks noChangeArrowheads="1"/>
            </p:cNvSpPr>
            <p:nvPr/>
          </p:nvSpPr>
          <p:spPr bwMode="auto">
            <a:xfrm>
              <a:off x="6005304" y="1773600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</a:p>
          </p:txBody>
        </p:sp>
      </p:grpSp>
      <p:grpSp>
        <p:nvGrpSpPr>
          <p:cNvPr id="25" name="组合 48"/>
          <p:cNvGrpSpPr/>
          <p:nvPr/>
        </p:nvGrpSpPr>
        <p:grpSpPr>
          <a:xfrm>
            <a:off x="1708987" y="3569047"/>
            <a:ext cx="612000" cy="597600"/>
            <a:chOff x="5941037" y="2861263"/>
            <a:chExt cx="612000" cy="597600"/>
          </a:xfrm>
        </p:grpSpPr>
        <p:sp>
          <p:nvSpPr>
            <p:cNvPr id="26" name="圆角矩形 49"/>
            <p:cNvSpPr/>
            <p:nvPr/>
          </p:nvSpPr>
          <p:spPr>
            <a:xfrm>
              <a:off x="5941037" y="286126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27" name="椭圆 32"/>
            <p:cNvSpPr>
              <a:spLocks noChangeArrowheads="1"/>
            </p:cNvSpPr>
            <p:nvPr/>
          </p:nvSpPr>
          <p:spPr bwMode="auto">
            <a:xfrm>
              <a:off x="6005304" y="2934742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</a:p>
          </p:txBody>
        </p:sp>
      </p:grpSp>
      <p:grpSp>
        <p:nvGrpSpPr>
          <p:cNvPr id="28" name="组合 51"/>
          <p:cNvGrpSpPr/>
          <p:nvPr/>
        </p:nvGrpSpPr>
        <p:grpSpPr>
          <a:xfrm>
            <a:off x="1687503" y="5034602"/>
            <a:ext cx="655418" cy="597600"/>
            <a:chOff x="5919553" y="4015383"/>
            <a:chExt cx="655418" cy="597600"/>
          </a:xfrm>
        </p:grpSpPr>
        <p:sp>
          <p:nvSpPr>
            <p:cNvPr id="29" name="圆角矩形 52"/>
            <p:cNvSpPr/>
            <p:nvPr/>
          </p:nvSpPr>
          <p:spPr>
            <a:xfrm>
              <a:off x="5938942" y="401538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30" name="椭圆 32"/>
            <p:cNvSpPr>
              <a:spLocks noChangeArrowheads="1"/>
            </p:cNvSpPr>
            <p:nvPr/>
          </p:nvSpPr>
          <p:spPr bwMode="auto">
            <a:xfrm>
              <a:off x="5919553" y="4066857"/>
              <a:ext cx="655418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9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7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7" grpId="0"/>
          <p:bldP spid="20" grpId="0"/>
          <p:bldP spid="21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820352" y="1862805"/>
            <a:ext cx="7889359" cy="39659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hlinkClick r:id="rId2"/>
              </a:rPr>
              <a:t>https://zh.wikipedia.org/wiki/%E6%9C%BA%E5%99%A8%E5%AD%A6%E4%B9%A0</a:t>
            </a:r>
            <a:endParaRPr lang="en-US" altLang="zh-TW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 smtClean="0">
                <a:hlinkClick r:id="rId3"/>
              </a:rPr>
              <a:t>https://www.cepp.gov.tw/TheFiles/publication/8933a6d9-5baf-4e44-a80e-41627407c2f6.pdf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>
                <a:latin typeface="Agency FB (本文)"/>
                <a:hlinkClick r:id="rId4"/>
              </a:rPr>
              <a:t>https://group.dailyview.tw/article/detail/434</a:t>
            </a:r>
            <a:endParaRPr lang="en-US" altLang="zh-TW" dirty="0">
              <a:latin typeface="Agency FB (本文)"/>
            </a:endParaRPr>
          </a:p>
          <a:p>
            <a:pPr>
              <a:buNone/>
            </a:pPr>
            <a:r>
              <a:rPr lang="en-US" altLang="zh-TW" dirty="0">
                <a:latin typeface="Agency FB (本文)"/>
                <a:hlinkClick r:id="rId5"/>
              </a:rPr>
              <a:t>https://zh.wikipedia.org/wiki/%</a:t>
            </a:r>
            <a:r>
              <a:rPr lang="en-US" altLang="zh-TW" dirty="0" smtClean="0">
                <a:latin typeface="Agency FB (本文)"/>
                <a:hlinkClick r:id="rId5"/>
              </a:rPr>
              <a:t>E4%BA%BA%E5%B7%A5%E6%99%BA%E8%83%BD</a:t>
            </a:r>
            <a:endParaRPr lang="en-US" altLang="zh-TW" dirty="0">
              <a:latin typeface="Agency FB (本文)"/>
            </a:endParaRPr>
          </a:p>
        </p:txBody>
      </p:sp>
      <p:sp>
        <p:nvSpPr>
          <p:cNvPr id="6" name="文本框 56"/>
          <p:cNvSpPr txBox="1">
            <a:spLocks noChangeArrowheads="1"/>
          </p:cNvSpPr>
          <p:nvPr/>
        </p:nvSpPr>
        <p:spPr bwMode="auto">
          <a:xfrm>
            <a:off x="820352" y="50677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參考資料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rot="2565597">
            <a:off x="8916649" y="-1197274"/>
            <a:ext cx="6550702" cy="2908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8312257" y="-1032505"/>
            <a:ext cx="5093777" cy="47211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111307" y="2292712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615543" y="1373947"/>
            <a:ext cx="4361147" cy="436114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11225" y="2184072"/>
            <a:ext cx="2020186" cy="3782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12707" y="4935459"/>
            <a:ext cx="1498600" cy="149860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049279" y="2004047"/>
            <a:ext cx="2548054" cy="2548054"/>
          </a:xfrm>
          <a:prstGeom prst="line">
            <a:avLst/>
          </a:prstGeom>
          <a:ln w="0">
            <a:solidFill>
              <a:schemeClr val="tx1">
                <a:lumMod val="75000"/>
                <a:lumOff val="25000"/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473932" y="5470866"/>
            <a:ext cx="14076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0"/>
          <p:cNvSpPr txBox="1"/>
          <p:nvPr/>
        </p:nvSpPr>
        <p:spPr>
          <a:xfrm>
            <a:off x="5237351" y="2637285"/>
            <a:ext cx="2031325" cy="2890519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algn="dist"/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人工智慧</a:t>
            </a:r>
            <a:endParaRPr lang="en-US" altLang="zh-TW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  <a:p>
            <a:pPr algn="dist"/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與</a:t>
            </a:r>
            <a:endParaRPr lang="en-US" altLang="zh-TW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  <a:p>
            <a:pPr algn="dist"/>
            <a:r>
              <a:rPr lang="zh-TW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機器學習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 rot="16200000">
            <a:off x="9152134" y="3761168"/>
            <a:ext cx="1107996" cy="4512038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r>
              <a:rPr lang="en-US" altLang="zh-TW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10951043</a:t>
            </a:r>
            <a:r>
              <a:rPr lang="zh-TW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黃歆</a:t>
            </a:r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矞</a:t>
            </a:r>
            <a:endParaRPr lang="en-US" altLang="zh-TW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Kartika" panose="02020503030404060203" pitchFamily="18" charset="0"/>
            </a:endParaRPr>
          </a:p>
          <a:p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10951044</a:t>
            </a:r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陳品諠</a:t>
            </a:r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(PPT</a:t>
            </a:r>
            <a:r>
              <a:rPr lang="zh-TW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製作</a:t>
            </a:r>
            <a:r>
              <a:rPr lang="en-US" altLang="zh-TW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Kartika" panose="02020503030404060203" pitchFamily="18" charset="0"/>
              </a:rPr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389998" y="571213"/>
            <a:ext cx="3719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 smtClean="0">
                <a:latin typeface="微软雅黑 Light" pitchFamily="34" charset="-122"/>
                <a:ea typeface="微软雅黑 Light" pitchFamily="34" charset="-122"/>
              </a:rPr>
              <a:t>報告結束</a:t>
            </a:r>
            <a:endParaRPr lang="zh-TW" altLang="en-US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02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60000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10" grpId="0"/>
          <p:bldP spid="11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6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19" grpId="0" animBg="1"/>
          <p:bldP spid="10" grpId="0"/>
          <p:bldP spid="11" grpId="0"/>
          <p:bldP spid="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1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4486736" y="3859573"/>
            <a:ext cx="281254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000" dirty="0"/>
              <a:t>人工智慧</a:t>
            </a:r>
            <a:r>
              <a:rPr lang="zh-TW" altLang="en-US" sz="4000" dirty="0" smtClean="0"/>
              <a:t>的</a:t>
            </a:r>
            <a:endParaRPr lang="en-US" altLang="zh-TW" sz="4000" dirty="0" smtClean="0"/>
          </a:p>
          <a:p>
            <a:r>
              <a:rPr lang="zh-TW" altLang="en-US" sz="4000" dirty="0" smtClean="0"/>
              <a:t>簡介</a:t>
            </a:r>
            <a:r>
              <a:rPr lang="zh-TW" altLang="en-US" sz="4000" dirty="0"/>
              <a:t>與發展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0501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820352" y="5667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/>
              <a:t>人工智慧</a:t>
            </a:r>
            <a:r>
              <a:rPr lang="zh-TW" altLang="en-US" sz="3200" b="1" dirty="0" smtClean="0"/>
              <a:t>的簡介</a:t>
            </a:r>
            <a:endParaRPr lang="zh-TW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724633" y="1428213"/>
            <a:ext cx="103831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3600" dirty="0" smtClean="0"/>
              <a:t>人工智慧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= AI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=</a:t>
            </a:r>
            <a:r>
              <a:rPr lang="zh-TW" altLang="en-US" sz="3600" dirty="0" smtClean="0"/>
              <a:t> </a:t>
            </a:r>
            <a:r>
              <a:rPr lang="zh-TW" altLang="zh-TW" sz="3600" dirty="0" smtClean="0"/>
              <a:t>機器智慧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:</a:t>
            </a:r>
          </a:p>
          <a:p>
            <a:r>
              <a:rPr lang="zh-TW" altLang="zh-TW" sz="3600" dirty="0" smtClean="0"/>
              <a:t>解決</a:t>
            </a:r>
            <a:r>
              <a:rPr lang="zh-TW" altLang="zh-TW" sz="3600" dirty="0"/>
              <a:t>與人類智慧相關的常見認知</a:t>
            </a:r>
            <a:r>
              <a:rPr lang="zh-TW" altLang="zh-TW" sz="3600" dirty="0" smtClean="0"/>
              <a:t>問題</a:t>
            </a:r>
            <a:endParaRPr lang="en-US" altLang="zh-TW" sz="3600" dirty="0" smtClean="0"/>
          </a:p>
          <a:p>
            <a:r>
              <a:rPr lang="zh-TW" altLang="zh-TW" sz="3600" dirty="0" smtClean="0"/>
              <a:t>例如</a:t>
            </a:r>
            <a:r>
              <a:rPr lang="zh-TW" altLang="zh-TW" sz="3600" dirty="0"/>
              <a:t>學習、解決問題和模式</a:t>
            </a:r>
            <a:r>
              <a:rPr lang="zh-TW" altLang="zh-TW" sz="3600" dirty="0" smtClean="0"/>
              <a:t>辨識</a:t>
            </a:r>
            <a:endParaRPr lang="en-US" altLang="zh-TW" sz="3600" dirty="0" smtClean="0"/>
          </a:p>
        </p:txBody>
      </p:sp>
      <p:grpSp>
        <p:nvGrpSpPr>
          <p:cNvPr id="5" name="组合 41"/>
          <p:cNvGrpSpPr/>
          <p:nvPr/>
        </p:nvGrpSpPr>
        <p:grpSpPr>
          <a:xfrm>
            <a:off x="7326159" y="3137569"/>
            <a:ext cx="4477004" cy="3591079"/>
            <a:chOff x="3853542" y="2265435"/>
            <a:chExt cx="4477004" cy="3591079"/>
          </a:xfrm>
        </p:grpSpPr>
        <p:grpSp>
          <p:nvGrpSpPr>
            <p:cNvPr id="6" name="组合 42"/>
            <p:cNvGrpSpPr/>
            <p:nvPr/>
          </p:nvGrpSpPr>
          <p:grpSpPr>
            <a:xfrm>
              <a:off x="3853542" y="2265435"/>
              <a:ext cx="4477004" cy="3591079"/>
              <a:chOff x="3853542" y="2265435"/>
              <a:chExt cx="4477004" cy="3591079"/>
            </a:xfrm>
          </p:grpSpPr>
          <p:pic>
            <p:nvPicPr>
              <p:cNvPr id="8" name="图片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3542" y="2265435"/>
                <a:ext cx="4477004" cy="3591079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5703207" y="4711700"/>
                <a:ext cx="783411" cy="4353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4095750" y="2514599"/>
              <a:ext cx="4000500" cy="2413337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AI晶片市場究竟是什麼模樣？ - 電子工程專輯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66" y="3341763"/>
            <a:ext cx="40005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10"/>
          <p:cNvCxnSpPr/>
          <p:nvPr/>
        </p:nvCxnSpPr>
        <p:spPr>
          <a:xfrm>
            <a:off x="8312257" y="-1032505"/>
            <a:ext cx="5093777" cy="47211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 rot="2565597">
            <a:off x="8916649" y="-1197274"/>
            <a:ext cx="6550702" cy="2908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821" y="5113492"/>
            <a:ext cx="1590965" cy="158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303" y="3108347"/>
            <a:ext cx="1169140" cy="211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6" y="4757464"/>
            <a:ext cx="1932256" cy="178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AutoShape 2"/>
          <p:cNvSpPr>
            <a:spLocks/>
          </p:cNvSpPr>
          <p:nvPr/>
        </p:nvSpPr>
        <p:spPr bwMode="auto">
          <a:xfrm>
            <a:off x="7132814" y="5330967"/>
            <a:ext cx="550039" cy="6349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2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s-ES" altLang="zh-CN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4517551" y="3316541"/>
            <a:ext cx="550039" cy="6349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AutoShape 6"/>
          <p:cNvSpPr>
            <a:spLocks/>
          </p:cNvSpPr>
          <p:nvPr/>
        </p:nvSpPr>
        <p:spPr bwMode="auto">
          <a:xfrm>
            <a:off x="7120114" y="3841180"/>
            <a:ext cx="550039" cy="6349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AutoShape 8"/>
          <p:cNvSpPr>
            <a:spLocks/>
          </p:cNvSpPr>
          <p:nvPr/>
        </p:nvSpPr>
        <p:spPr bwMode="auto">
          <a:xfrm>
            <a:off x="4504851" y="1995814"/>
            <a:ext cx="550039" cy="63496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2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s-ES" altLang="zh-CN" sz="2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AutoShape 10"/>
          <p:cNvSpPr>
            <a:spLocks/>
          </p:cNvSpPr>
          <p:nvPr/>
        </p:nvSpPr>
        <p:spPr bwMode="auto">
          <a:xfrm>
            <a:off x="4537393" y="4796010"/>
            <a:ext cx="550039" cy="6349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AutoShape 12"/>
          <p:cNvSpPr>
            <a:spLocks/>
          </p:cNvSpPr>
          <p:nvPr/>
        </p:nvSpPr>
        <p:spPr bwMode="auto">
          <a:xfrm>
            <a:off x="7115352" y="2520453"/>
            <a:ext cx="550039" cy="63496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324750" y="5141272"/>
            <a:ext cx="1570745" cy="46987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70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5327132" y="4163425"/>
            <a:ext cx="1538996" cy="96435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70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5323162" y="3641961"/>
            <a:ext cx="1541378" cy="519084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70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26337" y="2856985"/>
            <a:ext cx="1508042" cy="788151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70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5338243" y="2311710"/>
            <a:ext cx="1492962" cy="533370"/>
          </a:xfrm>
          <a:prstGeom prst="line">
            <a:avLst/>
          </a:prstGeom>
          <a:noFill/>
          <a:ln w="101600" cap="flat" cmpd="sng">
            <a:solidFill>
              <a:srgbClr val="B9B9B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570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utoShape 21"/>
          <p:cNvSpPr>
            <a:spLocks/>
          </p:cNvSpPr>
          <p:nvPr/>
        </p:nvSpPr>
        <p:spPr bwMode="auto">
          <a:xfrm>
            <a:off x="6722467" y="2733167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92061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AutoShape 22"/>
          <p:cNvSpPr>
            <a:spLocks/>
          </p:cNvSpPr>
          <p:nvPr/>
        </p:nvSpPr>
        <p:spPr bwMode="auto">
          <a:xfrm>
            <a:off x="6755802" y="404516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92061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0" name="AutoShape 23"/>
          <p:cNvSpPr>
            <a:spLocks/>
          </p:cNvSpPr>
          <p:nvPr/>
        </p:nvSpPr>
        <p:spPr bwMode="auto">
          <a:xfrm>
            <a:off x="6798662" y="551828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defTabSz="292061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AutoShape 24"/>
          <p:cNvSpPr>
            <a:spLocks/>
          </p:cNvSpPr>
          <p:nvPr/>
        </p:nvSpPr>
        <p:spPr bwMode="auto">
          <a:xfrm>
            <a:off x="5246173" y="2199796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292061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AutoShape 25"/>
          <p:cNvSpPr>
            <a:spLocks/>
          </p:cNvSpPr>
          <p:nvPr/>
        </p:nvSpPr>
        <p:spPr bwMode="auto">
          <a:xfrm>
            <a:off x="5228711" y="3520523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292061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AutoShape 26"/>
          <p:cNvSpPr>
            <a:spLocks/>
          </p:cNvSpPr>
          <p:nvPr/>
        </p:nvSpPr>
        <p:spPr bwMode="auto">
          <a:xfrm>
            <a:off x="5220774" y="5010311"/>
            <a:ext cx="215889" cy="215889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r" defTabSz="292061">
              <a:defRPr/>
            </a:pPr>
            <a:endParaRPr lang="es-ES" sz="24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946364" y="2163961"/>
            <a:ext cx="2244151" cy="1502598"/>
            <a:chOff x="3762506" y="1807841"/>
            <a:chExt cx="2244151" cy="1502598"/>
          </a:xfrm>
        </p:grpSpPr>
        <p:sp>
          <p:nvSpPr>
            <p:cNvPr id="45" name="矩形 44"/>
            <p:cNvSpPr/>
            <p:nvPr/>
          </p:nvSpPr>
          <p:spPr>
            <a:xfrm>
              <a:off x="3762584" y="2110110"/>
              <a:ext cx="224407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TW" altLang="zh-TW" sz="2400" dirty="0"/>
                <a:t>語音識別、說話人識別、機器翻譯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62506" y="1807841"/>
              <a:ext cx="2175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b="1" dirty="0"/>
                <a:t>會聽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46364" y="3740349"/>
            <a:ext cx="2244151" cy="1502598"/>
            <a:chOff x="3762506" y="1807841"/>
            <a:chExt cx="2244151" cy="1502598"/>
          </a:xfrm>
        </p:grpSpPr>
        <p:sp>
          <p:nvSpPr>
            <p:cNvPr id="48" name="矩形 47"/>
            <p:cNvSpPr/>
            <p:nvPr/>
          </p:nvSpPr>
          <p:spPr>
            <a:xfrm>
              <a:off x="3762584" y="2110110"/>
              <a:ext cx="224407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TW" altLang="zh-TW" sz="2400" dirty="0"/>
                <a:t>機器人、自動駕駛汽車、無人機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762506" y="1807841"/>
              <a:ext cx="2175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b="1" dirty="0"/>
                <a:t>會行動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46364" y="5316736"/>
            <a:ext cx="2244151" cy="1133266"/>
            <a:chOff x="3762506" y="1807841"/>
            <a:chExt cx="2244151" cy="1133266"/>
          </a:xfrm>
        </p:grpSpPr>
        <p:sp>
          <p:nvSpPr>
            <p:cNvPr id="51" name="矩形 50"/>
            <p:cNvSpPr/>
            <p:nvPr/>
          </p:nvSpPr>
          <p:spPr>
            <a:xfrm>
              <a:off x="3762584" y="2110110"/>
              <a:ext cx="22440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TW" altLang="zh-TW" sz="2400" dirty="0"/>
                <a:t>機器學習、知識表示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762506" y="1807841"/>
              <a:ext cx="2175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b="1" dirty="0"/>
                <a:t>會學習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917039" y="1754519"/>
            <a:ext cx="2244151" cy="1537767"/>
            <a:chOff x="3762506" y="1772672"/>
            <a:chExt cx="2244151" cy="1537767"/>
          </a:xfrm>
        </p:grpSpPr>
        <p:sp>
          <p:nvSpPr>
            <p:cNvPr id="78" name="矩形 77"/>
            <p:cNvSpPr/>
            <p:nvPr/>
          </p:nvSpPr>
          <p:spPr>
            <a:xfrm>
              <a:off x="3762584" y="2110110"/>
              <a:ext cx="224407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TW" altLang="zh-TW" sz="2400" dirty="0"/>
                <a:t>圖像識別、文字識別、車牌識別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762506" y="1772672"/>
              <a:ext cx="2175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b="1" dirty="0"/>
                <a:t>會看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17039" y="3366076"/>
            <a:ext cx="2244151" cy="1133266"/>
            <a:chOff x="3762506" y="1807841"/>
            <a:chExt cx="2244151" cy="1133266"/>
          </a:xfrm>
        </p:grpSpPr>
        <p:sp>
          <p:nvSpPr>
            <p:cNvPr id="81" name="矩形 80"/>
            <p:cNvSpPr/>
            <p:nvPr/>
          </p:nvSpPr>
          <p:spPr>
            <a:xfrm>
              <a:off x="3762584" y="2110110"/>
              <a:ext cx="224407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TW" altLang="zh-TW" sz="2400" dirty="0"/>
                <a:t>語音合成、人機對話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762506" y="1807841"/>
              <a:ext cx="2175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b="1" dirty="0"/>
                <a:t>會說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7039" y="4942463"/>
            <a:ext cx="2244151" cy="1502598"/>
            <a:chOff x="3762506" y="1807841"/>
            <a:chExt cx="2244151" cy="1502598"/>
          </a:xfrm>
        </p:grpSpPr>
        <p:sp>
          <p:nvSpPr>
            <p:cNvPr id="84" name="矩形 83"/>
            <p:cNvSpPr/>
            <p:nvPr/>
          </p:nvSpPr>
          <p:spPr>
            <a:xfrm>
              <a:off x="3762584" y="2110110"/>
              <a:ext cx="224407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zh-TW" altLang="zh-TW" sz="2400" dirty="0"/>
                <a:t>人機對弈、定理證明、醫療診斷</a:t>
              </a:r>
              <a:endPara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762506" y="1807841"/>
              <a:ext cx="2175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2400" b="1" dirty="0"/>
                <a:t>會思考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53" name="文本框 56"/>
          <p:cNvSpPr txBox="1">
            <a:spLocks noChangeArrowheads="1"/>
          </p:cNvSpPr>
          <p:nvPr/>
        </p:nvSpPr>
        <p:spPr bwMode="auto">
          <a:xfrm>
            <a:off x="835343" y="566738"/>
            <a:ext cx="70344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/>
              <a:t>人</a:t>
            </a:r>
            <a:r>
              <a:rPr lang="zh-TW" altLang="zh-TW" sz="3200" b="1" dirty="0"/>
              <a:t>工智慧技術發展應用的相關</a:t>
            </a:r>
            <a:r>
              <a:rPr lang="zh-TW" altLang="zh-TW" sz="3200" b="1" dirty="0" smtClean="0"/>
              <a:t>項目</a:t>
            </a:r>
            <a:endParaRPr lang="en-US" altLang="zh-TW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3" y="1838446"/>
            <a:ext cx="1334034" cy="133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821" y="2154528"/>
            <a:ext cx="1421683" cy="142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3" y="3538415"/>
            <a:ext cx="1459794" cy="90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會說， 例如語音合成、人機對話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75071" y="310954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9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9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9" presetID="9" presetClass="entr" presetSubtype="0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9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51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3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5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7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9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1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3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5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8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1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4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7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0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3" dur="2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0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0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0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0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20" restart="whenNotActive" fill="hold" evtFilter="cancelBubble" nodeType="interactiveSeq">
                    <p:stCondLst>
                      <p:cond evt="onClick" delay="0">
                        <p:tgtEl>
                          <p:spTgt spid="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1" fill="hold">
                          <p:stCondLst>
                            <p:cond delay="0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24" dur="4392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"/>
                      </p:tgtEl>
                    </p:cond>
                  </p:nextCondLst>
                </p:seq>
                <p:audio>
                  <p:cMediaNode vol="80000">
                    <p:cTn id="125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  <p:bldLst>
          <p:bldP spid="27" grpId="0" animBg="1" autoUpdateAnimBg="0"/>
          <p:bldP spid="30" grpId="0" animBg="1" autoUpdateAnimBg="0"/>
          <p:bldP spid="32" grpId="0" animBg="1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9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9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9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9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9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9" presetID="9" presetClass="entr" presetSubtype="0" fill="hold" nodeType="after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6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9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9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51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3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5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7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59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1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3" presetID="9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5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8" dur="2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1" dur="2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4" dur="2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7" dur="2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0" dur="2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83" dur="2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" fill="hold">
                          <p:stCondLst>
                            <p:cond delay="indefinite"/>
                          </p:stCondLst>
                          <p:childTnLst>
                            <p:par>
                              <p:cTn id="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20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8" fill="hold">
                          <p:stCondLst>
                            <p:cond delay="indefinite"/>
                          </p:stCondLst>
                          <p:childTnLst>
                            <p:par>
                              <p:cTn id="1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20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20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0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0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120" restart="whenNotActive" fill="hold" evtFilter="cancelBubble" nodeType="interactiveSeq">
                    <p:stCondLst>
                      <p:cond evt="onClick" delay="0">
                        <p:tgtEl>
                          <p:spTgt spid="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1" fill="hold">
                          <p:stCondLst>
                            <p:cond delay="0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24" dur="4392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5"/>
                      </p:tgtEl>
                    </p:cond>
                  </p:nextCondLst>
                </p:seq>
                <p:audio>
                  <p:cMediaNode vol="80000">
                    <p:cTn id="125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  <p:bldLst>
          <p:bldP spid="27" grpId="0" animBg="1" autoUpdateAnimBg="0"/>
          <p:bldP spid="30" grpId="0" animBg="1" autoUpdateAnimBg="0"/>
          <p:bldP spid="32" grpId="0" animBg="1"/>
          <p:bldP spid="5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4" y="592210"/>
            <a:ext cx="8370521" cy="578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83" y="592210"/>
            <a:ext cx="8370521" cy="578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2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820352" y="56673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/>
              <a:t>人工智慧</a:t>
            </a:r>
            <a:r>
              <a:rPr lang="zh-TW" altLang="en-US" sz="3200" b="1" dirty="0" smtClean="0"/>
              <a:t>的發展</a:t>
            </a:r>
            <a:endParaRPr lang="zh-TW" altLang="en-US" sz="3200" b="1" dirty="0"/>
          </a:p>
        </p:txBody>
      </p:sp>
      <p:sp>
        <p:nvSpPr>
          <p:cNvPr id="3" name="矩形 2"/>
          <p:cNvSpPr/>
          <p:nvPr/>
        </p:nvSpPr>
        <p:spPr>
          <a:xfrm rot="2565597">
            <a:off x="8916649" y="-1197274"/>
            <a:ext cx="6550702" cy="29080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连接符 10"/>
          <p:cNvCxnSpPr/>
          <p:nvPr/>
        </p:nvCxnSpPr>
        <p:spPr>
          <a:xfrm>
            <a:off x="8312257" y="-1032505"/>
            <a:ext cx="5093777" cy="472110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02" y="1622713"/>
            <a:ext cx="8217870" cy="46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3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22874" y="1516960"/>
            <a:ext cx="2020186" cy="21672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22956" y="1579201"/>
            <a:ext cx="2020186" cy="21672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4"/>
          <p:cNvSpPr>
            <a:spLocks noChangeArrowheads="1"/>
          </p:cNvSpPr>
          <p:nvPr/>
        </p:nvSpPr>
        <p:spPr bwMode="auto">
          <a:xfrm>
            <a:off x="4850386" y="1655048"/>
            <a:ext cx="2165161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8" name="TextBox 64"/>
          <p:cNvSpPr>
            <a:spLocks noChangeArrowheads="1"/>
          </p:cNvSpPr>
          <p:nvPr/>
        </p:nvSpPr>
        <p:spPr bwMode="auto">
          <a:xfrm>
            <a:off x="3912465" y="3884588"/>
            <a:ext cx="4144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人工智慧的技術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231573" y="3746500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558589" y="1761037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65806" y="2600828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29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9" presetID="2" presetClass="entr" presetSubtype="2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7" grpId="0"/>
          <p:bldP spid="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1588" y="4516446"/>
            <a:ext cx="12171362" cy="957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03313" y="1383228"/>
            <a:ext cx="3214687" cy="4570413"/>
            <a:chOff x="1103313" y="1188358"/>
            <a:chExt cx="3214687" cy="4570413"/>
          </a:xfrm>
        </p:grpSpPr>
        <p:sp>
          <p:nvSpPr>
            <p:cNvPr id="4" name="MH_Text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03313" y="1188358"/>
              <a:ext cx="3214687" cy="4570413"/>
            </a:xfrm>
            <a:prstGeom prst="roundRect">
              <a:avLst>
                <a:gd name="adj" fmla="val 0"/>
              </a:avLst>
            </a:prstGeom>
            <a:solidFill>
              <a:srgbClr val="BCC2C4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11"/>
              </p:custDataLst>
            </p:nvPr>
          </p:nvSpPr>
          <p:spPr>
            <a:xfrm>
              <a:off x="1458913" y="4201433"/>
              <a:ext cx="163512" cy="1149350"/>
            </a:xfrm>
            <a:prstGeom prst="roundRect">
              <a:avLst>
                <a:gd name="adj" fmla="val 50000"/>
              </a:avLst>
            </a:prstGeom>
            <a:solidFill>
              <a:srgbClr val="D7DBDC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MH_Other_3"/>
            <p:cNvSpPr/>
            <p:nvPr>
              <p:custDataLst>
                <p:tags r:id="rId12"/>
              </p:custDataLst>
            </p:nvPr>
          </p:nvSpPr>
          <p:spPr>
            <a:xfrm>
              <a:off x="3789363" y="4201433"/>
              <a:ext cx="163512" cy="1149350"/>
            </a:xfrm>
            <a:prstGeom prst="roundRect">
              <a:avLst>
                <a:gd name="adj" fmla="val 50000"/>
              </a:avLst>
            </a:prstGeom>
            <a:solidFill>
              <a:srgbClr val="D7DBDC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MH_SubTitle_1"/>
            <p:cNvSpPr/>
            <p:nvPr>
              <p:custDataLst>
                <p:tags r:id="rId13"/>
              </p:custDataLst>
            </p:nvPr>
          </p:nvSpPr>
          <p:spPr>
            <a:xfrm>
              <a:off x="1506538" y="4310971"/>
              <a:ext cx="2411412" cy="9572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07797" y="4533742"/>
              <a:ext cx="22633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600" dirty="0">
                  <a:solidFill>
                    <a:schemeClr val="bg1">
                      <a:lumMod val="95000"/>
                    </a:schemeClr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機器學習</a:t>
              </a:r>
              <a:endParaRPr lang="zh-CN" altLang="en-US" sz="3200" b="1" spc="600" dirty="0">
                <a:solidFill>
                  <a:schemeClr val="bg1">
                    <a:lumMod val="9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9" name="AutoShape 27"/>
            <p:cNvSpPr>
              <a:spLocks/>
            </p:cNvSpPr>
            <p:nvPr/>
          </p:nvSpPr>
          <p:spPr bwMode="auto">
            <a:xfrm>
              <a:off x="1475154" y="1483602"/>
              <a:ext cx="2449574" cy="26463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1pPr>
              <a:lvl2pPr marL="742950" indent="-28575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2pPr>
              <a:lvl3pPr marL="11430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3pPr>
              <a:lvl4pPr marL="16002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4pPr>
              <a:lvl5pPr marL="20574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9pPr>
            </a:lstStyle>
            <a:p>
              <a:pPr marL="514350" indent="-514350">
                <a:buFont typeface="Arial" pitchFamily="34" charset="0"/>
                <a:buChar char="•"/>
              </a:pPr>
              <a:r>
                <a:rPr lang="zh-TW" altLang="zh-TW" sz="2800" dirty="0"/>
                <a:t>尋找適合讓電腦做預測或數學模型分類</a:t>
              </a:r>
              <a:endParaRPr lang="en-US" altLang="zh-TW" sz="2800" dirty="0"/>
            </a:p>
            <a:p>
              <a:pPr marL="457200" indent="-457200">
                <a:buFont typeface="Arial" pitchFamily="34" charset="0"/>
                <a:buChar char="•"/>
              </a:pPr>
              <a:r>
                <a:rPr lang="zh-TW" altLang="zh-TW" sz="2800" dirty="0"/>
                <a:t>原始數據與標準答案</a:t>
              </a:r>
              <a:endParaRPr lang="zh-TW" altLang="en-US" sz="2800" dirty="0"/>
            </a:p>
            <a:p>
              <a:endParaRPr lang="en-US" altLang="zh-TW" sz="2800" dirty="0"/>
            </a:p>
            <a:p>
              <a:endParaRPr lang="zh-TW" altLang="en-US" sz="2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54538" y="1383228"/>
            <a:ext cx="3214687" cy="4570413"/>
            <a:chOff x="4554538" y="1188358"/>
            <a:chExt cx="3214687" cy="4570413"/>
          </a:xfrm>
        </p:grpSpPr>
        <p:sp>
          <p:nvSpPr>
            <p:cNvPr id="12" name="MH_Text_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54538" y="1188358"/>
              <a:ext cx="3214687" cy="4570413"/>
            </a:xfrm>
            <a:prstGeom prst="roundRect">
              <a:avLst>
                <a:gd name="adj" fmla="val 0"/>
              </a:avLst>
            </a:prstGeom>
            <a:solidFill>
              <a:srgbClr val="BCC2C4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Other_4"/>
            <p:cNvSpPr/>
            <p:nvPr>
              <p:custDataLst>
                <p:tags r:id="rId7"/>
              </p:custDataLst>
            </p:nvPr>
          </p:nvSpPr>
          <p:spPr>
            <a:xfrm>
              <a:off x="4906963" y="4201433"/>
              <a:ext cx="166687" cy="1149350"/>
            </a:xfrm>
            <a:prstGeom prst="roundRect">
              <a:avLst>
                <a:gd name="adj" fmla="val 50000"/>
              </a:avLst>
            </a:prstGeom>
            <a:solidFill>
              <a:srgbClr val="D7DBDC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MH_Other_5"/>
            <p:cNvSpPr/>
            <p:nvPr>
              <p:custDataLst>
                <p:tags r:id="rId8"/>
              </p:custDataLst>
            </p:nvPr>
          </p:nvSpPr>
          <p:spPr>
            <a:xfrm>
              <a:off x="7237413" y="4201433"/>
              <a:ext cx="165100" cy="1149350"/>
            </a:xfrm>
            <a:prstGeom prst="roundRect">
              <a:avLst>
                <a:gd name="adj" fmla="val 50000"/>
              </a:avLst>
            </a:prstGeom>
            <a:solidFill>
              <a:srgbClr val="D7DBDC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MH_SubTitle_2"/>
            <p:cNvSpPr/>
            <p:nvPr>
              <p:custDataLst>
                <p:tags r:id="rId9"/>
              </p:custDataLst>
            </p:nvPr>
          </p:nvSpPr>
          <p:spPr>
            <a:xfrm>
              <a:off x="4957763" y="4310971"/>
              <a:ext cx="2411412" cy="9572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126380" y="4529682"/>
              <a:ext cx="227613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600" dirty="0">
                  <a:solidFill>
                    <a:schemeClr val="bg1">
                      <a:lumMod val="95000"/>
                    </a:schemeClr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深度學習</a:t>
              </a:r>
              <a:endParaRPr lang="zh-CN" altLang="en-US" sz="3200" b="1" spc="600" dirty="0">
                <a:solidFill>
                  <a:schemeClr val="bg1">
                    <a:lumMod val="9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17" name="AutoShape 27"/>
            <p:cNvSpPr>
              <a:spLocks/>
            </p:cNvSpPr>
            <p:nvPr/>
          </p:nvSpPr>
          <p:spPr bwMode="auto">
            <a:xfrm>
              <a:off x="4862482" y="1474901"/>
              <a:ext cx="2449574" cy="1998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1pPr>
              <a:lvl2pPr marL="742950" indent="-28575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2pPr>
              <a:lvl3pPr marL="11430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3pPr>
              <a:lvl4pPr marL="16002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4pPr>
              <a:lvl5pPr marL="20574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9pPr>
            </a:lstStyle>
            <a:p>
              <a:pPr marL="171450" indent="-171450">
                <a:buFont typeface="Arial" pitchFamily="34" charset="0"/>
                <a:buChar char="•"/>
              </a:pPr>
              <a:r>
                <a:rPr lang="zh-TW" altLang="zh-TW" sz="2800" dirty="0"/>
                <a:t>複合多層複雜結構的人工神經網絡</a:t>
              </a:r>
              <a:endParaRPr lang="en-US" altLang="zh-TW" sz="2800" dirty="0"/>
            </a:p>
            <a:p>
              <a:pPr marL="171450" indent="-171450">
                <a:buFont typeface="Arial" pitchFamily="34" charset="0"/>
                <a:buChar char="•"/>
              </a:pPr>
              <a:r>
                <a:rPr lang="zh-TW" altLang="zh-TW" sz="2800" dirty="0"/>
                <a:t>增加高度抽象化資料、記憶資料影響能力</a:t>
              </a:r>
              <a:endParaRPr lang="zh-TW" altLang="en-US" sz="2800" dirty="0"/>
            </a:p>
            <a:p>
              <a:pPr marL="171450" indent="-171450">
                <a:buFont typeface="Arial" pitchFamily="34" charset="0"/>
                <a:buChar char="•"/>
              </a:pPr>
              <a:endParaRPr lang="en-US" altLang="zh-TW" sz="2800" dirty="0"/>
            </a:p>
            <a:p>
              <a:pPr marL="171450" indent="-171450">
                <a:buFont typeface="Arial" pitchFamily="34" charset="0"/>
                <a:buChar char="•"/>
              </a:pPr>
              <a:endParaRPr lang="zh-TW" altLang="en-US" sz="28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002588" y="1383228"/>
            <a:ext cx="3217862" cy="4570413"/>
            <a:chOff x="8002588" y="1188358"/>
            <a:chExt cx="3217862" cy="4570413"/>
          </a:xfrm>
        </p:grpSpPr>
        <p:sp>
          <p:nvSpPr>
            <p:cNvPr id="20" name="MH_Text_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002588" y="1188358"/>
              <a:ext cx="3217862" cy="4570413"/>
            </a:xfrm>
            <a:prstGeom prst="roundRect">
              <a:avLst>
                <a:gd name="adj" fmla="val 0"/>
              </a:avLst>
            </a:prstGeom>
            <a:solidFill>
              <a:srgbClr val="BCC2C4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90000" tIns="180000" rIns="90000" bIns="90000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3D3D3D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MH_Other_6"/>
            <p:cNvSpPr/>
            <p:nvPr>
              <p:custDataLst>
                <p:tags r:id="rId3"/>
              </p:custDataLst>
            </p:nvPr>
          </p:nvSpPr>
          <p:spPr>
            <a:xfrm>
              <a:off x="8358188" y="4201433"/>
              <a:ext cx="163512" cy="1149350"/>
            </a:xfrm>
            <a:prstGeom prst="roundRect">
              <a:avLst>
                <a:gd name="adj" fmla="val 50000"/>
              </a:avLst>
            </a:prstGeom>
            <a:solidFill>
              <a:srgbClr val="D7DBDC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MH_Other_7"/>
            <p:cNvSpPr/>
            <p:nvPr>
              <p:custDataLst>
                <p:tags r:id="rId4"/>
              </p:custDataLst>
            </p:nvPr>
          </p:nvSpPr>
          <p:spPr>
            <a:xfrm>
              <a:off x="10688638" y="4201433"/>
              <a:ext cx="163512" cy="1149350"/>
            </a:xfrm>
            <a:prstGeom prst="roundRect">
              <a:avLst>
                <a:gd name="adj" fmla="val 50000"/>
              </a:avLst>
            </a:prstGeom>
            <a:solidFill>
              <a:srgbClr val="D7DBDC"/>
            </a:solidFill>
            <a:ln w="25400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MH_SubTitle_3"/>
            <p:cNvSpPr/>
            <p:nvPr>
              <p:custDataLst>
                <p:tags r:id="rId5"/>
              </p:custDataLst>
            </p:nvPr>
          </p:nvSpPr>
          <p:spPr>
            <a:xfrm>
              <a:off x="8405813" y="4310971"/>
              <a:ext cx="2411412" cy="9572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>
              <a:norm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27483" y="4227560"/>
              <a:ext cx="231967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600" dirty="0">
                  <a:solidFill>
                    <a:schemeClr val="bg1">
                      <a:lumMod val="95000"/>
                    </a:schemeClr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自然</a:t>
              </a:r>
              <a:endParaRPr lang="en-US" altLang="zh-TW" sz="3200" b="1" spc="600" dirty="0">
                <a:solidFill>
                  <a:schemeClr val="bg1">
                    <a:lumMod val="9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TW" altLang="en-US" sz="3200" b="1" spc="600" dirty="0">
                  <a:solidFill>
                    <a:schemeClr val="bg1">
                      <a:lumMod val="95000"/>
                    </a:schemeClr>
                  </a:solidFill>
                  <a:latin typeface="迷你简汉真广标" panose="02010609000101010101" pitchFamily="49" charset="-122"/>
                  <a:ea typeface="迷你简汉真广标" panose="02010609000101010101" pitchFamily="49" charset="-122"/>
                </a:rPr>
                <a:t>語言處理</a:t>
              </a:r>
              <a:endParaRPr lang="zh-CN" altLang="en-US" sz="3200" b="1" spc="600" dirty="0">
                <a:solidFill>
                  <a:schemeClr val="bg1">
                    <a:lumMod val="95000"/>
                  </a:schemeClr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endParaRPr>
            </a:p>
          </p:txBody>
        </p:sp>
        <p:sp>
          <p:nvSpPr>
            <p:cNvPr id="25" name="AutoShape 27"/>
            <p:cNvSpPr>
              <a:spLocks/>
            </p:cNvSpPr>
            <p:nvPr/>
          </p:nvSpPr>
          <p:spPr bwMode="auto">
            <a:xfrm>
              <a:off x="8369440" y="1502779"/>
              <a:ext cx="2449574" cy="1998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1pPr>
              <a:lvl2pPr marL="742950" indent="-28575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2pPr>
              <a:lvl3pPr marL="11430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3pPr>
              <a:lvl4pPr marL="16002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4pPr>
              <a:lvl5pPr marL="20574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9pPr>
            </a:lstStyle>
            <a:p>
              <a:pPr marL="457200" indent="-457200">
                <a:buFont typeface="Arial" pitchFamily="34" charset="0"/>
                <a:buChar char="•"/>
              </a:pPr>
              <a:r>
                <a:rPr lang="zh-TW" altLang="zh-TW" sz="2800" dirty="0"/>
                <a:t>詞性標注、語句生成與文本朗讀</a:t>
              </a:r>
              <a:endParaRPr lang="en-US" altLang="zh-TW" sz="2800" dirty="0"/>
            </a:p>
            <a:p>
              <a:pPr marL="457200" indent="-457200">
                <a:buFont typeface="Arial" pitchFamily="34" charset="0"/>
                <a:buChar char="•"/>
              </a:pPr>
              <a:r>
                <a:rPr lang="zh-TW" altLang="zh-TW" sz="2800" dirty="0"/>
                <a:t>企圖讓</a:t>
              </a:r>
              <a:r>
                <a:rPr lang="zh-TW" altLang="zh-TW" sz="2800" dirty="0" smtClean="0"/>
                <a:t>機器</a:t>
              </a:r>
              <a:r>
                <a:rPr lang="zh-TW" altLang="en-US" sz="2800" dirty="0" smtClean="0"/>
                <a:t>    </a:t>
              </a:r>
              <a:r>
                <a:rPr lang="zh-TW" altLang="zh-TW" sz="2800" dirty="0" smtClean="0"/>
                <a:t>「</a:t>
              </a:r>
              <a:r>
                <a:rPr lang="zh-TW" altLang="zh-TW" sz="2800" dirty="0"/>
                <a:t>理解」</a:t>
              </a:r>
              <a:r>
                <a:rPr lang="zh-TW" altLang="zh-TW" sz="2800" dirty="0" smtClean="0"/>
                <a:t>人類</a:t>
              </a:r>
              <a:r>
                <a:rPr lang="zh-TW" altLang="en-US" sz="2800" dirty="0" smtClean="0"/>
                <a:t>    </a:t>
              </a:r>
              <a:r>
                <a:rPr lang="zh-TW" altLang="zh-TW" sz="2800" dirty="0" smtClean="0"/>
                <a:t>的</a:t>
              </a:r>
              <a:r>
                <a:rPr lang="zh-TW" altLang="zh-TW" sz="2800" dirty="0"/>
                <a:t>語言</a:t>
              </a:r>
              <a:endParaRPr lang="zh-TW" altLang="en-US" sz="2800" dirty="0"/>
            </a:p>
          </p:txBody>
        </p:sp>
      </p:grpSp>
      <p:sp>
        <p:nvSpPr>
          <p:cNvPr id="27" name="文本框 56"/>
          <p:cNvSpPr txBox="1">
            <a:spLocks noChangeArrowheads="1"/>
          </p:cNvSpPr>
          <p:nvPr/>
        </p:nvSpPr>
        <p:spPr bwMode="auto">
          <a:xfrm>
            <a:off x="820352" y="506778"/>
            <a:ext cx="509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 人工智慧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的技術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24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6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60000" fill="hold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6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accel="6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accel="6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极简商务汇报总结计划通用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Other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Text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022331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3217</TotalTime>
  <Words>443</Words>
  <Application>Microsoft Office PowerPoint</Application>
  <PresentationFormat>自訂</PresentationFormat>
  <Paragraphs>154</Paragraphs>
  <Slides>26</Slides>
  <Notes>20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LAPTOP</cp:lastModifiedBy>
  <cp:revision>73</cp:revision>
  <dcterms:created xsi:type="dcterms:W3CDTF">2014-10-30T16:24:50Z</dcterms:created>
  <dcterms:modified xsi:type="dcterms:W3CDTF">2021-06-09T03:37:18Z</dcterms:modified>
</cp:coreProperties>
</file>