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Nunito"/>
      <p:regular r:id="rId20"/>
      <p:bold r:id="rId21"/>
      <p:italic r:id="rId22"/>
      <p:boldItalic r:id="rId23"/>
    </p:embeddedFont>
    <p:embeddedFont>
      <p:font typeface="Maven Pro"/>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9C32ECF-F8F1-4D3E-899A-BBB645F37D73}">
  <a:tblStyle styleId="{F9C32ECF-F8F1-4D3E-899A-BBB645F37D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regular.fntdata"/><Relationship Id="rId23" Type="http://schemas.openxmlformats.org/officeDocument/2006/relationships/font" Target="fonts/Nuni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MavenPr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e95f1ab1f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e95f1ab1f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最後我們最了一張比較圖，這張圖結合了前面幾張的重點，讓大家比較好做一個比較</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dd97f2bcb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dd97f2bcb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透過資料視覺化，我們的資料變得更加的活潑生動 ，透過簡單的圖表來解釋複雜的數據及其</a:t>
            </a:r>
            <a:r>
              <a:rPr lang="zh-TW"/>
              <a:t>變</a:t>
            </a:r>
            <a:r>
              <a:rPr lang="zh-TW"/>
              <a:t>化，不僅增加了辨識的容易度，還可以配合各種不同的資料，做出符合資料的圖表，讓圖表更貼合資料，幫助觀賞者能做出正確的決策</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e95f1ab1f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e95f1ab1f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de95f1ab1f_0_1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de95f1ab1f_0_1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我們的報告到此結束，謝謝大家</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de95f1ab1f_0_1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de95f1ab1f_0_1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de95f1ab1f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de95f1ab1f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這張圖用心智圖的方式 帶著我們快速的認識各種不同的圖,舉例來說</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線型直方圖 ：溫度最高峰</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折線圖：台灣從西元幾年三級產業時開始興盛</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區域圖：今年和前幾年個月的銷售量差距</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de95f1ab1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de95f1ab1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de95f1ab1f_0_1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de95f1ab1f_0_1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zh-TW" sz="1200">
                <a:solidFill>
                  <a:srgbClr val="424242"/>
                </a:solidFill>
                <a:latin typeface="Nunito"/>
                <a:ea typeface="Nunito"/>
                <a:cs typeface="Nunito"/>
                <a:sym typeface="Nunito"/>
              </a:rPr>
              <a:t>WorldCloud 文字雲</a:t>
            </a:r>
            <a:endParaRPr sz="1200"/>
          </a:p>
          <a:p>
            <a:pPr indent="0" lvl="0" marL="0" rtl="0" algn="l">
              <a:lnSpc>
                <a:spcPct val="115000"/>
              </a:lnSpc>
              <a:spcBef>
                <a:spcPts val="1200"/>
              </a:spcBef>
              <a:spcAft>
                <a:spcPts val="0"/>
              </a:spcAft>
              <a:buNone/>
            </a:pPr>
            <a:r>
              <a:rPr lang="zh-TW"/>
              <a:t>languege </a:t>
            </a:r>
            <a:r>
              <a:rPr lang="zh-TW"/>
              <a:t>表示想放入的文字</a:t>
            </a:r>
            <a:endParaRPr/>
          </a:p>
          <a:p>
            <a:pPr indent="0" lvl="0" marL="0" rtl="0" algn="l">
              <a:lnSpc>
                <a:spcPct val="115000"/>
              </a:lnSpc>
              <a:spcBef>
                <a:spcPts val="1200"/>
              </a:spcBef>
              <a:spcAft>
                <a:spcPts val="0"/>
              </a:spcAft>
              <a:buNone/>
            </a:pPr>
            <a:r>
              <a:rPr lang="zh-TW"/>
              <a:t>html </a:t>
            </a:r>
            <a:r>
              <a:rPr lang="zh-TW" sz="1200">
                <a:solidFill>
                  <a:srgbClr val="333333"/>
                </a:solidFill>
                <a:highlight>
                  <a:srgbClr val="FFFFFF"/>
                </a:highlight>
                <a:latin typeface="Microsoft JhengHei"/>
                <a:ea typeface="Microsoft JhengHei"/>
                <a:cs typeface="Microsoft JhengHei"/>
                <a:sym typeface="Microsoft JhengHei"/>
              </a:rPr>
              <a:t>超文字標記語言 有超文字 、連結、媒體的特性</a:t>
            </a:r>
            <a:endParaRPr/>
          </a:p>
          <a:p>
            <a:pPr indent="0" lvl="0" marL="0" rtl="0" algn="l">
              <a:spcBef>
                <a:spcPts val="1200"/>
              </a:spcBef>
              <a:spcAft>
                <a:spcPts val="0"/>
              </a:spcAft>
              <a:buNone/>
            </a:pPr>
            <a:r>
              <a:rPr lang="zh-TW"/>
              <a:t>rank 代表想要文字傾斜的角度</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width 寬度</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height 高度</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word size range 表示文字的大小範圍</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render 彩現（英語：render，或稱為算繪、渲染）在電腦繪圖中，是指以軟體由模型生成圖像的過程。</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de95f1ab1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de95f1ab1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de95f1ab1f_0_15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de95f1ab1f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Pie </a:t>
            </a:r>
            <a:r>
              <a:rPr lang="zh-TW"/>
              <a:t>圓餅圖</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attr 種類</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label 標籤</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de95f1ab1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de95f1ab1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多用於顯示水庫水量，會隨著資料的更新而有所改變</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de95f1ab1f_0_1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de95f1ab1f_0_1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liquid </a:t>
            </a:r>
            <a:r>
              <a:rPr lang="zh-TW"/>
              <a:t>液體</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config 配置</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Show_config 表示查看運行配置資料</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kt.fkw.com/news/54731" TargetMode="External"/><Relationship Id="rId4" Type="http://schemas.openxmlformats.org/officeDocument/2006/relationships/hyperlink" Target="https://medium.com/@yuhsuan_chou/python-%E5%9F%BA%E7%A4%8E%E8%B3%87%E6%96%99%E8%A6%96%E8%A6%BA%E5%8C%96-matplotlib-401da7d14e04" TargetMode="External"/><Relationship Id="rId5" Type="http://schemas.openxmlformats.org/officeDocument/2006/relationships/hyperlink" Target="https://www.gushiciku.cn/pl/pNJa/zh-tw" TargetMode="External"/><Relationship Id="rId6" Type="http://schemas.openxmlformats.org/officeDocument/2006/relationships/hyperlink" Target="https://codertw.com/%E7%A8%8B%E5%BC%8F%E8%AA%9E%E8%A8%80/649907/#outline__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206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zh-TW" sz="4000"/>
              <a:t>資料視覺化</a:t>
            </a:r>
            <a:endParaRPr sz="4000"/>
          </a:p>
        </p:txBody>
      </p:sp>
      <p:sp>
        <p:nvSpPr>
          <p:cNvPr id="278" name="Google Shape;278;p13"/>
          <p:cNvSpPr txBox="1"/>
          <p:nvPr>
            <p:ph idx="1" type="subTitle"/>
          </p:nvPr>
        </p:nvSpPr>
        <p:spPr>
          <a:xfrm>
            <a:off x="824000" y="2755450"/>
            <a:ext cx="4255500" cy="695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zh-TW" sz="2000"/>
              <a:t>10951003 樊詩慧</a:t>
            </a:r>
            <a:endParaRPr sz="2000"/>
          </a:p>
          <a:p>
            <a:pPr indent="0" lvl="0" marL="0" rtl="0" algn="l">
              <a:spcBef>
                <a:spcPts val="0"/>
              </a:spcBef>
              <a:spcAft>
                <a:spcPts val="0"/>
              </a:spcAft>
              <a:buNone/>
            </a:pPr>
            <a:r>
              <a:rPr lang="zh-TW" sz="2000"/>
              <a:t>10951011 蔡沁瑜</a:t>
            </a:r>
            <a:endParaRPr sz="2000"/>
          </a:p>
        </p:txBody>
      </p:sp>
      <p:sp>
        <p:nvSpPr>
          <p:cNvPr id="279" name="Google Shape;279;p13"/>
          <p:cNvSpPr txBox="1"/>
          <p:nvPr/>
        </p:nvSpPr>
        <p:spPr>
          <a:xfrm>
            <a:off x="931925" y="3969775"/>
            <a:ext cx="80448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000">
                <a:solidFill>
                  <a:schemeClr val="lt1"/>
                </a:solidFill>
                <a:latin typeface="Nunito"/>
                <a:ea typeface="Nunito"/>
                <a:cs typeface="Nunito"/>
                <a:sym typeface="Nunito"/>
              </a:rPr>
              <a:t>有效的視覺化可以幫助用戶分析推理資料和證據。它使複雜的資料更容易理解和使用。—— Wikipedia</a:t>
            </a:r>
            <a:endParaRPr>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graphicFrame>
        <p:nvGraphicFramePr>
          <p:cNvPr id="333" name="Google Shape;333;p22"/>
          <p:cNvGraphicFramePr/>
          <p:nvPr/>
        </p:nvGraphicFramePr>
        <p:xfrm>
          <a:off x="1237275" y="186250"/>
          <a:ext cx="3000000" cy="3000000"/>
        </p:xfrm>
        <a:graphic>
          <a:graphicData uri="http://schemas.openxmlformats.org/drawingml/2006/table">
            <a:tbl>
              <a:tblPr>
                <a:noFill/>
                <a:tableStyleId>{F9C32ECF-F8F1-4D3E-899A-BBB645F37D73}</a:tableStyleId>
              </a:tblPr>
              <a:tblGrid>
                <a:gridCol w="1809750"/>
                <a:gridCol w="1809750"/>
                <a:gridCol w="1809750"/>
                <a:gridCol w="1809750"/>
              </a:tblGrid>
              <a:tr h="1041700">
                <a:tc>
                  <a:txBody>
                    <a:bodyPr/>
                    <a:lstStyle/>
                    <a:p>
                      <a:pPr indent="0" lvl="0" marL="0" rtl="0" algn="ctr">
                        <a:spcBef>
                          <a:spcPts val="0"/>
                        </a:spcBef>
                        <a:spcAft>
                          <a:spcPts val="0"/>
                        </a:spcAft>
                        <a:buNone/>
                      </a:pPr>
                      <a:r>
                        <a:rPr lang="zh-TW" sz="2400"/>
                        <a:t>圖名</a:t>
                      </a:r>
                      <a:endParaRPr sz="2400"/>
                    </a:p>
                  </a:txBody>
                  <a:tcPr marT="91425" marB="91425" marR="91425" marL="91425" anchor="ctr"/>
                </a:tc>
                <a:tc>
                  <a:txBody>
                    <a:bodyPr/>
                    <a:lstStyle/>
                    <a:p>
                      <a:pPr indent="0" lvl="0" marL="0" rtl="0" algn="ctr">
                        <a:spcBef>
                          <a:spcPts val="0"/>
                        </a:spcBef>
                        <a:spcAft>
                          <a:spcPts val="0"/>
                        </a:spcAft>
                        <a:buNone/>
                      </a:pPr>
                      <a:r>
                        <a:rPr b="1" lang="zh-TW" sz="2400">
                          <a:solidFill>
                            <a:schemeClr val="accent1"/>
                          </a:solidFill>
                        </a:rPr>
                        <a:t>文字雲</a:t>
                      </a:r>
                      <a:endParaRPr b="1" sz="2400">
                        <a:solidFill>
                          <a:schemeClr val="accent1"/>
                        </a:solidFill>
                      </a:endParaRPr>
                    </a:p>
                  </a:txBody>
                  <a:tcPr marT="91425" marB="91425" marR="91425" marL="91425" anchor="ctr">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zh-TW" sz="2400">
                          <a:solidFill>
                            <a:schemeClr val="accent1"/>
                          </a:solidFill>
                        </a:rPr>
                        <a:t>圓餅圖</a:t>
                      </a:r>
                      <a:endParaRPr b="1" sz="2400">
                        <a:solidFill>
                          <a:schemeClr val="accen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zh-TW" sz="2400">
                          <a:solidFill>
                            <a:schemeClr val="accent1"/>
                          </a:solidFill>
                        </a:rPr>
                        <a:t>水球圖</a:t>
                      </a:r>
                      <a:endParaRPr b="1" sz="2400">
                        <a:solidFill>
                          <a:schemeClr val="accent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41700">
                <a:tc>
                  <a:txBody>
                    <a:bodyPr/>
                    <a:lstStyle/>
                    <a:p>
                      <a:pPr indent="0" lvl="0" marL="0" rtl="0" algn="ctr">
                        <a:spcBef>
                          <a:spcPts val="0"/>
                        </a:spcBef>
                        <a:spcAft>
                          <a:spcPts val="0"/>
                        </a:spcAft>
                        <a:buNone/>
                      </a:pPr>
                      <a:r>
                        <a:rPr lang="zh-TW" sz="2400"/>
                        <a:t>優點</a:t>
                      </a:r>
                      <a:endParaRPr sz="2400"/>
                    </a:p>
                  </a:txBody>
                  <a:tcPr marT="91425" marB="91425" marR="91425" marL="91425" anchor="ctr"/>
                </a:tc>
                <a:tc>
                  <a:txBody>
                    <a:bodyPr/>
                    <a:lstStyle/>
                    <a:p>
                      <a:pPr indent="0" lvl="0" marL="0" rtl="0" algn="ctr">
                        <a:spcBef>
                          <a:spcPts val="0"/>
                        </a:spcBef>
                        <a:spcAft>
                          <a:spcPts val="0"/>
                        </a:spcAft>
                        <a:buNone/>
                      </a:pPr>
                      <a:r>
                        <a:rPr lang="zh-TW" sz="2400"/>
                        <a:t>重點清晰易瞭</a:t>
                      </a:r>
                      <a:endParaRPr sz="2400"/>
                    </a:p>
                  </a:txBody>
                  <a:tcPr marT="91425" marB="91425" marR="91425" marL="91425" anchor="ctr"/>
                </a:tc>
                <a:tc>
                  <a:txBody>
                    <a:bodyPr/>
                    <a:lstStyle/>
                    <a:p>
                      <a:pPr indent="0" lvl="0" marL="0" rtl="0" algn="ctr">
                        <a:spcBef>
                          <a:spcPts val="0"/>
                        </a:spcBef>
                        <a:spcAft>
                          <a:spcPts val="0"/>
                        </a:spcAft>
                        <a:buNone/>
                      </a:pPr>
                      <a:r>
                        <a:rPr lang="zh-TW" sz="2400"/>
                        <a:t>組成成分明白</a:t>
                      </a:r>
                      <a:endParaRPr sz="24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zh-TW" sz="2400"/>
                        <a:t>善於展現單個百分數據</a:t>
                      </a:r>
                      <a:endParaRPr sz="2400"/>
                    </a:p>
                  </a:txBody>
                  <a:tcPr marT="91425" marB="91425" marR="91425" marL="91425" anchor="ctr">
                    <a:lnT cap="flat" cmpd="sng" w="9525">
                      <a:solidFill>
                        <a:srgbClr val="9E9E9E"/>
                      </a:solidFill>
                      <a:prstDash val="solid"/>
                      <a:round/>
                      <a:headEnd len="sm" w="sm" type="none"/>
                      <a:tailEnd len="sm" w="sm" type="none"/>
                    </a:lnT>
                  </a:tcPr>
                </a:tc>
              </a:tr>
              <a:tr h="1041700">
                <a:tc>
                  <a:txBody>
                    <a:bodyPr/>
                    <a:lstStyle/>
                    <a:p>
                      <a:pPr indent="0" lvl="0" marL="0" rtl="0" algn="ctr">
                        <a:spcBef>
                          <a:spcPts val="0"/>
                        </a:spcBef>
                        <a:spcAft>
                          <a:spcPts val="0"/>
                        </a:spcAft>
                        <a:buNone/>
                      </a:pPr>
                      <a:r>
                        <a:rPr lang="zh-TW" sz="2400"/>
                        <a:t>缺點</a:t>
                      </a:r>
                      <a:endParaRPr sz="2400"/>
                    </a:p>
                  </a:txBody>
                  <a:tcPr marT="91425" marB="91425" marR="91425" marL="91425" anchor="ctr"/>
                </a:tc>
                <a:tc>
                  <a:txBody>
                    <a:bodyPr/>
                    <a:lstStyle/>
                    <a:p>
                      <a:pPr indent="0" lvl="0" marL="0" rtl="0" algn="ctr">
                        <a:spcBef>
                          <a:spcPts val="0"/>
                        </a:spcBef>
                        <a:spcAft>
                          <a:spcPts val="0"/>
                        </a:spcAft>
                        <a:buNone/>
                      </a:pPr>
                      <a:r>
                        <a:rPr lang="zh-TW" sz="2400"/>
                        <a:t>數據少，非重點關鍵字</a:t>
                      </a:r>
                      <a:endParaRPr sz="2400"/>
                    </a:p>
                  </a:txBody>
                  <a:tcPr marT="91425" marB="91425" marR="91425" marL="91425" anchor="ctr"/>
                </a:tc>
                <a:tc>
                  <a:txBody>
                    <a:bodyPr/>
                    <a:lstStyle/>
                    <a:p>
                      <a:pPr indent="0" lvl="0" marL="0" rtl="0" algn="ctr">
                        <a:spcBef>
                          <a:spcPts val="0"/>
                        </a:spcBef>
                        <a:spcAft>
                          <a:spcPts val="0"/>
                        </a:spcAft>
                        <a:buNone/>
                      </a:pPr>
                      <a:r>
                        <a:rPr lang="zh-TW" sz="2400"/>
                        <a:t>數據相近不易辨識</a:t>
                      </a:r>
                      <a:endParaRPr sz="2400"/>
                    </a:p>
                  </a:txBody>
                  <a:tcPr marT="91425" marB="91425" marR="91425" marL="91425" anchor="ctr"/>
                </a:tc>
                <a:tc>
                  <a:txBody>
                    <a:bodyPr/>
                    <a:lstStyle/>
                    <a:p>
                      <a:pPr indent="0" lvl="0" marL="0" rtl="0" algn="ctr">
                        <a:spcBef>
                          <a:spcPts val="0"/>
                        </a:spcBef>
                        <a:spcAft>
                          <a:spcPts val="0"/>
                        </a:spcAft>
                        <a:buNone/>
                      </a:pPr>
                      <a:r>
                        <a:rPr lang="zh-TW" sz="2400"/>
                        <a:t>資料更新慢</a:t>
                      </a:r>
                      <a:endParaRPr sz="2400"/>
                    </a:p>
                  </a:txBody>
                  <a:tcPr marT="91425" marB="91425" marR="91425" marL="91425" anchor="ctr"/>
                </a:tc>
              </a:tr>
              <a:tr h="1041700">
                <a:tc>
                  <a:txBody>
                    <a:bodyPr/>
                    <a:lstStyle/>
                    <a:p>
                      <a:pPr indent="0" lvl="0" marL="0" rtl="0" algn="ctr">
                        <a:spcBef>
                          <a:spcPts val="0"/>
                        </a:spcBef>
                        <a:spcAft>
                          <a:spcPts val="0"/>
                        </a:spcAft>
                        <a:buNone/>
                      </a:pPr>
                      <a:r>
                        <a:rPr lang="zh-TW" sz="2400"/>
                        <a:t>用途</a:t>
                      </a:r>
                      <a:endParaRPr sz="2400"/>
                    </a:p>
                  </a:txBody>
                  <a:tcPr marT="91425" marB="91425" marR="91425" marL="91425" anchor="ctr"/>
                </a:tc>
                <a:tc>
                  <a:txBody>
                    <a:bodyPr/>
                    <a:lstStyle/>
                    <a:p>
                      <a:pPr indent="0" lvl="0" marL="0" rtl="0" algn="ctr">
                        <a:spcBef>
                          <a:spcPts val="0"/>
                        </a:spcBef>
                        <a:spcAft>
                          <a:spcPts val="0"/>
                        </a:spcAft>
                        <a:buNone/>
                      </a:pPr>
                      <a:r>
                        <a:rPr lang="zh-TW" sz="2400"/>
                        <a:t>用於</a:t>
                      </a:r>
                      <a:r>
                        <a:rPr lang="zh-TW" sz="2400">
                          <a:solidFill>
                            <a:srgbClr val="292929"/>
                          </a:solidFill>
                          <a:highlight>
                            <a:srgbClr val="FFFFFF"/>
                          </a:highlight>
                        </a:rPr>
                        <a:t>PPT報表、數據分析產品、視覺大屏等</a:t>
                      </a:r>
                      <a:endParaRPr sz="2400"/>
                    </a:p>
                  </a:txBody>
                  <a:tcPr marT="91425" marB="91425" marR="91425" marL="91425" anchor="ctr"/>
                </a:tc>
                <a:tc>
                  <a:txBody>
                    <a:bodyPr/>
                    <a:lstStyle/>
                    <a:p>
                      <a:pPr indent="0" lvl="0" marL="0" rtl="0" algn="ctr">
                        <a:spcBef>
                          <a:spcPts val="0"/>
                        </a:spcBef>
                        <a:spcAft>
                          <a:spcPts val="0"/>
                        </a:spcAft>
                        <a:buNone/>
                      </a:pPr>
                      <a:r>
                        <a:rPr lang="zh-TW" sz="2400"/>
                        <a:t>描述量、頻率或百分比之間的相對關係</a:t>
                      </a:r>
                      <a:endParaRPr sz="2400"/>
                    </a:p>
                  </a:txBody>
                  <a:tcPr marT="91425" marB="91425" marR="91425" marL="91425" anchor="ctr"/>
                </a:tc>
                <a:tc>
                  <a:txBody>
                    <a:bodyPr/>
                    <a:lstStyle/>
                    <a:p>
                      <a:pPr indent="0" lvl="0" marL="0" rtl="0" algn="ctr">
                        <a:spcBef>
                          <a:spcPts val="0"/>
                        </a:spcBef>
                        <a:spcAft>
                          <a:spcPts val="0"/>
                        </a:spcAft>
                        <a:buNone/>
                      </a:pPr>
                      <a:r>
                        <a:rPr lang="zh-TW" sz="2400"/>
                        <a:t>展現水庫剩餘水量</a:t>
                      </a:r>
                      <a:endParaRPr sz="2400"/>
                    </a:p>
                  </a:txBody>
                  <a:tcPr marT="91425" marB="91425" marR="91425" marL="91425" anchor="ct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3"/>
          <p:cNvSpPr txBox="1"/>
          <p:nvPr>
            <p:ph type="title"/>
          </p:nvPr>
        </p:nvSpPr>
        <p:spPr>
          <a:xfrm>
            <a:off x="13885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心得感想</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4"/>
          <p:cNvSpPr txBox="1"/>
          <p:nvPr>
            <p:ph type="title"/>
          </p:nvPr>
        </p:nvSpPr>
        <p:spPr>
          <a:xfrm>
            <a:off x="885525" y="713950"/>
            <a:ext cx="2777700" cy="72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zh-TW" sz="4000"/>
              <a:t>參考資料</a:t>
            </a:r>
            <a:endParaRPr sz="4000"/>
          </a:p>
        </p:txBody>
      </p:sp>
      <p:sp>
        <p:nvSpPr>
          <p:cNvPr id="344" name="Google Shape;344;p24"/>
          <p:cNvSpPr txBox="1"/>
          <p:nvPr>
            <p:ph idx="1" type="body"/>
          </p:nvPr>
        </p:nvSpPr>
        <p:spPr>
          <a:xfrm>
            <a:off x="611500" y="1773725"/>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u="sng">
                <a:solidFill>
                  <a:schemeClr val="hlink"/>
                </a:solidFill>
                <a:hlinkClick r:id="rId3"/>
              </a:rPr>
              <a:t>https://kt.fkw.com/news/54731</a:t>
            </a:r>
            <a:endParaRPr/>
          </a:p>
          <a:p>
            <a:pPr indent="0" lvl="0" marL="0" rtl="0" algn="l">
              <a:spcBef>
                <a:spcPts val="1200"/>
              </a:spcBef>
              <a:spcAft>
                <a:spcPts val="0"/>
              </a:spcAft>
              <a:buNone/>
            </a:pPr>
            <a:r>
              <a:rPr lang="zh-TW" u="sng">
                <a:solidFill>
                  <a:schemeClr val="hlink"/>
                </a:solidFill>
                <a:hlinkClick r:id="rId4"/>
              </a:rPr>
              <a:t>https://medium.com/@yuhsuan_chou/python-%E5%9F%BA%E7%A4%8E%E8%B3%87%E6%96%99%E8%A6%96%E8%A6%BA%E5%8C%96-matplotlib-401da7d14e04</a:t>
            </a:r>
            <a:endParaRPr/>
          </a:p>
          <a:p>
            <a:pPr indent="0" lvl="0" marL="0" rtl="0" algn="l">
              <a:spcBef>
                <a:spcPts val="1200"/>
              </a:spcBef>
              <a:spcAft>
                <a:spcPts val="0"/>
              </a:spcAft>
              <a:buNone/>
            </a:pPr>
            <a:r>
              <a:rPr lang="zh-TW" u="sng">
                <a:solidFill>
                  <a:schemeClr val="hlink"/>
                </a:solidFill>
                <a:hlinkClick r:id="rId5"/>
              </a:rPr>
              <a:t>https://www.gushiciku.cn/pl/pNJa/zh-tw</a:t>
            </a:r>
            <a:endParaRPr/>
          </a:p>
          <a:p>
            <a:pPr indent="0" lvl="0" marL="0" rtl="0" algn="l">
              <a:spcBef>
                <a:spcPts val="1200"/>
              </a:spcBef>
              <a:spcAft>
                <a:spcPts val="1200"/>
              </a:spcAft>
              <a:buNone/>
            </a:pPr>
            <a:r>
              <a:rPr lang="zh-TW" u="sng">
                <a:solidFill>
                  <a:schemeClr val="hlink"/>
                </a:solidFill>
                <a:hlinkClick r:id="rId6"/>
              </a:rPr>
              <a:t>https://codertw.com/%E7%A8%8B%E5%BC%8F%E8%AA%9E%E8%A8%80/649907/#outline__5</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25"/>
          <p:cNvSpPr txBox="1"/>
          <p:nvPr>
            <p:ph type="title"/>
          </p:nvPr>
        </p:nvSpPr>
        <p:spPr>
          <a:xfrm>
            <a:off x="1388550" y="1640100"/>
            <a:ext cx="6366900" cy="1863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zh-TW"/>
              <a:t>THE END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463525" y="469300"/>
            <a:ext cx="6366900" cy="1863300"/>
          </a:xfrm>
          <a:prstGeom prst="rect">
            <a:avLst/>
          </a:prstGeom>
        </p:spPr>
        <p:txBody>
          <a:bodyPr anchorCtr="0" anchor="ctr" bIns="91425" lIns="91425" spcFirstLastPara="1" rIns="91425" wrap="square" tIns="91425">
            <a:noAutofit/>
          </a:bodyPr>
          <a:lstStyle/>
          <a:p>
            <a:pPr indent="0" lvl="0" marL="0" rtl="0" algn="l">
              <a:lnSpc>
                <a:spcPct val="117391"/>
              </a:lnSpc>
              <a:spcBef>
                <a:spcPts val="4500"/>
              </a:spcBef>
              <a:spcAft>
                <a:spcPts val="0"/>
              </a:spcAft>
              <a:buSzPts val="990"/>
              <a:buNone/>
            </a:pPr>
            <a:r>
              <a:rPr lang="zh-TW" sz="4000"/>
              <a:t>為什麼要做資料視覺化?</a:t>
            </a:r>
            <a:endParaRPr sz="4000"/>
          </a:p>
        </p:txBody>
      </p:sp>
      <p:sp>
        <p:nvSpPr>
          <p:cNvPr id="285" name="Google Shape;285;p14"/>
          <p:cNvSpPr txBox="1"/>
          <p:nvPr>
            <p:ph idx="1" type="body"/>
          </p:nvPr>
        </p:nvSpPr>
        <p:spPr>
          <a:xfrm>
            <a:off x="840975" y="2162375"/>
            <a:ext cx="6366900" cy="1111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zh-TW" sz="2400">
                <a:solidFill>
                  <a:srgbClr val="FFFFFF"/>
                </a:solidFill>
              </a:rPr>
              <a:t>現在的資訊傳達大多講求淺顯易懂以及良好的圖像化，而資料視覺化的目的就在於讓現在這些大量的數據資料能夠更好地被梳理，得以表現出資料的規律、趨勢、分布等等現象，然後再據此做更好的討論以及策略研擬。</a:t>
            </a:r>
            <a:endParaRPr sz="2400">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91" name="Google Shape;291;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2" name="Google Shape;292;p15"/>
          <p:cNvPicPr preferRelativeResize="0"/>
          <p:nvPr/>
        </p:nvPicPr>
        <p:blipFill>
          <a:blip r:embed="rId3">
            <a:alphaModFix/>
          </a:blip>
          <a:stretch>
            <a:fillRect/>
          </a:stretch>
        </p:blipFill>
        <p:spPr>
          <a:xfrm>
            <a:off x="-697075" y="-731675"/>
            <a:ext cx="10538150" cy="6391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6"/>
          <p:cNvPicPr preferRelativeResize="0"/>
          <p:nvPr/>
        </p:nvPicPr>
        <p:blipFill>
          <a:blip r:embed="rId3">
            <a:alphaModFix/>
          </a:blip>
          <a:stretch>
            <a:fillRect/>
          </a:stretch>
        </p:blipFill>
        <p:spPr>
          <a:xfrm>
            <a:off x="2508151" y="428250"/>
            <a:ext cx="8314150" cy="4287000"/>
          </a:xfrm>
          <a:prstGeom prst="rect">
            <a:avLst/>
          </a:prstGeom>
          <a:noFill/>
          <a:ln>
            <a:noFill/>
          </a:ln>
        </p:spPr>
      </p:pic>
      <p:sp>
        <p:nvSpPr>
          <p:cNvPr id="298" name="Google Shape;298;p16"/>
          <p:cNvSpPr txBox="1"/>
          <p:nvPr>
            <p:ph type="title"/>
          </p:nvPr>
        </p:nvSpPr>
        <p:spPr>
          <a:xfrm>
            <a:off x="856150" y="682800"/>
            <a:ext cx="2133600" cy="81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4000"/>
              <a:t>文字雲</a:t>
            </a:r>
            <a:endParaRPr sz="4000"/>
          </a:p>
        </p:txBody>
      </p:sp>
      <p:sp>
        <p:nvSpPr>
          <p:cNvPr id="299" name="Google Shape;299;p16"/>
          <p:cNvSpPr txBox="1"/>
          <p:nvPr/>
        </p:nvSpPr>
        <p:spPr>
          <a:xfrm>
            <a:off x="584650" y="1494900"/>
            <a:ext cx="3000000" cy="387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t>優點：快速感知最突出的文字，或區別權重不同的文字可展示大量文本</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zh-TW" sz="2400"/>
              <a:t>缺點：不適合展現數據太少的數據集不適展現區分度不大的數據，即無重點關鍵詞</a:t>
            </a:r>
            <a:endParaRPr sz="2400"/>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idx="1" type="body"/>
          </p:nvPr>
        </p:nvSpPr>
        <p:spPr>
          <a:xfrm>
            <a:off x="1288925" y="574650"/>
            <a:ext cx="7967400" cy="399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6AA84F"/>
                </a:solidFill>
              </a:rPr>
              <a:t>From </a:t>
            </a:r>
            <a:r>
              <a:rPr lang="zh-TW" sz="2400"/>
              <a:t>pyecharts </a:t>
            </a:r>
            <a:r>
              <a:rPr lang="zh-TW" sz="2400">
                <a:solidFill>
                  <a:srgbClr val="6AA84F"/>
                </a:solidFill>
              </a:rPr>
              <a:t>import</a:t>
            </a:r>
            <a:r>
              <a:rPr lang="zh-TW" sz="2400"/>
              <a:t> WorldCloud</a:t>
            </a:r>
            <a:endParaRPr sz="2400"/>
          </a:p>
          <a:p>
            <a:pPr indent="0" lvl="0" marL="0" rtl="0" algn="l">
              <a:spcBef>
                <a:spcPts val="1200"/>
              </a:spcBef>
              <a:spcAft>
                <a:spcPts val="0"/>
              </a:spcAft>
              <a:buNone/>
            </a:pPr>
            <a:r>
              <a:rPr lang="zh-TW" sz="2400"/>
              <a:t>languege = [</a:t>
            </a:r>
            <a:r>
              <a:rPr lang="zh-TW" sz="2400">
                <a:solidFill>
                  <a:schemeClr val="accent2"/>
                </a:solidFill>
              </a:rPr>
              <a:t>‘Python’ , ‘ C++’ , ‘C’ , ‘Java’ , ‘C#’ , ‘PHP’ ,’R’ ,‘JavaScript’ , ‘Go’ , ‘Assembly’</a:t>
            </a:r>
            <a:r>
              <a:rPr lang="zh-TW" sz="2400"/>
              <a:t>] </a:t>
            </a:r>
            <a:endParaRPr sz="2400"/>
          </a:p>
          <a:p>
            <a:pPr indent="0" lvl="0" marL="0" rtl="0" algn="l">
              <a:spcBef>
                <a:spcPts val="1200"/>
              </a:spcBef>
              <a:spcAft>
                <a:spcPts val="0"/>
              </a:spcAft>
              <a:buNone/>
            </a:pPr>
            <a:r>
              <a:rPr lang="zh-TW" sz="2400"/>
              <a:t>rank = [</a:t>
            </a:r>
            <a:r>
              <a:rPr lang="zh-TW" sz="2400">
                <a:solidFill>
                  <a:schemeClr val="accent2"/>
                </a:solidFill>
              </a:rPr>
              <a:t>100,98,4,98,2,97,85,8,85,4,83,3,82,8,76,7,74,5</a:t>
            </a:r>
            <a:r>
              <a:rPr lang="zh-TW" sz="2400"/>
              <a:t>]</a:t>
            </a:r>
            <a:endParaRPr sz="2400"/>
          </a:p>
          <a:p>
            <a:pPr indent="0" lvl="0" marL="0" rtl="0" algn="l">
              <a:spcBef>
                <a:spcPts val="1200"/>
              </a:spcBef>
              <a:spcAft>
                <a:spcPts val="0"/>
              </a:spcAft>
              <a:buNone/>
            </a:pPr>
            <a:r>
              <a:rPr lang="zh-TW" sz="2400"/>
              <a:t>wordcloud = </a:t>
            </a:r>
            <a:r>
              <a:rPr lang="zh-TW" sz="2400">
                <a:solidFill>
                  <a:srgbClr val="6AA84F"/>
                </a:solidFill>
              </a:rPr>
              <a:t>WorldCloud</a:t>
            </a:r>
            <a:r>
              <a:rPr lang="zh-TW" sz="2400"/>
              <a:t>(</a:t>
            </a:r>
            <a:r>
              <a:rPr lang="zh-TW" sz="2400">
                <a:solidFill>
                  <a:schemeClr val="accent2"/>
                </a:solidFill>
              </a:rPr>
              <a:t>width = 1500, height = 700</a:t>
            </a:r>
            <a:r>
              <a:rPr lang="zh-TW" sz="2400"/>
              <a:t>)</a:t>
            </a:r>
            <a:endParaRPr sz="2400"/>
          </a:p>
          <a:p>
            <a:pPr indent="0" lvl="0" marL="0" rtl="0" algn="l">
              <a:spcBef>
                <a:spcPts val="1200"/>
              </a:spcBef>
              <a:spcAft>
                <a:spcPts val="0"/>
              </a:spcAft>
              <a:buNone/>
            </a:pPr>
            <a:r>
              <a:rPr lang="zh-TW" sz="2400"/>
              <a:t>wordcloud.</a:t>
            </a:r>
            <a:r>
              <a:rPr lang="zh-TW" sz="2400">
                <a:solidFill>
                  <a:srgbClr val="6AA84F"/>
                </a:solidFill>
              </a:rPr>
              <a:t>add</a:t>
            </a:r>
            <a:r>
              <a:rPr lang="zh-TW" sz="2400"/>
              <a:t>(</a:t>
            </a:r>
            <a:r>
              <a:rPr lang="zh-TW" sz="2400">
                <a:solidFill>
                  <a:srgbClr val="6AA84F"/>
                </a:solidFill>
              </a:rPr>
              <a:t>‘ ‘</a:t>
            </a:r>
            <a:r>
              <a:rPr lang="zh-TW" sz="2400"/>
              <a:t> , languege, rank, </a:t>
            </a:r>
            <a:r>
              <a:rPr lang="zh-TW" sz="2400">
                <a:solidFill>
                  <a:schemeClr val="accent2"/>
                </a:solidFill>
              </a:rPr>
              <a:t>word_size_range </a:t>
            </a:r>
            <a:r>
              <a:rPr lang="zh-TW" sz="2400"/>
              <a:t>= [</a:t>
            </a:r>
            <a:r>
              <a:rPr lang="zh-TW" sz="2400">
                <a:solidFill>
                  <a:schemeClr val="accent2"/>
                </a:solidFill>
              </a:rPr>
              <a:t>20,100</a:t>
            </a:r>
            <a:r>
              <a:rPr lang="zh-TW" sz="2400"/>
              <a:t>])</a:t>
            </a:r>
            <a:endParaRPr sz="2400"/>
          </a:p>
          <a:p>
            <a:pPr indent="0" lvl="0" marL="0" rtl="0" algn="l">
              <a:spcBef>
                <a:spcPts val="1200"/>
              </a:spcBef>
              <a:spcAft>
                <a:spcPts val="0"/>
              </a:spcAft>
              <a:buNone/>
            </a:pPr>
            <a:r>
              <a:rPr lang="zh-TW" sz="2400"/>
              <a:t>wordcloud.</a:t>
            </a:r>
            <a:r>
              <a:rPr lang="zh-TW" sz="2400">
                <a:solidFill>
                  <a:srgbClr val="6AA84F"/>
                </a:solidFill>
              </a:rPr>
              <a:t>render</a:t>
            </a:r>
            <a:r>
              <a:rPr lang="zh-TW" sz="2400"/>
              <a:t>(</a:t>
            </a:r>
            <a:r>
              <a:rPr lang="zh-TW" sz="2400">
                <a:solidFill>
                  <a:schemeClr val="accent2"/>
                </a:solidFill>
              </a:rPr>
              <a:t>‘F : \\pye\\wc.html’</a:t>
            </a:r>
            <a:r>
              <a:rPr lang="zh-TW" sz="2400"/>
              <a:t>)</a:t>
            </a:r>
            <a:endParaRPr sz="2400"/>
          </a:p>
          <a:p>
            <a:pPr indent="0" lvl="0" marL="0" rtl="0" algn="l">
              <a:spcBef>
                <a:spcPts val="1200"/>
              </a:spcBef>
              <a:spcAft>
                <a:spcPts val="1200"/>
              </a:spcAft>
              <a:buNone/>
            </a:pPr>
            <a:r>
              <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18"/>
          <p:cNvPicPr preferRelativeResize="0"/>
          <p:nvPr/>
        </p:nvPicPr>
        <p:blipFill>
          <a:blip r:embed="rId3">
            <a:alphaModFix/>
          </a:blip>
          <a:stretch>
            <a:fillRect/>
          </a:stretch>
        </p:blipFill>
        <p:spPr>
          <a:xfrm>
            <a:off x="3785950" y="476838"/>
            <a:ext cx="5893674" cy="4582978"/>
          </a:xfrm>
          <a:prstGeom prst="rect">
            <a:avLst/>
          </a:prstGeom>
          <a:noFill/>
          <a:ln>
            <a:noFill/>
          </a:ln>
        </p:spPr>
      </p:pic>
      <p:sp>
        <p:nvSpPr>
          <p:cNvPr id="310" name="Google Shape;310;p18"/>
          <p:cNvSpPr txBox="1"/>
          <p:nvPr>
            <p:ph type="title"/>
          </p:nvPr>
        </p:nvSpPr>
        <p:spPr>
          <a:xfrm>
            <a:off x="1380650" y="556125"/>
            <a:ext cx="2056200" cy="90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TW" sz="4000"/>
              <a:t>圓餅圖</a:t>
            </a:r>
            <a:endParaRPr sz="4000"/>
          </a:p>
        </p:txBody>
      </p:sp>
      <p:sp>
        <p:nvSpPr>
          <p:cNvPr id="311" name="Google Shape;311;p18"/>
          <p:cNvSpPr txBox="1"/>
          <p:nvPr/>
        </p:nvSpPr>
        <p:spPr>
          <a:xfrm>
            <a:off x="214800" y="1460025"/>
            <a:ext cx="3509100" cy="335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zh-TW" sz="2400"/>
              <a:t>優點：簡單直觀，很容易看到組成成分的佔比</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zh-TW" sz="2400"/>
              <a:t>缺點：不適合</a:t>
            </a:r>
            <a:r>
              <a:rPr lang="zh-TW" sz="2400"/>
              <a:t>過多的分類</a:t>
            </a:r>
            <a:r>
              <a:rPr lang="zh-TW" sz="2400"/>
              <a:t>展現數據不能有負值且當比例接近時，人眼很難準確判別</a:t>
            </a:r>
            <a:endParaRPr sz="2400"/>
          </a:p>
          <a:p>
            <a:pPr indent="0" lvl="0" marL="0" rtl="0" algn="l">
              <a:spcBef>
                <a:spcPts val="0"/>
              </a:spcBef>
              <a:spcAft>
                <a:spcPts val="0"/>
              </a:spcAft>
              <a:buNone/>
            </a:pPr>
            <a:r>
              <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3987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0" lang="zh-TW" sz="2400">
                <a:solidFill>
                  <a:srgbClr val="6AA84F"/>
                </a:solidFill>
                <a:latin typeface="Nunito"/>
                <a:ea typeface="Nunito"/>
                <a:cs typeface="Nunito"/>
                <a:sym typeface="Nunito"/>
              </a:rPr>
              <a:t>From </a:t>
            </a:r>
            <a:r>
              <a:rPr b="0" lang="zh-TW" sz="2400">
                <a:latin typeface="Nunito"/>
                <a:ea typeface="Nunito"/>
                <a:cs typeface="Nunito"/>
                <a:sym typeface="Nunito"/>
              </a:rPr>
              <a:t>pyecharts </a:t>
            </a:r>
            <a:r>
              <a:rPr b="0" lang="zh-TW" sz="2400">
                <a:solidFill>
                  <a:srgbClr val="6AA84F"/>
                </a:solidFill>
                <a:latin typeface="Nunito"/>
                <a:ea typeface="Nunito"/>
                <a:cs typeface="Nunito"/>
                <a:sym typeface="Nunito"/>
              </a:rPr>
              <a:t>import </a:t>
            </a:r>
            <a:r>
              <a:rPr b="0" lang="zh-TW" sz="2400">
                <a:solidFill>
                  <a:srgbClr val="292929"/>
                </a:solidFill>
                <a:latin typeface="Nunito"/>
                <a:ea typeface="Nunito"/>
                <a:cs typeface="Nunito"/>
                <a:sym typeface="Nunito"/>
              </a:rPr>
              <a:t>Pie</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attr = [</a:t>
            </a:r>
            <a:r>
              <a:rPr b="0" lang="zh-TW" sz="2400">
                <a:solidFill>
                  <a:srgbClr val="FF0000"/>
                </a:solidFill>
                <a:latin typeface="Nunito"/>
                <a:ea typeface="Nunito"/>
                <a:cs typeface="Nunito"/>
                <a:sym typeface="Nunito"/>
              </a:rPr>
              <a:t>“語文”, “數學”,”英語”,”物理”,”化學”,”生物”</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score = [</a:t>
            </a:r>
            <a:r>
              <a:rPr b="0" lang="zh-TW" sz="2400">
                <a:solidFill>
                  <a:schemeClr val="accent2"/>
                </a:solidFill>
                <a:latin typeface="Nunito"/>
                <a:ea typeface="Nunito"/>
                <a:cs typeface="Nunito"/>
                <a:sym typeface="Nunito"/>
              </a:rPr>
              <a:t>20,30,40.25,10,15</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pie = </a:t>
            </a:r>
            <a:r>
              <a:rPr b="0" lang="zh-TW" sz="2400">
                <a:solidFill>
                  <a:srgbClr val="6AA84F"/>
                </a:solidFill>
                <a:latin typeface="Nunito"/>
                <a:ea typeface="Nunito"/>
                <a:cs typeface="Nunito"/>
                <a:sym typeface="Nunito"/>
              </a:rPr>
              <a:t>Pie</a:t>
            </a:r>
            <a:r>
              <a:rPr b="0" lang="zh-TW" sz="2400">
                <a:solidFill>
                  <a:srgbClr val="292929"/>
                </a:solidFill>
                <a:latin typeface="Nunito"/>
                <a:ea typeface="Nunito"/>
                <a:cs typeface="Nunito"/>
                <a:sym typeface="Nunito"/>
              </a:rPr>
              <a:t>(‘</a:t>
            </a:r>
            <a:r>
              <a:rPr b="0" lang="zh-TW" sz="2400">
                <a:solidFill>
                  <a:schemeClr val="accent2"/>
                </a:solidFill>
                <a:latin typeface="Nunito"/>
                <a:ea typeface="Nunito"/>
                <a:cs typeface="Nunito"/>
                <a:sym typeface="Nunito"/>
              </a:rPr>
              <a:t>書本銷售量餅圖</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pie.</a:t>
            </a:r>
            <a:r>
              <a:rPr b="0" lang="zh-TW" sz="2400">
                <a:solidFill>
                  <a:srgbClr val="6AA84F"/>
                </a:solidFill>
                <a:latin typeface="Nunito"/>
                <a:ea typeface="Nunito"/>
                <a:cs typeface="Nunito"/>
                <a:sym typeface="Nunito"/>
              </a:rPr>
              <a:t>add</a:t>
            </a:r>
            <a:r>
              <a:rPr b="0" lang="zh-TW" sz="2400">
                <a:solidFill>
                  <a:srgbClr val="292929"/>
                </a:solidFill>
                <a:latin typeface="Nunito"/>
                <a:ea typeface="Nunito"/>
                <a:cs typeface="Nunito"/>
                <a:sym typeface="Nunito"/>
              </a:rPr>
              <a:t>(</a:t>
            </a:r>
            <a:r>
              <a:rPr b="0" lang="zh-TW" sz="2400">
                <a:solidFill>
                  <a:srgbClr val="6AA84F"/>
                </a:solidFill>
                <a:latin typeface="Nunito"/>
                <a:ea typeface="Nunito"/>
                <a:cs typeface="Nunito"/>
                <a:sym typeface="Nunito"/>
              </a:rPr>
              <a:t>‘ ‘</a:t>
            </a:r>
            <a:r>
              <a:rPr b="0" lang="zh-TW" sz="2400">
                <a:solidFill>
                  <a:srgbClr val="292929"/>
                </a:solidFill>
                <a:latin typeface="Nunito"/>
                <a:ea typeface="Nunito"/>
                <a:cs typeface="Nunito"/>
                <a:sym typeface="Nunito"/>
              </a:rPr>
              <a:t>, attr, score, </a:t>
            </a:r>
            <a:r>
              <a:rPr b="0" lang="zh-TW" sz="2400">
                <a:solidFill>
                  <a:schemeClr val="accent2"/>
                </a:solidFill>
                <a:latin typeface="Nunito"/>
                <a:ea typeface="Nunito"/>
                <a:cs typeface="Nunito"/>
                <a:sym typeface="Nunito"/>
              </a:rPr>
              <a:t>is_label_show=True</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0"/>
              </a:spcAft>
              <a:buNone/>
            </a:pPr>
            <a:r>
              <a:rPr b="0" lang="zh-TW" sz="2400">
                <a:solidFill>
                  <a:srgbClr val="292929"/>
                </a:solidFill>
                <a:latin typeface="Nunito"/>
                <a:ea typeface="Nunito"/>
                <a:cs typeface="Nunito"/>
                <a:sym typeface="Nunito"/>
              </a:rPr>
              <a:t>pie.</a:t>
            </a:r>
            <a:r>
              <a:rPr b="0" lang="zh-TW" sz="2400">
                <a:solidFill>
                  <a:srgbClr val="6AA84F"/>
                </a:solidFill>
                <a:latin typeface="Nunito"/>
                <a:ea typeface="Nunito"/>
                <a:cs typeface="Nunito"/>
                <a:sym typeface="Nunito"/>
              </a:rPr>
              <a:t>render</a:t>
            </a:r>
            <a:r>
              <a:rPr b="0" lang="zh-TW" sz="2400">
                <a:solidFill>
                  <a:srgbClr val="292929"/>
                </a:solidFill>
                <a:latin typeface="Nunito"/>
                <a:ea typeface="Nunito"/>
                <a:cs typeface="Nunito"/>
                <a:sym typeface="Nunito"/>
              </a:rPr>
              <a:t>(</a:t>
            </a:r>
            <a:r>
              <a:rPr b="0" lang="zh-TW" sz="2400">
                <a:solidFill>
                  <a:schemeClr val="accent2"/>
                </a:solidFill>
                <a:latin typeface="Nunito"/>
                <a:ea typeface="Nunito"/>
                <a:cs typeface="Nunito"/>
                <a:sym typeface="Nunito"/>
              </a:rPr>
              <a:t>‘F : \\pye\\pie.html’</a:t>
            </a:r>
            <a:r>
              <a:rPr b="0" lang="zh-TW" sz="2400">
                <a:solidFill>
                  <a:srgbClr val="292929"/>
                </a:solidFill>
                <a:latin typeface="Nunito"/>
                <a:ea typeface="Nunito"/>
                <a:cs typeface="Nunito"/>
                <a:sym typeface="Nunito"/>
              </a:rPr>
              <a:t>)</a:t>
            </a:r>
            <a:endParaRPr b="0" sz="2400">
              <a:solidFill>
                <a:srgbClr val="292929"/>
              </a:solidFill>
              <a:latin typeface="Nunito"/>
              <a:ea typeface="Nunito"/>
              <a:cs typeface="Nunito"/>
              <a:sym typeface="Nunito"/>
            </a:endParaRPr>
          </a:p>
          <a:p>
            <a:pPr indent="0" lvl="0" marL="0" rtl="0" algn="l">
              <a:lnSpc>
                <a:spcPct val="115000"/>
              </a:lnSpc>
              <a:spcBef>
                <a:spcPts val="1200"/>
              </a:spcBef>
              <a:spcAft>
                <a:spcPts val="1200"/>
              </a:spcAft>
              <a:buNone/>
            </a:pPr>
            <a:r>
              <a:t/>
            </a:r>
            <a:endParaRPr b="0" sz="2400">
              <a:solidFill>
                <a:srgbClr val="292929"/>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0"/>
          <p:cNvPicPr preferRelativeResize="0"/>
          <p:nvPr/>
        </p:nvPicPr>
        <p:blipFill>
          <a:blip r:embed="rId3">
            <a:alphaModFix/>
          </a:blip>
          <a:stretch>
            <a:fillRect/>
          </a:stretch>
        </p:blipFill>
        <p:spPr>
          <a:xfrm>
            <a:off x="2919975" y="505176"/>
            <a:ext cx="6778500" cy="4702200"/>
          </a:xfrm>
          <a:prstGeom prst="rect">
            <a:avLst/>
          </a:prstGeom>
          <a:noFill/>
          <a:ln>
            <a:noFill/>
          </a:ln>
        </p:spPr>
      </p:pic>
      <p:sp>
        <p:nvSpPr>
          <p:cNvPr id="322" name="Google Shape;322;p20"/>
          <p:cNvSpPr txBox="1"/>
          <p:nvPr>
            <p:ph type="title"/>
          </p:nvPr>
        </p:nvSpPr>
        <p:spPr>
          <a:xfrm>
            <a:off x="1237350" y="694450"/>
            <a:ext cx="1952400" cy="64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4000"/>
              <a:t>水球圖</a:t>
            </a:r>
            <a:endParaRPr sz="4000"/>
          </a:p>
        </p:txBody>
      </p:sp>
      <p:sp>
        <p:nvSpPr>
          <p:cNvPr id="323" name="Google Shape;323;p20"/>
          <p:cNvSpPr txBox="1"/>
          <p:nvPr/>
        </p:nvSpPr>
        <p:spPr>
          <a:xfrm>
            <a:off x="332250" y="2109325"/>
            <a:ext cx="3762600" cy="2012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2400">
                <a:latin typeface="Nunito"/>
                <a:ea typeface="Nunito"/>
                <a:cs typeface="Nunito"/>
                <a:sym typeface="Nunito"/>
              </a:rPr>
              <a:t>優點：讓人一眼就抓住重點，淺顯易懂，善於展現單個百分比</a:t>
            </a:r>
            <a:endParaRPr sz="2400">
              <a:latin typeface="Nunito"/>
              <a:ea typeface="Nunito"/>
              <a:cs typeface="Nunito"/>
              <a:sym typeface="Nunito"/>
            </a:endParaRPr>
          </a:p>
          <a:p>
            <a:pPr indent="0" lvl="0" marL="0" rtl="0" algn="l">
              <a:spcBef>
                <a:spcPts val="0"/>
              </a:spcBef>
              <a:spcAft>
                <a:spcPts val="0"/>
              </a:spcAft>
              <a:buNone/>
            </a:pPr>
            <a:r>
              <a:t/>
            </a:r>
            <a:endParaRPr sz="2400">
              <a:latin typeface="Nunito"/>
              <a:ea typeface="Nunito"/>
              <a:cs typeface="Nunito"/>
              <a:sym typeface="Nunito"/>
            </a:endParaRPr>
          </a:p>
          <a:p>
            <a:pPr indent="0" lvl="0" marL="0" rtl="0" algn="l">
              <a:spcBef>
                <a:spcPts val="0"/>
              </a:spcBef>
              <a:spcAft>
                <a:spcPts val="0"/>
              </a:spcAft>
              <a:buNone/>
            </a:pPr>
            <a:r>
              <a:rPr lang="zh-TW" sz="2400">
                <a:latin typeface="Nunito"/>
                <a:ea typeface="Nunito"/>
                <a:cs typeface="Nunito"/>
                <a:sym typeface="Nunito"/>
              </a:rPr>
              <a:t>缺點：資料分析不夠及時</a:t>
            </a:r>
            <a:endParaRPr sz="24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1"/>
          <p:cNvSpPr txBox="1"/>
          <p:nvPr>
            <p:ph idx="1" type="body"/>
          </p:nvPr>
        </p:nvSpPr>
        <p:spPr>
          <a:xfrm>
            <a:off x="1292875" y="799725"/>
            <a:ext cx="7030500" cy="29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sz="2400">
                <a:solidFill>
                  <a:srgbClr val="6AA84F"/>
                </a:solidFill>
              </a:rPr>
              <a:t>From </a:t>
            </a:r>
            <a:r>
              <a:rPr lang="zh-TW" sz="2400"/>
              <a:t>pyecharts </a:t>
            </a:r>
            <a:r>
              <a:rPr lang="zh-TW" sz="2400">
                <a:solidFill>
                  <a:srgbClr val="6AA84F"/>
                </a:solidFill>
              </a:rPr>
              <a:t>import </a:t>
            </a:r>
            <a:r>
              <a:rPr lang="zh-TW" sz="2400">
                <a:solidFill>
                  <a:srgbClr val="292929"/>
                </a:solidFill>
              </a:rPr>
              <a:t>Liquid</a:t>
            </a:r>
            <a:endParaRPr sz="2400">
              <a:solidFill>
                <a:srgbClr val="292929"/>
              </a:solidFill>
            </a:endParaRPr>
          </a:p>
          <a:p>
            <a:pPr indent="0" lvl="0" marL="0" rtl="0" algn="l">
              <a:spcBef>
                <a:spcPts val="1200"/>
              </a:spcBef>
              <a:spcAft>
                <a:spcPts val="0"/>
              </a:spcAft>
              <a:buNone/>
            </a:pPr>
            <a:r>
              <a:rPr lang="zh-TW" sz="2400">
                <a:solidFill>
                  <a:srgbClr val="292929"/>
                </a:solidFill>
              </a:rPr>
              <a:t>liquid = </a:t>
            </a:r>
            <a:r>
              <a:rPr lang="zh-TW" sz="2400">
                <a:solidFill>
                  <a:srgbClr val="6AA84F"/>
                </a:solidFill>
              </a:rPr>
              <a:t>Liquid</a:t>
            </a:r>
            <a:r>
              <a:rPr lang="zh-TW" sz="2400">
                <a:solidFill>
                  <a:srgbClr val="292929"/>
                </a:solidFill>
              </a:rPr>
              <a:t>(</a:t>
            </a:r>
            <a:r>
              <a:rPr lang="zh-TW" sz="2400">
                <a:solidFill>
                  <a:schemeClr val="accent2"/>
                </a:solidFill>
              </a:rPr>
              <a:t>“水球圖”</a:t>
            </a:r>
            <a:r>
              <a:rPr lang="zh-TW" sz="2400">
                <a:solidFill>
                  <a:srgbClr val="292929"/>
                </a:solidFill>
              </a:rPr>
              <a:t>)</a:t>
            </a:r>
            <a:endParaRPr sz="2400">
              <a:solidFill>
                <a:srgbClr val="292929"/>
              </a:solidFill>
            </a:endParaRPr>
          </a:p>
          <a:p>
            <a:pPr indent="0" lvl="0" marL="0" rtl="0" algn="l">
              <a:spcBef>
                <a:spcPts val="1200"/>
              </a:spcBef>
              <a:spcAft>
                <a:spcPts val="0"/>
              </a:spcAft>
              <a:buNone/>
            </a:pPr>
            <a:r>
              <a:rPr lang="zh-TW" sz="2400">
                <a:solidFill>
                  <a:srgbClr val="292929"/>
                </a:solidFill>
              </a:rPr>
              <a:t>liquid.</a:t>
            </a:r>
            <a:r>
              <a:rPr lang="zh-TW" sz="2400">
                <a:solidFill>
                  <a:srgbClr val="6AA84F"/>
                </a:solidFill>
              </a:rPr>
              <a:t>add</a:t>
            </a:r>
            <a:r>
              <a:rPr lang="zh-TW" sz="2400">
                <a:solidFill>
                  <a:srgbClr val="292929"/>
                </a:solidFill>
              </a:rPr>
              <a:t>(</a:t>
            </a:r>
            <a:r>
              <a:rPr lang="zh-TW" sz="2400">
                <a:solidFill>
                  <a:schemeClr val="accent2"/>
                </a:solidFill>
              </a:rPr>
              <a:t>“Liquid”,[0.8]</a:t>
            </a:r>
            <a:r>
              <a:rPr lang="zh-TW" sz="2400">
                <a:solidFill>
                  <a:srgbClr val="292929"/>
                </a:solidFill>
              </a:rPr>
              <a:t>)</a:t>
            </a:r>
            <a:endParaRPr sz="2400">
              <a:solidFill>
                <a:srgbClr val="292929"/>
              </a:solidFill>
            </a:endParaRPr>
          </a:p>
          <a:p>
            <a:pPr indent="0" lvl="0" marL="0" rtl="0" algn="l">
              <a:spcBef>
                <a:spcPts val="1200"/>
              </a:spcBef>
              <a:spcAft>
                <a:spcPts val="0"/>
              </a:spcAft>
              <a:buNone/>
            </a:pPr>
            <a:r>
              <a:rPr lang="zh-TW" sz="2400">
                <a:solidFill>
                  <a:srgbClr val="292929"/>
                </a:solidFill>
              </a:rPr>
              <a:t>liquid.</a:t>
            </a:r>
            <a:r>
              <a:rPr lang="zh-TW" sz="2400">
                <a:solidFill>
                  <a:srgbClr val="6AA84F"/>
                </a:solidFill>
              </a:rPr>
              <a:t>show_config</a:t>
            </a:r>
            <a:r>
              <a:rPr lang="zh-TW" sz="2400">
                <a:solidFill>
                  <a:srgbClr val="292929"/>
                </a:solidFill>
              </a:rPr>
              <a:t>( )</a:t>
            </a:r>
            <a:endParaRPr sz="2400">
              <a:solidFill>
                <a:srgbClr val="292929"/>
              </a:solidFill>
            </a:endParaRPr>
          </a:p>
          <a:p>
            <a:pPr indent="0" lvl="0" marL="0" rtl="0" algn="l">
              <a:spcBef>
                <a:spcPts val="1200"/>
              </a:spcBef>
              <a:spcAft>
                <a:spcPts val="0"/>
              </a:spcAft>
              <a:buNone/>
            </a:pPr>
            <a:r>
              <a:rPr lang="zh-TW" sz="2400">
                <a:solidFill>
                  <a:srgbClr val="292929"/>
                </a:solidFill>
              </a:rPr>
              <a:t>liquid.</a:t>
            </a:r>
            <a:r>
              <a:rPr lang="zh-TW" sz="2400">
                <a:solidFill>
                  <a:srgbClr val="6AA84F"/>
                </a:solidFill>
              </a:rPr>
              <a:t>render</a:t>
            </a:r>
            <a:r>
              <a:rPr lang="zh-TW" sz="2400">
                <a:solidFill>
                  <a:srgbClr val="292929"/>
                </a:solidFill>
              </a:rPr>
              <a:t>(</a:t>
            </a:r>
            <a:r>
              <a:rPr lang="zh-TW" sz="2400">
                <a:solidFill>
                  <a:schemeClr val="accent2"/>
                </a:solidFill>
              </a:rPr>
              <a:t>‘F : \\pye\\sq.html’</a:t>
            </a:r>
            <a:r>
              <a:rPr lang="zh-TW" sz="2400">
                <a:solidFill>
                  <a:srgbClr val="292929"/>
                </a:solidFill>
              </a:rPr>
              <a:t>)</a:t>
            </a:r>
            <a:endParaRPr sz="2400">
              <a:solidFill>
                <a:srgbClr val="292929"/>
              </a:solidFill>
            </a:endParaRPr>
          </a:p>
          <a:p>
            <a:pPr indent="0" lvl="0" marL="0" rtl="0" algn="l">
              <a:spcBef>
                <a:spcPts val="1200"/>
              </a:spcBef>
              <a:spcAft>
                <a:spcPts val="0"/>
              </a:spcAft>
              <a:buNone/>
            </a:pPr>
            <a:r>
              <a:t/>
            </a:r>
            <a:endParaRPr sz="2400">
              <a:solidFill>
                <a:srgbClr val="292929"/>
              </a:solidFill>
            </a:endParaRPr>
          </a:p>
          <a:p>
            <a:pPr indent="0" lvl="0" marL="0" rtl="0" algn="l">
              <a:spcBef>
                <a:spcPts val="1200"/>
              </a:spcBef>
              <a:spcAft>
                <a:spcPts val="1200"/>
              </a:spcAft>
              <a:buNone/>
            </a:pPr>
            <a:r>
              <a:t/>
            </a:r>
            <a:endParaRPr sz="2400">
              <a:solidFill>
                <a:srgbClr val="29292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