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8" r:id="rId7"/>
    <p:sldId id="260" r:id="rId8"/>
    <p:sldId id="265" r:id="rId9"/>
    <p:sldId id="266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8BDEE-1B07-48CE-9B1D-5490CC6F3648}" v="543" dt="2021-06-18T06:41:06.528"/>
    <p1510:client id="{BB50D899-3E74-6E47-95EE-431C71E8539A}" v="159" dt="2021-06-17T13:17:56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4A6BBC-2A9D-40BF-A090-1C016D39909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9B03D8-F40E-4CC9-8E89-4EAB1358EDAB}">
      <dgm:prSet/>
      <dgm:spPr/>
      <dgm:t>
        <a:bodyPr/>
        <a:lstStyle/>
        <a:p>
          <a:r>
            <a:rPr lang="zh-TW" dirty="0"/>
            <a:t>性別歧視</a:t>
          </a:r>
          <a:r>
            <a:rPr lang="en-US" dirty="0"/>
            <a:t>—</a:t>
          </a:r>
          <a:r>
            <a:rPr lang="zh-TW" dirty="0"/>
            <a:t>影響較少</a:t>
          </a:r>
          <a:endParaRPr lang="en-US" dirty="0"/>
        </a:p>
      </dgm:t>
    </dgm:pt>
    <dgm:pt modelId="{022AB64D-F4A0-4A86-BD26-3215D38C2E3A}" type="parTrans" cxnId="{1DBBAB22-D6AE-4A5F-9A7A-3CD458EF5E25}">
      <dgm:prSet/>
      <dgm:spPr/>
      <dgm:t>
        <a:bodyPr/>
        <a:lstStyle/>
        <a:p>
          <a:endParaRPr lang="en-US"/>
        </a:p>
      </dgm:t>
    </dgm:pt>
    <dgm:pt modelId="{93F533CE-AF55-439D-8F4E-026C7B8C0ACC}" type="sibTrans" cxnId="{1DBBAB22-D6AE-4A5F-9A7A-3CD458EF5E25}">
      <dgm:prSet/>
      <dgm:spPr/>
      <dgm:t>
        <a:bodyPr/>
        <a:lstStyle/>
        <a:p>
          <a:endParaRPr lang="en-US"/>
        </a:p>
      </dgm:t>
    </dgm:pt>
    <dgm:pt modelId="{C7C9B026-F9FA-428D-A784-B228B9A90D40}">
      <dgm:prSet/>
      <dgm:spPr/>
      <dgm:t>
        <a:bodyPr/>
        <a:lstStyle/>
        <a:p>
          <a:r>
            <a:rPr lang="zh-TW"/>
            <a:t>專業偏好</a:t>
          </a:r>
          <a:r>
            <a:rPr lang="en-US"/>
            <a:t>—</a:t>
          </a:r>
          <a:r>
            <a:rPr lang="zh-TW"/>
            <a:t>社會加諸的角色期望導致</a:t>
          </a:r>
          <a:endParaRPr lang="en-US"/>
        </a:p>
      </dgm:t>
    </dgm:pt>
    <dgm:pt modelId="{E929F315-A87A-47FC-95D4-613EB8BE8E3F}" type="parTrans" cxnId="{8A219BB2-C465-4098-BCD3-864F7DFF5BC5}">
      <dgm:prSet/>
      <dgm:spPr/>
      <dgm:t>
        <a:bodyPr/>
        <a:lstStyle/>
        <a:p>
          <a:endParaRPr lang="en-US"/>
        </a:p>
      </dgm:t>
    </dgm:pt>
    <dgm:pt modelId="{8FF66F8D-B905-4526-BE39-A6D3E09826E7}" type="sibTrans" cxnId="{8A219BB2-C465-4098-BCD3-864F7DFF5BC5}">
      <dgm:prSet/>
      <dgm:spPr/>
      <dgm:t>
        <a:bodyPr/>
        <a:lstStyle/>
        <a:p>
          <a:endParaRPr lang="en-US"/>
        </a:p>
      </dgm:t>
    </dgm:pt>
    <dgm:pt modelId="{97382BF2-2438-45C3-868F-6E882F7D0CD7}">
      <dgm:prSet/>
      <dgm:spPr/>
      <dgm:t>
        <a:bodyPr/>
        <a:lstStyle/>
        <a:p>
          <a:r>
            <a:rPr lang="zh-TW"/>
            <a:t>競爭動機與談判能力</a:t>
          </a:r>
          <a:endParaRPr lang="en-US"/>
        </a:p>
      </dgm:t>
    </dgm:pt>
    <dgm:pt modelId="{BFBE486E-21D0-45A9-A8FB-BEECC6CDDE02}" type="parTrans" cxnId="{51294CD5-5D7E-4BB0-AE37-B808AB324F75}">
      <dgm:prSet/>
      <dgm:spPr/>
      <dgm:t>
        <a:bodyPr/>
        <a:lstStyle/>
        <a:p>
          <a:endParaRPr lang="en-US"/>
        </a:p>
      </dgm:t>
    </dgm:pt>
    <dgm:pt modelId="{C48E2638-18A9-4C9E-A031-06D07B42F66F}" type="sibTrans" cxnId="{51294CD5-5D7E-4BB0-AE37-B808AB324F75}">
      <dgm:prSet/>
      <dgm:spPr/>
      <dgm:t>
        <a:bodyPr/>
        <a:lstStyle/>
        <a:p>
          <a:endParaRPr lang="en-US"/>
        </a:p>
      </dgm:t>
    </dgm:pt>
    <dgm:pt modelId="{FAF95A92-D437-4F75-8732-A7693374ECFE}">
      <dgm:prSet/>
      <dgm:spPr/>
      <dgm:t>
        <a:bodyPr/>
        <a:lstStyle/>
        <a:p>
          <a:r>
            <a:rPr lang="zh-TW"/>
            <a:t>工時彈性</a:t>
          </a:r>
          <a:r>
            <a:rPr lang="en-US"/>
            <a:t>—</a:t>
          </a:r>
          <a:r>
            <a:rPr lang="zh-TW"/>
            <a:t>兩性對於時間彈性的需求不同</a:t>
          </a:r>
          <a:endParaRPr lang="en-US"/>
        </a:p>
      </dgm:t>
    </dgm:pt>
    <dgm:pt modelId="{A42D68CD-5B7B-4C34-A75E-C7EE49BAAE75}" type="parTrans" cxnId="{9E80EED3-E9EB-441A-99BF-BC670BD2E295}">
      <dgm:prSet/>
      <dgm:spPr/>
      <dgm:t>
        <a:bodyPr/>
        <a:lstStyle/>
        <a:p>
          <a:endParaRPr lang="en-US"/>
        </a:p>
      </dgm:t>
    </dgm:pt>
    <dgm:pt modelId="{ADDE1826-2830-43E9-B55F-735405277F37}" type="sibTrans" cxnId="{9E80EED3-E9EB-441A-99BF-BC670BD2E295}">
      <dgm:prSet/>
      <dgm:spPr/>
      <dgm:t>
        <a:bodyPr/>
        <a:lstStyle/>
        <a:p>
          <a:endParaRPr lang="en-US"/>
        </a:p>
      </dgm:t>
    </dgm:pt>
    <dgm:pt modelId="{D73087BF-5005-4D4A-9578-A2CD527CCA48}" type="pres">
      <dgm:prSet presAssocID="{A14A6BBC-2A9D-40BF-A090-1C016D39909B}" presName="vert0" presStyleCnt="0">
        <dgm:presLayoutVars>
          <dgm:dir/>
          <dgm:animOne val="branch"/>
          <dgm:animLvl val="lvl"/>
        </dgm:presLayoutVars>
      </dgm:prSet>
      <dgm:spPr/>
    </dgm:pt>
    <dgm:pt modelId="{FFE2772B-811B-4DAC-AA87-F7AB4A5138F5}" type="pres">
      <dgm:prSet presAssocID="{319B03D8-F40E-4CC9-8E89-4EAB1358EDAB}" presName="thickLine" presStyleLbl="alignNode1" presStyleIdx="0" presStyleCnt="4"/>
      <dgm:spPr/>
    </dgm:pt>
    <dgm:pt modelId="{5E21A138-2A39-4075-81BF-10A2C0386197}" type="pres">
      <dgm:prSet presAssocID="{319B03D8-F40E-4CC9-8E89-4EAB1358EDAB}" presName="horz1" presStyleCnt="0"/>
      <dgm:spPr/>
    </dgm:pt>
    <dgm:pt modelId="{43F832A4-7F1B-4E6C-9AA8-92C778BCA946}" type="pres">
      <dgm:prSet presAssocID="{319B03D8-F40E-4CC9-8E89-4EAB1358EDAB}" presName="tx1" presStyleLbl="revTx" presStyleIdx="0" presStyleCnt="4"/>
      <dgm:spPr/>
    </dgm:pt>
    <dgm:pt modelId="{17ECEFF4-0547-42A8-8305-9B9AD91511C2}" type="pres">
      <dgm:prSet presAssocID="{319B03D8-F40E-4CC9-8E89-4EAB1358EDAB}" presName="vert1" presStyleCnt="0"/>
      <dgm:spPr/>
    </dgm:pt>
    <dgm:pt modelId="{0A1F4BE7-E884-405F-BD3F-D5D15401FB3F}" type="pres">
      <dgm:prSet presAssocID="{C7C9B026-F9FA-428D-A784-B228B9A90D40}" presName="thickLine" presStyleLbl="alignNode1" presStyleIdx="1" presStyleCnt="4"/>
      <dgm:spPr/>
    </dgm:pt>
    <dgm:pt modelId="{06B696B0-1E27-4A62-91A0-95E9FA523E1C}" type="pres">
      <dgm:prSet presAssocID="{C7C9B026-F9FA-428D-A784-B228B9A90D40}" presName="horz1" presStyleCnt="0"/>
      <dgm:spPr/>
    </dgm:pt>
    <dgm:pt modelId="{0C188569-EECD-4DC9-9EAF-93A3D5327ABD}" type="pres">
      <dgm:prSet presAssocID="{C7C9B026-F9FA-428D-A784-B228B9A90D40}" presName="tx1" presStyleLbl="revTx" presStyleIdx="1" presStyleCnt="4"/>
      <dgm:spPr/>
    </dgm:pt>
    <dgm:pt modelId="{B0DC8D4C-3D8A-4BE2-856F-4769A3E7A67B}" type="pres">
      <dgm:prSet presAssocID="{C7C9B026-F9FA-428D-A784-B228B9A90D40}" presName="vert1" presStyleCnt="0"/>
      <dgm:spPr/>
    </dgm:pt>
    <dgm:pt modelId="{FBE026AD-53D3-4A0F-A884-96AC80B5C345}" type="pres">
      <dgm:prSet presAssocID="{97382BF2-2438-45C3-868F-6E882F7D0CD7}" presName="thickLine" presStyleLbl="alignNode1" presStyleIdx="2" presStyleCnt="4"/>
      <dgm:spPr/>
    </dgm:pt>
    <dgm:pt modelId="{8311E66E-28D6-44DE-85E0-FD7A09AFAE70}" type="pres">
      <dgm:prSet presAssocID="{97382BF2-2438-45C3-868F-6E882F7D0CD7}" presName="horz1" presStyleCnt="0"/>
      <dgm:spPr/>
    </dgm:pt>
    <dgm:pt modelId="{6E8AE84B-D3C0-4DFB-8E4B-E728DCDD1487}" type="pres">
      <dgm:prSet presAssocID="{97382BF2-2438-45C3-868F-6E882F7D0CD7}" presName="tx1" presStyleLbl="revTx" presStyleIdx="2" presStyleCnt="4"/>
      <dgm:spPr/>
    </dgm:pt>
    <dgm:pt modelId="{4811419B-31F1-41E3-B930-F294AE6CFF6F}" type="pres">
      <dgm:prSet presAssocID="{97382BF2-2438-45C3-868F-6E882F7D0CD7}" presName="vert1" presStyleCnt="0"/>
      <dgm:spPr/>
    </dgm:pt>
    <dgm:pt modelId="{BB1A1A2E-02EC-48D6-92E3-8BFBCF51E9E5}" type="pres">
      <dgm:prSet presAssocID="{FAF95A92-D437-4F75-8732-A7693374ECFE}" presName="thickLine" presStyleLbl="alignNode1" presStyleIdx="3" presStyleCnt="4"/>
      <dgm:spPr/>
    </dgm:pt>
    <dgm:pt modelId="{0B5A44E5-A509-46D4-95A3-313B160C6FB9}" type="pres">
      <dgm:prSet presAssocID="{FAF95A92-D437-4F75-8732-A7693374ECFE}" presName="horz1" presStyleCnt="0"/>
      <dgm:spPr/>
    </dgm:pt>
    <dgm:pt modelId="{14D47B5A-84AD-445C-99EB-46C1628DA27A}" type="pres">
      <dgm:prSet presAssocID="{FAF95A92-D437-4F75-8732-A7693374ECFE}" presName="tx1" presStyleLbl="revTx" presStyleIdx="3" presStyleCnt="4"/>
      <dgm:spPr/>
    </dgm:pt>
    <dgm:pt modelId="{A4673400-34DA-4C02-A359-532CEE48B2A6}" type="pres">
      <dgm:prSet presAssocID="{FAF95A92-D437-4F75-8732-A7693374ECFE}" presName="vert1" presStyleCnt="0"/>
      <dgm:spPr/>
    </dgm:pt>
  </dgm:ptLst>
  <dgm:cxnLst>
    <dgm:cxn modelId="{00F1EE01-99DA-4843-A6C8-0BAE81FA713F}" type="presOf" srcId="{97382BF2-2438-45C3-868F-6E882F7D0CD7}" destId="{6E8AE84B-D3C0-4DFB-8E4B-E728DCDD1487}" srcOrd="0" destOrd="0" presId="urn:microsoft.com/office/officeart/2008/layout/LinedList"/>
    <dgm:cxn modelId="{1DBBAB22-D6AE-4A5F-9A7A-3CD458EF5E25}" srcId="{A14A6BBC-2A9D-40BF-A090-1C016D39909B}" destId="{319B03D8-F40E-4CC9-8E89-4EAB1358EDAB}" srcOrd="0" destOrd="0" parTransId="{022AB64D-F4A0-4A86-BD26-3215D38C2E3A}" sibTransId="{93F533CE-AF55-439D-8F4E-026C7B8C0ACC}"/>
    <dgm:cxn modelId="{2C32F042-06EC-46CC-A3BA-ED6E7D921556}" type="presOf" srcId="{FAF95A92-D437-4F75-8732-A7693374ECFE}" destId="{14D47B5A-84AD-445C-99EB-46C1628DA27A}" srcOrd="0" destOrd="0" presId="urn:microsoft.com/office/officeart/2008/layout/LinedList"/>
    <dgm:cxn modelId="{36D8896B-97B0-4758-A4B0-F2B2CC9FCD8E}" type="presOf" srcId="{319B03D8-F40E-4CC9-8E89-4EAB1358EDAB}" destId="{43F832A4-7F1B-4E6C-9AA8-92C778BCA946}" srcOrd="0" destOrd="0" presId="urn:microsoft.com/office/officeart/2008/layout/LinedList"/>
    <dgm:cxn modelId="{6A711C9D-8CC7-42CB-AB80-BF215403DC35}" type="presOf" srcId="{A14A6BBC-2A9D-40BF-A090-1C016D39909B}" destId="{D73087BF-5005-4D4A-9578-A2CD527CCA48}" srcOrd="0" destOrd="0" presId="urn:microsoft.com/office/officeart/2008/layout/LinedList"/>
    <dgm:cxn modelId="{8A219BB2-C465-4098-BCD3-864F7DFF5BC5}" srcId="{A14A6BBC-2A9D-40BF-A090-1C016D39909B}" destId="{C7C9B026-F9FA-428D-A784-B228B9A90D40}" srcOrd="1" destOrd="0" parTransId="{E929F315-A87A-47FC-95D4-613EB8BE8E3F}" sibTransId="{8FF66F8D-B905-4526-BE39-A6D3E09826E7}"/>
    <dgm:cxn modelId="{BC8000D1-B473-433B-97AC-9067D01476CA}" type="presOf" srcId="{C7C9B026-F9FA-428D-A784-B228B9A90D40}" destId="{0C188569-EECD-4DC9-9EAF-93A3D5327ABD}" srcOrd="0" destOrd="0" presId="urn:microsoft.com/office/officeart/2008/layout/LinedList"/>
    <dgm:cxn modelId="{9E80EED3-E9EB-441A-99BF-BC670BD2E295}" srcId="{A14A6BBC-2A9D-40BF-A090-1C016D39909B}" destId="{FAF95A92-D437-4F75-8732-A7693374ECFE}" srcOrd="3" destOrd="0" parTransId="{A42D68CD-5B7B-4C34-A75E-C7EE49BAAE75}" sibTransId="{ADDE1826-2830-43E9-B55F-735405277F37}"/>
    <dgm:cxn modelId="{51294CD5-5D7E-4BB0-AE37-B808AB324F75}" srcId="{A14A6BBC-2A9D-40BF-A090-1C016D39909B}" destId="{97382BF2-2438-45C3-868F-6E882F7D0CD7}" srcOrd="2" destOrd="0" parTransId="{BFBE486E-21D0-45A9-A8FB-BEECC6CDDE02}" sibTransId="{C48E2638-18A9-4C9E-A031-06D07B42F66F}"/>
    <dgm:cxn modelId="{134169AD-B4F0-4501-BF5C-4EE5DD3C1D85}" type="presParOf" srcId="{D73087BF-5005-4D4A-9578-A2CD527CCA48}" destId="{FFE2772B-811B-4DAC-AA87-F7AB4A5138F5}" srcOrd="0" destOrd="0" presId="urn:microsoft.com/office/officeart/2008/layout/LinedList"/>
    <dgm:cxn modelId="{4CCDBF92-52DB-4B08-8D92-588ED871D797}" type="presParOf" srcId="{D73087BF-5005-4D4A-9578-A2CD527CCA48}" destId="{5E21A138-2A39-4075-81BF-10A2C0386197}" srcOrd="1" destOrd="0" presId="urn:microsoft.com/office/officeart/2008/layout/LinedList"/>
    <dgm:cxn modelId="{B07829AC-83A8-4DF9-89C4-472E953A7C6F}" type="presParOf" srcId="{5E21A138-2A39-4075-81BF-10A2C0386197}" destId="{43F832A4-7F1B-4E6C-9AA8-92C778BCA946}" srcOrd="0" destOrd="0" presId="urn:microsoft.com/office/officeart/2008/layout/LinedList"/>
    <dgm:cxn modelId="{CEDCC8C9-DE47-4F07-A5BA-DBD2A0BBBD9C}" type="presParOf" srcId="{5E21A138-2A39-4075-81BF-10A2C0386197}" destId="{17ECEFF4-0547-42A8-8305-9B9AD91511C2}" srcOrd="1" destOrd="0" presId="urn:microsoft.com/office/officeart/2008/layout/LinedList"/>
    <dgm:cxn modelId="{2C043532-9BF8-40E9-B4D0-AF1603C91B3D}" type="presParOf" srcId="{D73087BF-5005-4D4A-9578-A2CD527CCA48}" destId="{0A1F4BE7-E884-405F-BD3F-D5D15401FB3F}" srcOrd="2" destOrd="0" presId="urn:microsoft.com/office/officeart/2008/layout/LinedList"/>
    <dgm:cxn modelId="{EB904B35-6906-463C-91AD-EA6327C75EFC}" type="presParOf" srcId="{D73087BF-5005-4D4A-9578-A2CD527CCA48}" destId="{06B696B0-1E27-4A62-91A0-95E9FA523E1C}" srcOrd="3" destOrd="0" presId="urn:microsoft.com/office/officeart/2008/layout/LinedList"/>
    <dgm:cxn modelId="{3E451BEB-27EA-41EE-847E-881F2A1A975A}" type="presParOf" srcId="{06B696B0-1E27-4A62-91A0-95E9FA523E1C}" destId="{0C188569-EECD-4DC9-9EAF-93A3D5327ABD}" srcOrd="0" destOrd="0" presId="urn:microsoft.com/office/officeart/2008/layout/LinedList"/>
    <dgm:cxn modelId="{84E72C11-F09F-46F7-814B-6202692F53E5}" type="presParOf" srcId="{06B696B0-1E27-4A62-91A0-95E9FA523E1C}" destId="{B0DC8D4C-3D8A-4BE2-856F-4769A3E7A67B}" srcOrd="1" destOrd="0" presId="urn:microsoft.com/office/officeart/2008/layout/LinedList"/>
    <dgm:cxn modelId="{983EF948-3EA6-4928-A4C4-9CB938892252}" type="presParOf" srcId="{D73087BF-5005-4D4A-9578-A2CD527CCA48}" destId="{FBE026AD-53D3-4A0F-A884-96AC80B5C345}" srcOrd="4" destOrd="0" presId="urn:microsoft.com/office/officeart/2008/layout/LinedList"/>
    <dgm:cxn modelId="{F2D36ECA-FEE1-4FD6-A735-746847C5044C}" type="presParOf" srcId="{D73087BF-5005-4D4A-9578-A2CD527CCA48}" destId="{8311E66E-28D6-44DE-85E0-FD7A09AFAE70}" srcOrd="5" destOrd="0" presId="urn:microsoft.com/office/officeart/2008/layout/LinedList"/>
    <dgm:cxn modelId="{7C2CF5FF-FB0D-4568-82AB-5BD297E56D63}" type="presParOf" srcId="{8311E66E-28D6-44DE-85E0-FD7A09AFAE70}" destId="{6E8AE84B-D3C0-4DFB-8E4B-E728DCDD1487}" srcOrd="0" destOrd="0" presId="urn:microsoft.com/office/officeart/2008/layout/LinedList"/>
    <dgm:cxn modelId="{AEBA4FA1-D892-4BEB-8F92-EB28D54BA7F2}" type="presParOf" srcId="{8311E66E-28D6-44DE-85E0-FD7A09AFAE70}" destId="{4811419B-31F1-41E3-B930-F294AE6CFF6F}" srcOrd="1" destOrd="0" presId="urn:microsoft.com/office/officeart/2008/layout/LinedList"/>
    <dgm:cxn modelId="{1827DCD2-9A9D-4D30-BFBF-E743C5991CCE}" type="presParOf" srcId="{D73087BF-5005-4D4A-9578-A2CD527CCA48}" destId="{BB1A1A2E-02EC-48D6-92E3-8BFBCF51E9E5}" srcOrd="6" destOrd="0" presId="urn:microsoft.com/office/officeart/2008/layout/LinedList"/>
    <dgm:cxn modelId="{F8A4A94A-4516-4301-889F-A268C3260D3E}" type="presParOf" srcId="{D73087BF-5005-4D4A-9578-A2CD527CCA48}" destId="{0B5A44E5-A509-46D4-95A3-313B160C6FB9}" srcOrd="7" destOrd="0" presId="urn:microsoft.com/office/officeart/2008/layout/LinedList"/>
    <dgm:cxn modelId="{40E49E2F-1F0C-4E31-8648-82E2487819A2}" type="presParOf" srcId="{0B5A44E5-A509-46D4-95A3-313B160C6FB9}" destId="{14D47B5A-84AD-445C-99EB-46C1628DA27A}" srcOrd="0" destOrd="0" presId="urn:microsoft.com/office/officeart/2008/layout/LinedList"/>
    <dgm:cxn modelId="{8AA20A59-707F-456B-AE14-F3F9ABE7FB5B}" type="presParOf" srcId="{0B5A44E5-A509-46D4-95A3-313B160C6FB9}" destId="{A4673400-34DA-4C02-A359-532CEE48B2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2772B-811B-4DAC-AA87-F7AB4A5138F5}">
      <dsp:nvSpPr>
        <dsp:cNvPr id="0" name=""/>
        <dsp:cNvSpPr/>
      </dsp:nvSpPr>
      <dsp:spPr>
        <a:xfrm>
          <a:off x="0" y="0"/>
          <a:ext cx="71205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832A4-7F1B-4E6C-9AA8-92C778BCA946}">
      <dsp:nvSpPr>
        <dsp:cNvPr id="0" name=""/>
        <dsp:cNvSpPr/>
      </dsp:nvSpPr>
      <dsp:spPr>
        <a:xfrm>
          <a:off x="0" y="0"/>
          <a:ext cx="7120551" cy="775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700" kern="1200" dirty="0"/>
            <a:t>性別歧視</a:t>
          </a:r>
          <a:r>
            <a:rPr lang="en-US" sz="2700" kern="1200" dirty="0"/>
            <a:t>—</a:t>
          </a:r>
          <a:r>
            <a:rPr lang="zh-TW" sz="2700" kern="1200" dirty="0"/>
            <a:t>影響較少</a:t>
          </a:r>
          <a:endParaRPr lang="en-US" sz="2700" kern="1200" dirty="0"/>
        </a:p>
      </dsp:txBody>
      <dsp:txXfrm>
        <a:off x="0" y="0"/>
        <a:ext cx="7120551" cy="775495"/>
      </dsp:txXfrm>
    </dsp:sp>
    <dsp:sp modelId="{0A1F4BE7-E884-405F-BD3F-D5D15401FB3F}">
      <dsp:nvSpPr>
        <dsp:cNvPr id="0" name=""/>
        <dsp:cNvSpPr/>
      </dsp:nvSpPr>
      <dsp:spPr>
        <a:xfrm>
          <a:off x="0" y="775495"/>
          <a:ext cx="71205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88569-EECD-4DC9-9EAF-93A3D5327ABD}">
      <dsp:nvSpPr>
        <dsp:cNvPr id="0" name=""/>
        <dsp:cNvSpPr/>
      </dsp:nvSpPr>
      <dsp:spPr>
        <a:xfrm>
          <a:off x="0" y="775495"/>
          <a:ext cx="7120551" cy="775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700" kern="1200"/>
            <a:t>專業偏好</a:t>
          </a:r>
          <a:r>
            <a:rPr lang="en-US" sz="2700" kern="1200"/>
            <a:t>—</a:t>
          </a:r>
          <a:r>
            <a:rPr lang="zh-TW" sz="2700" kern="1200"/>
            <a:t>社會加諸的角色期望導致</a:t>
          </a:r>
          <a:endParaRPr lang="en-US" sz="2700" kern="1200"/>
        </a:p>
      </dsp:txBody>
      <dsp:txXfrm>
        <a:off x="0" y="775495"/>
        <a:ext cx="7120551" cy="775495"/>
      </dsp:txXfrm>
    </dsp:sp>
    <dsp:sp modelId="{FBE026AD-53D3-4A0F-A884-96AC80B5C345}">
      <dsp:nvSpPr>
        <dsp:cNvPr id="0" name=""/>
        <dsp:cNvSpPr/>
      </dsp:nvSpPr>
      <dsp:spPr>
        <a:xfrm>
          <a:off x="0" y="1550991"/>
          <a:ext cx="71205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AE84B-D3C0-4DFB-8E4B-E728DCDD1487}">
      <dsp:nvSpPr>
        <dsp:cNvPr id="0" name=""/>
        <dsp:cNvSpPr/>
      </dsp:nvSpPr>
      <dsp:spPr>
        <a:xfrm>
          <a:off x="0" y="1550991"/>
          <a:ext cx="7120551" cy="775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700" kern="1200"/>
            <a:t>競爭動機與談判能力</a:t>
          </a:r>
          <a:endParaRPr lang="en-US" sz="2700" kern="1200"/>
        </a:p>
      </dsp:txBody>
      <dsp:txXfrm>
        <a:off x="0" y="1550991"/>
        <a:ext cx="7120551" cy="775495"/>
      </dsp:txXfrm>
    </dsp:sp>
    <dsp:sp modelId="{BB1A1A2E-02EC-48D6-92E3-8BFBCF51E9E5}">
      <dsp:nvSpPr>
        <dsp:cNvPr id="0" name=""/>
        <dsp:cNvSpPr/>
      </dsp:nvSpPr>
      <dsp:spPr>
        <a:xfrm>
          <a:off x="0" y="2326487"/>
          <a:ext cx="71205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47B5A-84AD-445C-99EB-46C1628DA27A}">
      <dsp:nvSpPr>
        <dsp:cNvPr id="0" name=""/>
        <dsp:cNvSpPr/>
      </dsp:nvSpPr>
      <dsp:spPr>
        <a:xfrm>
          <a:off x="0" y="2326487"/>
          <a:ext cx="7120551" cy="775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700" kern="1200"/>
            <a:t>工時彈性</a:t>
          </a:r>
          <a:r>
            <a:rPr lang="en-US" sz="2700" kern="1200"/>
            <a:t>—</a:t>
          </a:r>
          <a:r>
            <a:rPr lang="zh-TW" sz="2700" kern="1200"/>
            <a:t>兩性對於時間彈性的需求不同</a:t>
          </a:r>
          <a:endParaRPr lang="en-US" sz="2700" kern="1200"/>
        </a:p>
      </dsp:txBody>
      <dsp:txXfrm>
        <a:off x="0" y="2326487"/>
        <a:ext cx="7120551" cy="77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37433-F329-824C-B227-CA72770AC583}" type="datetimeFigureOut">
              <a:rPr kumimoji="1" lang="zh-TW" altLang="en-US" smtClean="0"/>
              <a:t>2021/6/25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96BBD-85C4-D742-8A02-4499F6BD0B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97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96BBD-85C4-D742-8A02-4499F6BD0B0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29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96BBD-85C4-D742-8A02-4499F6BD0B0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09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E12D-A7AB-BA40-91BA-6E3B3B961C56}" type="datetimeFigureOut">
              <a:rPr kumimoji="1" lang="zh-TW" altLang="en-US" smtClean="0"/>
              <a:t>2021/6/25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5D9A-F55A-CB40-922C-8A1BD90747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5321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E12D-A7AB-BA40-91BA-6E3B3B961C56}" type="datetimeFigureOut">
              <a:rPr kumimoji="1" lang="zh-TW" altLang="en-US" smtClean="0"/>
              <a:t>2021/6/25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5D9A-F55A-CB40-922C-8A1BD90747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943776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E12D-A7AB-BA40-91BA-6E3B3B961C56}" type="datetimeFigureOut">
              <a:rPr kumimoji="1" lang="zh-TW" altLang="en-US" smtClean="0"/>
              <a:t>2021/6/25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5D9A-F55A-CB40-922C-8A1BD90747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337717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E12D-A7AB-BA40-91BA-6E3B3B961C56}" type="datetimeFigureOut">
              <a:rPr kumimoji="1" lang="zh-TW" altLang="en-US" smtClean="0"/>
              <a:t>2021/6/25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5D9A-F55A-CB40-922C-8A1BD90747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66518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E12D-A7AB-BA40-91BA-6E3B3B961C56}" type="datetimeFigureOut">
              <a:rPr kumimoji="1" lang="zh-TW" altLang="en-US" smtClean="0"/>
              <a:t>2021/6/25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5D9A-F55A-CB40-922C-8A1BD90747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5474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E12D-A7AB-BA40-91BA-6E3B3B961C56}" type="datetimeFigureOut">
              <a:rPr kumimoji="1" lang="zh-TW" altLang="en-US" smtClean="0"/>
              <a:t>2021/6/25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5D9A-F55A-CB40-922C-8A1BD90747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288848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E12D-A7AB-BA40-91BA-6E3B3B961C56}" type="datetimeFigureOut">
              <a:rPr kumimoji="1" lang="zh-TW" altLang="en-US" smtClean="0"/>
              <a:t>2021/6/25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5D9A-F55A-CB40-922C-8A1BD907479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86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E12D-A7AB-BA40-91BA-6E3B3B961C56}" type="datetimeFigureOut">
              <a:rPr kumimoji="1" lang="zh-TW" altLang="en-US" smtClean="0"/>
              <a:t>2021/6/25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5D9A-F55A-CB40-922C-8A1BD90747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195530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E12D-A7AB-BA40-91BA-6E3B3B961C56}" type="datetimeFigureOut">
              <a:rPr kumimoji="1" lang="zh-TW" altLang="en-US" smtClean="0"/>
              <a:t>2021/6/25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5D9A-F55A-CB40-922C-8A1BD90747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3647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E12D-A7AB-BA40-91BA-6E3B3B961C56}" type="datetimeFigureOut">
              <a:rPr kumimoji="1" lang="zh-TW" altLang="en-US" smtClean="0"/>
              <a:t>2021/6/25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5D9A-F55A-CB40-922C-8A1BD90747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017565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CE2E12D-A7AB-BA40-91BA-6E3B3B961C56}" type="datetimeFigureOut">
              <a:rPr kumimoji="1" lang="zh-TW" altLang="en-US" smtClean="0"/>
              <a:t>2021/6/25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5D9A-F55A-CB40-922C-8A1BD90747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436208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CE2E12D-A7AB-BA40-91BA-6E3B3B961C56}" type="datetimeFigureOut">
              <a:rPr kumimoji="1" lang="zh-TW" altLang="en-US" smtClean="0"/>
              <a:t>2021/6/25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7565D9A-F55A-CB40-922C-8A1BD90747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153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iwanstat.com/statistics/typhoon/" TargetMode="External"/><Relationship Id="rId7" Type="http://schemas.openxmlformats.org/officeDocument/2006/relationships/hyperlink" Target="https://www.businesstoday.com.tw/article/category/80408/post/201903260012/%E4%B8%8D%E5%90%8C%E5%9C%96%E8%A1%A8%E4%B8%8D%E5%90%8C%E4%BD%BF%E7%94%A8%E6%99%82%E6%A9%9F%EF%BC%8C%E6%88%91%E7%9A%84%E5%A0%B1%E8%A1%A8%E9%81%A9%E5%90%88%E4%BB%80%E9%BA%BC%E5%9C%96%E5%BD%A2%EF%BC%9F%E4%BD%A0%E7%94%A8%E5%B0%8D%E4%BA%86%E5%97%8E%EF%BC%9F" TargetMode="External"/><Relationship Id="rId2" Type="http://schemas.openxmlformats.org/officeDocument/2006/relationships/hyperlink" Target="https://zh.wikipedia.org/wiki/%E9%96%8B%E6%94%BE%E8%B3%87%E6%96%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ystudio.tw/article/gushi/why-no-equal-pay/" TargetMode="External"/><Relationship Id="rId5" Type="http://schemas.openxmlformats.org/officeDocument/2006/relationships/hyperlink" Target="https://www.zhihu.com/question/21212993" TargetMode="External"/><Relationship Id="rId4" Type="http://schemas.openxmlformats.org/officeDocument/2006/relationships/hyperlink" Target="https://www.taiwanstat.com/statistics/taiwan_salary_2015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5441554-5CA2-6C4A-A5D6-4F0E41081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778" y="5428896"/>
            <a:ext cx="9638443" cy="950976"/>
          </a:xfrm>
        </p:spPr>
        <p:txBody>
          <a:bodyPr>
            <a:normAutofit/>
          </a:bodyPr>
          <a:lstStyle/>
          <a:p>
            <a:r>
              <a:rPr kumimoji="1" lang="en-US" altLang="zh-TW"/>
              <a:t>10951006</a:t>
            </a:r>
            <a:r>
              <a:rPr kumimoji="1" lang="zh-TW" altLang="en-US"/>
              <a:t> 鍾凱欣   </a:t>
            </a:r>
            <a:r>
              <a:rPr kumimoji="1" lang="en-US" altLang="zh-TW"/>
              <a:t>10951014</a:t>
            </a:r>
            <a:r>
              <a:rPr kumimoji="1" lang="zh-TW" altLang="en-US"/>
              <a:t> 張懿兒   </a:t>
            </a:r>
            <a:r>
              <a:rPr kumimoji="1" lang="en-US" altLang="zh-TW"/>
              <a:t>10951024</a:t>
            </a:r>
            <a:r>
              <a:rPr kumimoji="1" lang="zh-TW" altLang="en-US"/>
              <a:t> 黃怡鳳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4EFF48-1F3B-F849-9832-F5498034B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6000"/>
              <a:t>資料科學</a:t>
            </a:r>
            <a:br>
              <a:rPr kumimoji="1" lang="en-US" altLang="zh-TW" sz="5000"/>
            </a:br>
            <a:r>
              <a:rPr kumimoji="1" lang="zh-TW" altLang="en-US" sz="2400"/>
              <a:t>介紹開放資料</a:t>
            </a:r>
          </a:p>
        </p:txBody>
      </p:sp>
    </p:spTree>
    <p:extLst>
      <p:ext uri="{BB962C8B-B14F-4D97-AF65-F5344CB8AC3E}">
        <p14:creationId xmlns:p14="http://schemas.microsoft.com/office/powerpoint/2010/main" val="86365800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9B7F608-0576-4959-BB2A-34E00E63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zh-TW" alt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心得</a:t>
            </a:r>
          </a:p>
        </p:txBody>
      </p:sp>
    </p:spTree>
    <p:extLst>
      <p:ext uri="{BB962C8B-B14F-4D97-AF65-F5344CB8AC3E}">
        <p14:creationId xmlns:p14="http://schemas.microsoft.com/office/powerpoint/2010/main" val="283483097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7EB336-2A3A-432E-83B2-68966863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01940"/>
            <a:ext cx="5715917" cy="421302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zh-TW" dirty="0">
                <a:solidFill>
                  <a:srgbClr val="404040"/>
                </a:solidFill>
                <a:hlinkClick r:id="rId2"/>
              </a:rPr>
              <a:t>https://zh.wikipedia.org/wiki/%E9%96%8B%E6%94%BE%E8%B3%87%E6%96%99</a:t>
            </a:r>
            <a:endParaRPr lang="en-US" altLang="zh-TW" dirty="0">
              <a:solidFill>
                <a:srgbClr val="404040"/>
              </a:solidFill>
            </a:endParaRPr>
          </a:p>
          <a:p>
            <a:r>
              <a:rPr lang="en-US" altLang="zh-TW" dirty="0">
                <a:solidFill>
                  <a:srgbClr val="404040"/>
                </a:solidFill>
                <a:hlinkClick r:id="rId3"/>
              </a:rPr>
              <a:t>https://www.taiwanstat.com/statistics/typhoon/</a:t>
            </a:r>
            <a:r>
              <a:rPr lang="zh-TW" altLang="en-US" dirty="0">
                <a:solidFill>
                  <a:srgbClr val="404040"/>
                </a:solidFill>
                <a:hlinkClick r:id="rId3"/>
              </a:rPr>
              <a:t>　</a:t>
            </a:r>
            <a:endParaRPr lang="en-US" altLang="zh-TW" dirty="0">
              <a:solidFill>
                <a:srgbClr val="404040"/>
              </a:solidFill>
            </a:endParaRPr>
          </a:p>
          <a:p>
            <a:r>
              <a:rPr lang="en-US" altLang="zh-TW" dirty="0">
                <a:solidFill>
                  <a:srgbClr val="404040"/>
                </a:solidFill>
                <a:hlinkClick r:id="rId4"/>
              </a:rPr>
              <a:t>https://www.taiwanstat.com/statistics/taiwan_salary_2015/</a:t>
            </a:r>
            <a:endParaRPr lang="en-US" altLang="zh-TW" dirty="0">
              <a:solidFill>
                <a:srgbClr val="404040"/>
              </a:solidFill>
            </a:endParaRPr>
          </a:p>
          <a:p>
            <a:r>
              <a:rPr lang="zh-TW" altLang="en-US" dirty="0">
                <a:solidFill>
                  <a:srgbClr val="404040"/>
                </a:solidFill>
              </a:rPr>
              <a:t>颱風資料庫</a:t>
            </a:r>
            <a:endParaRPr lang="en-US" altLang="zh-TW" dirty="0">
              <a:solidFill>
                <a:srgbClr val="404040"/>
              </a:solidFill>
            </a:endParaRPr>
          </a:p>
          <a:p>
            <a:r>
              <a:rPr lang="en-US" altLang="zh-TW" dirty="0">
                <a:solidFill>
                  <a:srgbClr val="404040"/>
                </a:solidFill>
                <a:hlinkClick r:id="rId5"/>
              </a:rPr>
              <a:t>https://www.zhihu.com/question/21212993</a:t>
            </a:r>
            <a:endParaRPr lang="en-US" altLang="zh-TW" dirty="0">
              <a:solidFill>
                <a:srgbClr val="404040"/>
              </a:solidFill>
            </a:endParaRPr>
          </a:p>
          <a:p>
            <a:r>
              <a:rPr lang="en-US" altLang="zh-TW" dirty="0">
                <a:solidFill>
                  <a:srgbClr val="404040"/>
                </a:solidFill>
                <a:hlinkClick r:id="rId6"/>
              </a:rPr>
              <a:t>https://storystudio.tw/article/gushi/why-no-equal-pay/</a:t>
            </a:r>
            <a:endParaRPr lang="en-US" altLang="zh-TW" dirty="0">
              <a:solidFill>
                <a:srgbClr val="404040"/>
              </a:solidFill>
            </a:endParaRPr>
          </a:p>
          <a:p>
            <a:r>
              <a:rPr lang="en-US" altLang="zh-TW" dirty="0">
                <a:solidFill>
                  <a:srgbClr val="404040"/>
                </a:solidFill>
                <a:hlinkClick r:id="rId7"/>
              </a:rPr>
              <a:t>https://www.businesstoday.com.tw/article/category/80408/post/201903260012/%E4%B8%8D%E5%90%8C%E5%9C%96%E8%A1%A8%E4%B8%8D%E5%90%8C%E4%BD%BF%E7%94%A8%E6%99%82%E6%A9%9F%EF%BC%8C%E6%88%91%E7%9A%84%E5%A0%B1%E8%A1%A8%E9%81%A9%E5%90%88%E4%BB%80%E9%BA%BC%E5%9C%96%E5%BD%A2%EF%BC%9F%E4%BD%A0%E7%94%A8%E5%B0%8D%E4%BA%86%E5%97%8E%EF%BC%9F</a:t>
            </a:r>
            <a:endParaRPr lang="zh-TW" altLang="en-US" dirty="0">
              <a:solidFill>
                <a:srgbClr val="404040"/>
              </a:solidFill>
            </a:endParaRPr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DD6DDE-9AE2-48E1-BDFB-E0F5A5B7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3000">
                <a:solidFill>
                  <a:srgbClr val="FFFFFF"/>
                </a:solidFill>
              </a:rPr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3008839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EEB3CF3-C0A3-4636-BD5E-709C659F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8000">
                <a:solidFill>
                  <a:srgbClr val="0070C0"/>
                </a:solidFill>
                <a:latin typeface="Bahnschrift SemiCondensed" panose="020B0502040204020203" pitchFamily="34" charset="0"/>
              </a:rPr>
              <a:t>The End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ED4D656-E831-4DB3-B274-CE288E652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70" y="447955"/>
            <a:ext cx="3186260" cy="31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448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099B50F-8A71-4E15-ADFF-4CA220DE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zh-TW" altLang="en-US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5FCF1-A1EF-4B96-87D7-201D6DF58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553358"/>
          </a:xfrm>
        </p:spPr>
        <p:txBody>
          <a:bodyPr>
            <a:normAutofit/>
          </a:bodyPr>
          <a:lstStyle/>
          <a:p>
            <a:r>
              <a:rPr lang="zh-TW" altLang="en-US" sz="2000">
                <a:solidFill>
                  <a:srgbClr val="40404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介紹開放資料</a:t>
            </a:r>
            <a:endParaRPr lang="en-US" altLang="zh-TW" sz="2000">
              <a:solidFill>
                <a:srgbClr val="40404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sz="2000">
                <a:solidFill>
                  <a:srgbClr val="40404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開放資料範例</a:t>
            </a:r>
            <a:r>
              <a:rPr lang="en-US" altLang="zh-TW" sz="2000">
                <a:solidFill>
                  <a:srgbClr val="40404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</a:t>
            </a:r>
            <a:r>
              <a:rPr lang="zh-TW" altLang="en-US" sz="2000">
                <a:solidFill>
                  <a:srgbClr val="40404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臺灣歷年有發警報颱風統計</a:t>
            </a:r>
            <a:endParaRPr lang="en-US" altLang="zh-TW" sz="2000">
              <a:solidFill>
                <a:srgbClr val="40404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sz="2000">
                <a:solidFill>
                  <a:srgbClr val="40404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補充資料</a:t>
            </a:r>
            <a:endParaRPr lang="en-US" altLang="zh-TW" sz="2000">
              <a:solidFill>
                <a:srgbClr val="40404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sz="2000">
                <a:solidFill>
                  <a:srgbClr val="40404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開放資料範例</a:t>
            </a:r>
            <a:r>
              <a:rPr lang="en-US" altLang="zh-TW" sz="2000">
                <a:solidFill>
                  <a:srgbClr val="40404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 2015</a:t>
            </a:r>
            <a:r>
              <a:rPr lang="zh-TW" altLang="en-US" sz="2000">
                <a:solidFill>
                  <a:srgbClr val="40404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年台灣薪資</a:t>
            </a:r>
            <a:endParaRPr lang="en-US" altLang="zh-TW" sz="2000">
              <a:solidFill>
                <a:srgbClr val="40404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sz="2000">
                <a:solidFill>
                  <a:srgbClr val="40404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補充資料</a:t>
            </a:r>
            <a:endParaRPr lang="en-US" altLang="zh-TW" sz="2000">
              <a:solidFill>
                <a:srgbClr val="40404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sz="2000">
                <a:solidFill>
                  <a:srgbClr val="40404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結果</a:t>
            </a:r>
            <a:endParaRPr lang="en-US" altLang="zh-TW" sz="2000">
              <a:solidFill>
                <a:srgbClr val="40404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sz="2000">
                <a:solidFill>
                  <a:srgbClr val="40404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心得</a:t>
            </a:r>
            <a:endParaRPr lang="en-US" altLang="zh-TW" sz="2000">
              <a:solidFill>
                <a:srgbClr val="40404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sz="2000">
                <a:solidFill>
                  <a:srgbClr val="40404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063625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466C44-7D40-410E-BB44-6DE03094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300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開放資料</a:t>
            </a:r>
            <a:endParaRPr lang="zh-TW" altLang="en-US" sz="3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74DEF7-812E-4C34-90AF-443F065C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/>
              <a:t>是一種經過挑選與許可的資料。</a:t>
            </a:r>
          </a:p>
          <a:p>
            <a:pPr>
              <a:lnSpc>
                <a:spcPct val="200000"/>
              </a:lnSpc>
            </a:pPr>
            <a:r>
              <a:rPr lang="zh-TW" altLang="en-US" dirty="0"/>
              <a:t>資料不受著作權、專利權，以及其他管理機制所限制，可以開放給社會公眾。任何人都可以自由出版使用，任何運用都不加以限制。</a:t>
            </a:r>
          </a:p>
        </p:txBody>
      </p:sp>
    </p:spTree>
    <p:extLst>
      <p:ext uri="{BB962C8B-B14F-4D97-AF65-F5344CB8AC3E}">
        <p14:creationId xmlns:p14="http://schemas.microsoft.com/office/powerpoint/2010/main" val="5764242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B6E1E-5592-4E7F-9466-FEE221CD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zh-TW" altLang="en-US" sz="3200"/>
              <a:t>開放資料範例</a:t>
            </a:r>
            <a:endParaRPr lang="en-US" altLang="zh-TW" sz="32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C7AE9F-FF4E-495A-8318-A728F208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615" y="4352544"/>
            <a:ext cx="379877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臺灣歷年有發警報颱風統計</a:t>
            </a:r>
            <a:endParaRPr lang="en-US" altLang="zh-TW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（泡泡圖）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62945-0957-4167-A370-9791CCD4A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83486469-33D2-4DB0-A685-7D8A4F9DC2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25" y="178685"/>
            <a:ext cx="2161573" cy="26280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4CF7D2-17F0-49FF-BEF5-29438A8A8E9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" t="34877" r="15527" b="7754"/>
          <a:stretch/>
        </p:blipFill>
        <p:spPr bwMode="auto">
          <a:xfrm>
            <a:off x="6096001" y="3209469"/>
            <a:ext cx="6095999" cy="364853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EBE3689-0618-4F41-A916-9D1D395E43D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7"/>
          <a:stretch/>
        </p:blipFill>
        <p:spPr>
          <a:xfrm>
            <a:off x="6353847" y="178685"/>
            <a:ext cx="3582005" cy="28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01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F0A81-3BE0-4E08-A4C0-9C03DCC0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7" y="964692"/>
            <a:ext cx="4476806" cy="118872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補充資料</a:t>
            </a:r>
            <a:br>
              <a:rPr lang="en-US" altLang="zh-TW" dirty="0"/>
            </a:br>
            <a:r>
              <a:rPr lang="zh-TW" altLang="en-US" sz="1600" dirty="0"/>
              <a:t>颱風的定義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E6656AB-B8B3-4895-AD32-B928A43C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188BDAE2-5EE0-4B2F-9C9B-7E86A0B4C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3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6CB521-49F8-0043-BA79-4457ACAC9931}"/>
              </a:ext>
            </a:extLst>
          </p:cNvPr>
          <p:cNvSpPr txBox="1"/>
          <p:nvPr/>
        </p:nvSpPr>
        <p:spPr>
          <a:xfrm>
            <a:off x="6749592" y="2366128"/>
            <a:ext cx="5213808" cy="3535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世界氣象組織對颱風的定義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要到</a:t>
            </a:r>
            <a:r>
              <a:rPr lang="zh-TW" altLang="en-US" dirty="0">
                <a:solidFill>
                  <a:srgbClr val="FF0000"/>
                </a:solidFill>
              </a:rPr>
              <a:t>出現颱風眼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才稱為颱風。</a:t>
            </a:r>
          </a:p>
          <a:p>
            <a:pPr marL="1143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輕度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颱風在國際上稱為</a:t>
            </a:r>
            <a:r>
              <a:rPr lang="zh-TW" altLang="en-US" dirty="0">
                <a:solidFill>
                  <a:srgbClr val="FF0000"/>
                </a:solidFill>
              </a:rPr>
              <a:t>熱帶風暴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  <a:p>
            <a:pPr marL="114300" indent="-342900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未達颱風標準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的低氣壓稱為</a:t>
            </a:r>
            <a:r>
              <a:rPr lang="zh-TW" altLang="en-US" dirty="0">
                <a:solidFill>
                  <a:srgbClr val="FF0000"/>
                </a:solidFill>
              </a:rPr>
              <a:t>熱帶性低氣壓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※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中央氣象局對颱風的分級是以</a:t>
            </a:r>
            <a:r>
              <a:rPr lang="zh-TW" altLang="en-US" dirty="0">
                <a:solidFill>
                  <a:srgbClr val="FF0000"/>
                </a:solidFill>
              </a:rPr>
              <a:t>近中心最大風速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來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分的，與雨量、暴風半徑或是颱風移動速度等都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zh-TW" altLang="en-US" dirty="0">
                <a:solidFill>
                  <a:srgbClr val="FF0000"/>
                </a:solidFill>
              </a:rPr>
              <a:t>沒有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直接關係。</a:t>
            </a:r>
            <a:endParaRPr kumimoji="1"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6DCD62D-8539-1947-B722-1DB6A627B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997306"/>
              </p:ext>
            </p:extLst>
          </p:nvPr>
        </p:nvGraphicFramePr>
        <p:xfrm>
          <a:off x="1153944" y="2477915"/>
          <a:ext cx="4782314" cy="19101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5429">
                  <a:extLst>
                    <a:ext uri="{9D8B030D-6E8A-4147-A177-3AD203B41FA5}">
                      <a16:colId xmlns:a16="http://schemas.microsoft.com/office/drawing/2014/main" val="1850682103"/>
                    </a:ext>
                  </a:extLst>
                </a:gridCol>
                <a:gridCol w="915562">
                  <a:extLst>
                    <a:ext uri="{9D8B030D-6E8A-4147-A177-3AD203B41FA5}">
                      <a16:colId xmlns:a16="http://schemas.microsoft.com/office/drawing/2014/main" val="3156881552"/>
                    </a:ext>
                  </a:extLst>
                </a:gridCol>
                <a:gridCol w="995349">
                  <a:extLst>
                    <a:ext uri="{9D8B030D-6E8A-4147-A177-3AD203B41FA5}">
                      <a16:colId xmlns:a16="http://schemas.microsoft.com/office/drawing/2014/main" val="1065929159"/>
                    </a:ext>
                  </a:extLst>
                </a:gridCol>
                <a:gridCol w="957949">
                  <a:extLst>
                    <a:ext uri="{9D8B030D-6E8A-4147-A177-3AD203B41FA5}">
                      <a16:colId xmlns:a16="http://schemas.microsoft.com/office/drawing/2014/main" val="2883804092"/>
                    </a:ext>
                  </a:extLst>
                </a:gridCol>
                <a:gridCol w="948025">
                  <a:extLst>
                    <a:ext uri="{9D8B030D-6E8A-4147-A177-3AD203B41FA5}">
                      <a16:colId xmlns:a16="http://schemas.microsoft.com/office/drawing/2014/main" val="3887222049"/>
                    </a:ext>
                  </a:extLst>
                </a:gridCol>
              </a:tblGrid>
              <a:tr h="5313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近中心最大風速</a:t>
                      </a: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每秒公尺</a:t>
                      </a: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(m/s)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每小時公里</a:t>
                      </a: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(km/hr)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每時浬</a:t>
                      </a: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(KTS)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相當風級</a:t>
                      </a: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45186"/>
                  </a:ext>
                </a:extLst>
              </a:tr>
              <a:tr h="5313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輕度颱風</a:t>
                      </a: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17.2</a:t>
                      </a: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32.6</a:t>
                      </a:r>
                      <a:r>
                        <a:rPr lang="zh-TW" altLang="zh-TW" sz="1400">
                          <a:effectLst/>
                        </a:rPr>
                        <a:t> 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  <a:r>
                        <a:rPr lang="zh-TW" altLang="zh-TW" sz="1400">
                          <a:effectLst/>
                        </a:rPr>
                        <a:t> 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zh-TW" altLang="zh-TW" sz="1400">
                          <a:effectLst/>
                        </a:rPr>
                        <a:t> 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級</a:t>
                      </a:r>
                      <a:r>
                        <a:rPr lang="zh-TW" altLang="zh-TW" sz="1400">
                          <a:effectLst/>
                        </a:rPr>
                        <a:t> 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87542"/>
                  </a:ext>
                </a:extLst>
              </a:tr>
              <a:tr h="5313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中度颱風</a:t>
                      </a: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32.7</a:t>
                      </a: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50.9</a:t>
                      </a:r>
                      <a:r>
                        <a:rPr lang="zh-TW" altLang="zh-TW" sz="1400">
                          <a:effectLst/>
                        </a:rPr>
                        <a:t> 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</a:t>
                      </a: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  <a:r>
                        <a:rPr lang="zh-TW" altLang="zh-TW" sz="1400">
                          <a:effectLst/>
                        </a:rPr>
                        <a:t> 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 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級</a:t>
                      </a:r>
                      <a:r>
                        <a:rPr lang="zh-TW" altLang="zh-TW" sz="1400">
                          <a:effectLst/>
                        </a:rPr>
                        <a:t> 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14118"/>
                  </a:ext>
                </a:extLst>
              </a:tr>
              <a:tr h="3159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強烈颱風</a:t>
                      </a: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以上</a:t>
                      </a:r>
                      <a:r>
                        <a:rPr lang="zh-TW" altLang="zh-TW" sz="1400">
                          <a:effectLst/>
                        </a:rPr>
                        <a:t> 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</a:t>
                      </a: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以上</a:t>
                      </a:r>
                      <a:r>
                        <a:rPr lang="zh-TW" altLang="zh-TW" sz="1400">
                          <a:effectLst/>
                        </a:rPr>
                        <a:t> 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以上</a:t>
                      </a:r>
                      <a:r>
                        <a:rPr lang="zh-TW" altLang="zh-TW" sz="1400">
                          <a:effectLst/>
                        </a:rPr>
                        <a:t> 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級以上</a:t>
                      </a:r>
                      <a:r>
                        <a:rPr lang="zh-TW" altLang="zh-TW" sz="1400">
                          <a:effectLst/>
                        </a:rPr>
                        <a:t> 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1809" marR="71809" marT="35904" marB="35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35081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29D5C63-85C1-4345-9981-FF1FAA3B504F}"/>
              </a:ext>
            </a:extLst>
          </p:cNvPr>
          <p:cNvSpPr txBox="1"/>
          <p:nvPr/>
        </p:nvSpPr>
        <p:spPr>
          <a:xfrm>
            <a:off x="2214926" y="1968746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中央氣象局對颱風的規範</a:t>
            </a:r>
          </a:p>
        </p:txBody>
      </p:sp>
    </p:spTree>
    <p:extLst>
      <p:ext uri="{BB962C8B-B14F-4D97-AF65-F5344CB8AC3E}">
        <p14:creationId xmlns:p14="http://schemas.microsoft.com/office/powerpoint/2010/main" val="2791459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F0A81-3BE0-4E08-A4C0-9C03DCC0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3"/>
            <a:ext cx="3698803" cy="1453621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補充資料</a:t>
            </a:r>
            <a:br>
              <a:rPr lang="en-US" altLang="zh-TW" sz="24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TW" altLang="en-US" sz="20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發布警報的條件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內容版面配置區 4">
            <a:extLst>
              <a:ext uri="{FF2B5EF4-FFF2-40B4-BE49-F238E27FC236}">
                <a16:creationId xmlns:a16="http://schemas.microsoft.com/office/drawing/2014/main" id="{2B1598C9-0AD0-0647-993D-DED9B6B6A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265" y="802638"/>
            <a:ext cx="6391373" cy="5522748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zh-TW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有關颱風警報發布的相關法律條文</a:t>
            </a:r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</a:t>
            </a:r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Wingdings" panose="05000000000000000000" pitchFamily="2" charset="2"/>
              </a:rPr>
              <a:t>（第 </a:t>
            </a:r>
            <a:r>
              <a:rPr lang="en-US" altLang="zh-TW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Wingdings" panose="05000000000000000000" pitchFamily="2" charset="2"/>
              </a:rPr>
              <a:t>10 </a:t>
            </a:r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Wingdings" panose="05000000000000000000" pitchFamily="2" charset="2"/>
              </a:rPr>
              <a:t>條、第</a:t>
            </a:r>
            <a:r>
              <a:rPr lang="en-US" altLang="zh-TW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Wingdings" panose="05000000000000000000" pitchFamily="2" charset="2"/>
              </a:rPr>
              <a:t>11</a:t>
            </a:r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Wingdings" panose="05000000000000000000" pitchFamily="2" charset="2"/>
              </a:rPr>
              <a:t>條</a:t>
            </a:r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）</a:t>
            </a:r>
            <a:endParaRPr lang="zh-TW" altLang="zh-TW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TW" altLang="zh-TW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颱風進入</a:t>
            </a:r>
            <a:r>
              <a:rPr lang="zh-TW" altLang="zh-TW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北緯十度至三十度</a:t>
            </a:r>
            <a:r>
              <a:rPr lang="zh-TW" altLang="zh-TW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lang="zh-TW" altLang="zh-TW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東經一百零五度至一百八十度</a:t>
            </a:r>
            <a:r>
              <a:rPr lang="zh-TW" altLang="zh-TW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之範圍內時，中央氣象局應適時發布颱風動態。</a:t>
            </a:r>
            <a:endParaRPr lang="en-US" altLang="zh-TW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颱風警報之</a:t>
            </a:r>
            <a:r>
              <a:rPr lang="zh-TW" altLang="en-US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種類</a:t>
            </a:r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如下：</a:t>
            </a:r>
            <a:endParaRPr lang="en-US" altLang="zh-TW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zh-TW" altLang="en-US" dirty="0">
                <a:solidFill>
                  <a:schemeClr val="bg1"/>
                </a:solidFill>
                <a:highlight>
                  <a:srgbClr val="FFFF00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海上颱風警報</a:t>
            </a:r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：預測颱風之</a:t>
            </a:r>
            <a:r>
              <a:rPr lang="zh-TW" altLang="en-US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七級風暴風範圍</a:t>
            </a:r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可能侵襲</a:t>
            </a:r>
            <a:r>
              <a:rPr lang="zh-TW" altLang="en-US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臺灣本島及離島一百公里內海域時之前二十四小時</a:t>
            </a:r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，即發布警報，將可能受侵襲之海域列入警戒區域，以後</a:t>
            </a:r>
            <a:r>
              <a:rPr lang="zh-TW" altLang="en-US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每隔三小時發布一次</a:t>
            </a:r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。</a:t>
            </a:r>
            <a:endParaRPr lang="en-US" altLang="zh-TW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zh-TW" altLang="en-US" dirty="0">
                <a:solidFill>
                  <a:schemeClr val="bg1"/>
                </a:solidFill>
                <a:highlight>
                  <a:srgbClr val="FFFF00"/>
                </a:highligh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陸上颱風警報</a:t>
            </a:r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：預測颱風之</a:t>
            </a:r>
            <a:r>
              <a:rPr lang="zh-TW" altLang="en-US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七級風暴風範圍</a:t>
            </a:r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可能侵襲</a:t>
            </a:r>
            <a:r>
              <a:rPr lang="zh-TW" altLang="en-US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臺灣本島及離島陸上之前十八小時</a:t>
            </a:r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，即發布警報，將可能受侵襲之地區列入警戒區域，以後</a:t>
            </a:r>
            <a:r>
              <a:rPr lang="zh-TW" altLang="en-US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每隔三小時發布一次</a:t>
            </a:r>
            <a:r>
              <a:rPr lang="zh-TW" altLang="en-US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，並發布必要之風雨預測相關資料。</a:t>
            </a:r>
          </a:p>
        </p:txBody>
      </p:sp>
    </p:spTree>
    <p:extLst>
      <p:ext uri="{BB962C8B-B14F-4D97-AF65-F5344CB8AC3E}">
        <p14:creationId xmlns:p14="http://schemas.microsoft.com/office/powerpoint/2010/main" val="2499051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DD1269-707B-4FF9-9993-CCA8E76D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3276367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</a:rPr>
              <a:t>開放資料範例</a:t>
            </a:r>
            <a:endParaRPr lang="en-US" altLang="zh-TW" sz="320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772D3F-BEA3-442E-957C-1ABE5D0B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12" y="4392754"/>
            <a:ext cx="3276370" cy="11996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TW" sz="2000">
                <a:solidFill>
                  <a:schemeClr val="bg1"/>
                </a:solidFill>
              </a:rPr>
              <a:t>2015</a:t>
            </a:r>
            <a:r>
              <a:rPr lang="zh-TW" altLang="en-US" sz="2000">
                <a:solidFill>
                  <a:schemeClr val="bg1"/>
                </a:solidFill>
              </a:rPr>
              <a:t>年台灣薪資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2000">
                <a:solidFill>
                  <a:schemeClr val="bg1"/>
                </a:solidFill>
              </a:rPr>
              <a:t>（長條圖）</a:t>
            </a: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47193005-8CB1-41C9-A648-09389A1FD04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" t="18289" r="13059" b="5203"/>
          <a:stretch/>
        </p:blipFill>
        <p:spPr>
          <a:xfrm>
            <a:off x="4654297" y="3530502"/>
            <a:ext cx="5537329" cy="316716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D6F8EA-A496-4420-BCB1-66112CB39BD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 t="19125" r="11362" b="5938"/>
          <a:stretch/>
        </p:blipFill>
        <p:spPr>
          <a:xfrm>
            <a:off x="6736680" y="78202"/>
            <a:ext cx="5360099" cy="337409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7E4719F-4ADD-413C-8F0F-018650C1AA9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5" t="31592" r="59403" b="53255"/>
          <a:stretch/>
        </p:blipFill>
        <p:spPr bwMode="auto">
          <a:xfrm>
            <a:off x="4857396" y="1208276"/>
            <a:ext cx="1949901" cy="157344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65EE5AA-73B0-457E-8063-1F87F669F36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5" t="29024" r="26463" b="46061"/>
          <a:stretch/>
        </p:blipFill>
        <p:spPr bwMode="auto">
          <a:xfrm>
            <a:off x="10220604" y="4611063"/>
            <a:ext cx="1847195" cy="161709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5646F044-0827-4C39-BEE2-7DBE5113577C}"/>
              </a:ext>
            </a:extLst>
          </p:cNvPr>
          <p:cNvSpPr/>
          <p:nvPr/>
        </p:nvSpPr>
        <p:spPr>
          <a:xfrm>
            <a:off x="10088218" y="4517789"/>
            <a:ext cx="2037540" cy="18333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3C171DE-65AF-48E1-8C75-16EF6F68EF31}"/>
              </a:ext>
            </a:extLst>
          </p:cNvPr>
          <p:cNvSpPr/>
          <p:nvPr/>
        </p:nvSpPr>
        <p:spPr>
          <a:xfrm>
            <a:off x="4659511" y="964096"/>
            <a:ext cx="2204436" cy="2057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0D0E4E-228B-4BD3-8DEB-91E13C7DF618}"/>
              </a:ext>
            </a:extLst>
          </p:cNvPr>
          <p:cNvSpPr txBox="1"/>
          <p:nvPr/>
        </p:nvSpPr>
        <p:spPr>
          <a:xfrm>
            <a:off x="8721179" y="3207607"/>
            <a:ext cx="20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↑各行各業↑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1F3548-03D0-4086-9F98-8D70AF45B22D}"/>
              </a:ext>
            </a:extLst>
          </p:cNvPr>
          <p:cNvSpPr txBox="1"/>
          <p:nvPr/>
        </p:nvSpPr>
        <p:spPr>
          <a:xfrm>
            <a:off x="5444808" y="4834281"/>
            <a:ext cx="419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→</a:t>
            </a:r>
            <a:endParaRPr lang="en-US" altLang="zh-TW" b="1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b="1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時薪</a:t>
            </a:r>
            <a:endParaRPr lang="en-US" altLang="zh-TW" b="1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b="1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5888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AA61ABB-1B62-498C-9C13-1ABF5473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補充資料</a:t>
            </a:r>
            <a:br>
              <a:rPr lang="en-US" altLang="zh-TW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TW" altLang="en-US" sz="180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男女薪資差異原因</a:t>
            </a:r>
            <a:endParaRPr lang="zh-TW" altLang="en-US" sz="18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aphicFrame>
        <p:nvGraphicFramePr>
          <p:cNvPr id="13" name="內容版面配置區 5">
            <a:extLst>
              <a:ext uri="{FF2B5EF4-FFF2-40B4-BE49-F238E27FC236}">
                <a16:creationId xmlns:a16="http://schemas.microsoft.com/office/drawing/2014/main" id="{B2BCA007-EEA9-4FAF-86BA-00FB3668E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394186"/>
              </p:ext>
            </p:extLst>
          </p:nvPr>
        </p:nvGraphicFramePr>
        <p:xfrm>
          <a:off x="4785699" y="1961769"/>
          <a:ext cx="7120551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96434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CE8C76-5D6C-48BB-9ADB-52508FD7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z="3200">
                <a:solidFill>
                  <a:srgbClr val="FFFFFF"/>
                </a:solidFill>
              </a:rPr>
              <a:t>結果</a:t>
            </a:r>
            <a:endParaRPr lang="en-US" altLang="zh-TW" sz="3200">
              <a:solidFill>
                <a:srgbClr val="FFFFFF"/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BF5EB5E-DF3D-4EA2-95B7-DDF8FBE9A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793171"/>
              </p:ext>
            </p:extLst>
          </p:nvPr>
        </p:nvGraphicFramePr>
        <p:xfrm>
          <a:off x="2234153" y="1646081"/>
          <a:ext cx="8016402" cy="3565837"/>
        </p:xfrm>
        <a:graphic>
          <a:graphicData uri="http://schemas.openxmlformats.org/drawingml/2006/table">
            <a:tbl>
              <a:tblPr firstRow="1" firstCol="1" bandRow="1"/>
              <a:tblGrid>
                <a:gridCol w="1484015">
                  <a:extLst>
                    <a:ext uri="{9D8B030D-6E8A-4147-A177-3AD203B41FA5}">
                      <a16:colId xmlns:a16="http://schemas.microsoft.com/office/drawing/2014/main" val="2888145410"/>
                    </a:ext>
                  </a:extLst>
                </a:gridCol>
                <a:gridCol w="3499012">
                  <a:extLst>
                    <a:ext uri="{9D8B030D-6E8A-4147-A177-3AD203B41FA5}">
                      <a16:colId xmlns:a16="http://schemas.microsoft.com/office/drawing/2014/main" val="2260002096"/>
                    </a:ext>
                  </a:extLst>
                </a:gridCol>
                <a:gridCol w="3033375">
                  <a:extLst>
                    <a:ext uri="{9D8B030D-6E8A-4147-A177-3AD203B41FA5}">
                      <a16:colId xmlns:a16="http://schemas.microsoft.com/office/drawing/2014/main" val="1377570069"/>
                    </a:ext>
                  </a:extLst>
                </a:gridCol>
              </a:tblGrid>
              <a:tr h="43514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dirty="0"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 </a:t>
                      </a:r>
                      <a:endParaRPr lang="en-US" altLang="zh-TW" sz="3400" b="0" i="0" u="none" strike="noStrike" dirty="0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130325" marR="130325" marT="18101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1" i="0" u="none" strike="noStrike"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泡泡圖</a:t>
                      </a:r>
                      <a:endParaRPr lang="zh-TW" altLang="en-US" sz="3400" b="0" i="0" u="none" strike="noStrike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130325" marR="130325" marT="18101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1" i="0" u="none" strike="noStrike"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長條圖</a:t>
                      </a:r>
                      <a:endParaRPr lang="zh-TW" altLang="en-US" sz="3400" b="0" i="0" u="none" strike="noStrike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130325" marR="130325" marT="18101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010025"/>
                  </a:ext>
                </a:extLst>
              </a:tr>
              <a:tr h="78267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目的</a:t>
                      </a:r>
                      <a:endParaRPr lang="zh-TW" altLang="en-US" sz="3400" b="0" i="0" u="none" strike="noStrike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130325" marR="130325" marT="18101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了解兩個變量的分布情況或者分布趨勢相關關係</a:t>
                      </a:r>
                      <a:endParaRPr lang="zh-TW" altLang="en-US" sz="3400" b="0" i="0" u="none" strike="noStrike" dirty="0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130325" marR="130325" marT="18101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反映事物分布、集中情況</a:t>
                      </a:r>
                      <a:endParaRPr lang="zh-TW" altLang="en-US" sz="3400" b="0" i="0" u="none" strike="noStrike" dirty="0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130325" marR="130325" marT="18101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269273"/>
                  </a:ext>
                </a:extLst>
              </a:tr>
              <a:tr h="782674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1" i="0" u="none" strike="noStrike" dirty="0"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呈現方式</a:t>
                      </a:r>
                      <a:endParaRPr lang="zh-TW" altLang="en-US" sz="3400" b="0" i="0" u="none" strike="noStrike" dirty="0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130325" marR="130325" marT="18101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0" i="0" u="none" strike="noStrike" dirty="0"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數據表示為散點分布</a:t>
                      </a:r>
                      <a:endParaRPr lang="zh-TW" altLang="en-US" sz="3400" b="0" i="0" u="none" strike="noStrike" dirty="0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130325" marR="130325" marT="18101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0" i="0" u="none" strike="noStrike" dirty="0"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以次數分配表呈現</a:t>
                      </a:r>
                      <a:endParaRPr lang="zh-TW" altLang="en-US" sz="3400" b="0" i="0" u="none" strike="noStrike" dirty="0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130325" marR="130325" marT="18101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40279"/>
                  </a:ext>
                </a:extLst>
              </a:tr>
              <a:tr h="1130207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300" b="0" i="0" u="none" strike="noStrike" dirty="0"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 </a:t>
                      </a:r>
                      <a:endParaRPr lang="ja-JP" altLang="en-US" sz="3400" b="0" i="0" u="none" strike="noStrike" dirty="0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特色</a:t>
                      </a:r>
                      <a:endParaRPr lang="ja-JP" altLang="en-US" sz="3400" b="0" i="0" u="none" strike="noStrike" dirty="0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130325" marR="130325" marT="18101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加入第</a:t>
                      </a:r>
                      <a:r>
                        <a:rPr lang="en-US" altLang="zh-TW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3</a:t>
                      </a:r>
                      <a:r>
                        <a:rPr lang="zh-TW" alt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個變量數值作為數據標籤，提升視覺感以分辨數據標記大小的差異</a:t>
                      </a:r>
                      <a:endParaRPr lang="zh-TW" altLang="en-US" sz="3400" b="0" i="0" u="none" strike="noStrike" dirty="0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130325" marR="130325" marT="18101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將數據以各組組界為分界，畫出矩形高度所繪製而成的圖形</a:t>
                      </a:r>
                      <a:endParaRPr lang="zh-TW" altLang="en-US" sz="3400" b="0" i="0" u="none" strike="noStrike" dirty="0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130325" marR="130325" marT="18101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69685"/>
                  </a:ext>
                </a:extLst>
              </a:tr>
              <a:tr h="435141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1" i="0" u="none" strike="noStrike" dirty="0"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補充</a:t>
                      </a:r>
                      <a:endParaRPr lang="zh-TW" altLang="en-US" sz="3400" b="0" i="0" u="none" strike="noStrike" dirty="0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130325" marR="130325" marT="18101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XY</a:t>
                      </a:r>
                      <a:r>
                        <a:rPr lang="ja-JP" altLang="en-US" sz="2300" b="0" i="0" u="none" strike="noStrike" dirty="0"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散佈圖的延伸類型</a:t>
                      </a:r>
                      <a:endParaRPr lang="ja-JP" altLang="en-US" sz="3400" b="0" i="0" u="none" strike="noStrike" dirty="0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130325" marR="130325" marT="18101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300" b="0" i="0" u="none" strike="noStrike" dirty="0"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  <a:cs typeface="新細明體" panose="02020500000000000000" pitchFamily="18" charset="-120"/>
                        </a:rPr>
                        <a:t>－</a:t>
                      </a:r>
                      <a:endParaRPr lang="zh-TW" altLang="en-US" sz="3400" b="0" i="0" u="none" strike="noStrike" dirty="0"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130325" marR="130325" marT="18101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213567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1048702E-CD3A-466C-909E-990244EE3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847" y="362684"/>
            <a:ext cx="4862333" cy="3829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8630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138</TotalTime>
  <Words>782</Words>
  <Application>Microsoft Office PowerPoint</Application>
  <PresentationFormat>寬螢幕</PresentationFormat>
  <Paragraphs>94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Microsoft JhengHei Light</vt:lpstr>
      <vt:lpstr>Arial</vt:lpstr>
      <vt:lpstr>Bahnschrift SemiCondensed</vt:lpstr>
      <vt:lpstr>Calibri</vt:lpstr>
      <vt:lpstr>Gill Sans MT</vt:lpstr>
      <vt:lpstr>包裹</vt:lpstr>
      <vt:lpstr>資料科學 介紹開放資料</vt:lpstr>
      <vt:lpstr>目錄</vt:lpstr>
      <vt:lpstr>開放資料</vt:lpstr>
      <vt:lpstr>開放資料範例</vt:lpstr>
      <vt:lpstr>補充資料 颱風的定義</vt:lpstr>
      <vt:lpstr>補充資料 發布警報的條件</vt:lpstr>
      <vt:lpstr>開放資料範例</vt:lpstr>
      <vt:lpstr>補充資料 男女薪資差異原因</vt:lpstr>
      <vt:lpstr>結果</vt:lpstr>
      <vt:lpstr>心得</vt:lpstr>
      <vt:lpstr>參考資料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怡鳳 黃</dc:creator>
  <cp:lastModifiedBy>凱欣 鍾</cp:lastModifiedBy>
  <cp:revision>5</cp:revision>
  <dcterms:created xsi:type="dcterms:W3CDTF">2021-06-12T08:09:13Z</dcterms:created>
  <dcterms:modified xsi:type="dcterms:W3CDTF">2021-06-25T08:12:21Z</dcterms:modified>
</cp:coreProperties>
</file>