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0" d="100"/>
          <a:sy n="90" d="100"/>
        </p:scale>
        <p:origin x="-576"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61360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256148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B9227-E1E6-4221-8771-ED3F4ADD8BC5}" type="slidenum">
              <a:rPr lang="zh-TW" altLang="en-US" smtClean="0"/>
              <a:pPr/>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7816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152911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B9227-E1E6-4221-8771-ED3F4ADD8BC5}" type="slidenum">
              <a:rPr lang="zh-TW" altLang="en-US" smtClean="0"/>
              <a:pPr/>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3522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4281420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417823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32679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51182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221401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81635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57017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65901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1191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56630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26BA10E-EC63-419D-BE8F-EC610C4F3FC6}" type="datetimeFigureOut">
              <a:rPr lang="zh-TW" altLang="en-US" smtClean="0"/>
              <a:pPr/>
              <a:t>2021/6/18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2383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6BA10E-EC63-419D-BE8F-EC610C4F3FC6}" type="datetimeFigureOut">
              <a:rPr lang="zh-TW" altLang="en-US" smtClean="0"/>
              <a:pPr/>
              <a:t>2021/6/18</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2B9227-E1E6-4221-8771-ED3F4ADD8BC5}" type="slidenum">
              <a:rPr lang="zh-TW" altLang="en-US" smtClean="0"/>
              <a:pPr/>
              <a:t>‹#›</a:t>
            </a:fld>
            <a:endParaRPr lang="zh-TW" altLang="en-US"/>
          </a:p>
        </p:txBody>
      </p:sp>
    </p:spTree>
    <p:extLst>
      <p:ext uri="{BB962C8B-B14F-4D97-AF65-F5344CB8AC3E}">
        <p14:creationId xmlns:p14="http://schemas.microsoft.com/office/powerpoint/2010/main" xmlns="" val="5978490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zh.wikipedia.org/zh-tw/" TargetMode="External"/><Relationship Id="rId2" Type="http://schemas.openxmlformats.org/officeDocument/2006/relationships/hyperlink" Target="https://www.webscrapingpro.tw/what-is-web-scrap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26526" y="816428"/>
            <a:ext cx="6387737" cy="2161903"/>
          </a:xfrm>
        </p:spPr>
        <p:txBody>
          <a:bodyPr>
            <a:normAutofit fontScale="90000"/>
          </a:bodyPr>
          <a:lstStyle/>
          <a:p>
            <a:r>
              <a:rPr lang="zh-TW" altLang="en-US" sz="8000" b="1" dirty="0" smtClean="0">
                <a:latin typeface="+mj-ea"/>
              </a:rPr>
              <a:t>網路</a:t>
            </a:r>
            <a:r>
              <a:rPr lang="zh-TW" altLang="en-US" sz="8000" b="1" smtClean="0">
                <a:latin typeface="+mj-ea"/>
              </a:rPr>
              <a:t>爬蟲</a:t>
            </a:r>
            <a:r>
              <a:rPr lang="en-US" altLang="zh-TW" sz="8000" b="1" dirty="0" smtClean="0">
                <a:latin typeface="+mj-ea"/>
              </a:rPr>
              <a:t>(</a:t>
            </a:r>
            <a:r>
              <a:rPr lang="zh-TW" altLang="en-US" sz="8000" b="1" dirty="0" smtClean="0">
                <a:latin typeface="+mj-ea"/>
              </a:rPr>
              <a:t>蜘蛛</a:t>
            </a:r>
            <a:r>
              <a:rPr lang="en-US" altLang="zh-TW" sz="8000" b="1" dirty="0" smtClean="0">
                <a:latin typeface="+mj-ea"/>
              </a:rPr>
              <a:t>)</a:t>
            </a:r>
            <a:endParaRPr lang="zh-TW" altLang="en-US" sz="8000" b="1" dirty="0">
              <a:latin typeface="+mj-ea"/>
            </a:endParaRPr>
          </a:p>
        </p:txBody>
      </p:sp>
      <p:sp>
        <p:nvSpPr>
          <p:cNvPr id="3" name="副標題 2"/>
          <p:cNvSpPr>
            <a:spLocks noGrp="1"/>
          </p:cNvSpPr>
          <p:nvPr>
            <p:ph type="subTitle" idx="1"/>
          </p:nvPr>
        </p:nvSpPr>
        <p:spPr/>
        <p:txBody>
          <a:bodyPr>
            <a:noAutofit/>
          </a:bodyPr>
          <a:lstStyle/>
          <a:p>
            <a:r>
              <a:rPr lang="zh-TW" altLang="en-US" sz="2400" dirty="0" smtClean="0"/>
              <a:t>組員</a:t>
            </a:r>
            <a:r>
              <a:rPr lang="en-US" altLang="zh-TW" sz="2400" dirty="0" smtClean="0"/>
              <a:t>:10951017</a:t>
            </a:r>
            <a:r>
              <a:rPr lang="zh-TW" altLang="en-US" sz="2400" dirty="0" smtClean="0"/>
              <a:t> 賴芊卉    </a:t>
            </a:r>
            <a:r>
              <a:rPr lang="en-US" altLang="zh-TW" sz="2400" dirty="0" smtClean="0"/>
              <a:t>10951026</a:t>
            </a:r>
            <a:r>
              <a:rPr lang="zh-TW" altLang="en-US" sz="2400" dirty="0" smtClean="0"/>
              <a:t> 鄭依筠     </a:t>
            </a:r>
            <a:r>
              <a:rPr lang="en-US" altLang="zh-TW" sz="2400" dirty="0" smtClean="0"/>
              <a:t>10951050</a:t>
            </a:r>
            <a:r>
              <a:rPr lang="zh-TW" altLang="en-US" sz="2400" dirty="0" smtClean="0"/>
              <a:t> 林郁媗</a:t>
            </a:r>
            <a:endParaRPr lang="en-US" altLang="zh-TW" sz="2400" dirty="0" smtClean="0"/>
          </a:p>
          <a:p>
            <a:endParaRPr lang="zh-TW" altLang="en-US" sz="2400" dirty="0"/>
          </a:p>
        </p:txBody>
      </p:sp>
    </p:spTree>
    <p:extLst>
      <p:ext uri="{BB962C8B-B14F-4D97-AF65-F5344CB8AC3E}">
        <p14:creationId xmlns:p14="http://schemas.microsoft.com/office/powerpoint/2010/main" xmlns="" val="356493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1357090"/>
          </a:xfrm>
        </p:spPr>
        <p:txBody>
          <a:bodyPr>
            <a:normAutofit/>
          </a:bodyPr>
          <a:lstStyle/>
          <a:p>
            <a:pPr algn="ctr"/>
            <a:r>
              <a:rPr lang="zh-TW" altLang="en-US" sz="4800" b="1" dirty="0"/>
              <a:t>網路爬蟲是否合法？</a:t>
            </a:r>
          </a:p>
        </p:txBody>
      </p:sp>
      <p:sp>
        <p:nvSpPr>
          <p:cNvPr id="3" name="內容版面配置區 2"/>
          <p:cNvSpPr>
            <a:spLocks noGrp="1"/>
          </p:cNvSpPr>
          <p:nvPr>
            <p:ph idx="1"/>
          </p:nvPr>
        </p:nvSpPr>
        <p:spPr>
          <a:xfrm>
            <a:off x="1276350" y="1543050"/>
            <a:ext cx="10915650" cy="5314950"/>
          </a:xfrm>
        </p:spPr>
        <p:txBody>
          <a:bodyPr>
            <a:normAutofit lnSpcReduction="10000"/>
          </a:bodyPr>
          <a:lstStyle/>
          <a:p>
            <a:r>
              <a:rPr lang="zh-TW" altLang="en-US" sz="2800" dirty="0">
                <a:solidFill>
                  <a:srgbClr val="002060"/>
                </a:solidFill>
              </a:rPr>
              <a:t>網路爬蟲和網頁抓取並不</a:t>
            </a:r>
            <a:r>
              <a:rPr lang="zh-TW" altLang="en-US" sz="2800" dirty="0" smtClean="0">
                <a:solidFill>
                  <a:srgbClr val="002060"/>
                </a:solidFill>
              </a:rPr>
              <a:t>違法</a:t>
            </a:r>
            <a:endParaRPr lang="en-US" altLang="zh-TW" sz="2800" dirty="0" smtClean="0">
              <a:solidFill>
                <a:srgbClr val="002060"/>
              </a:solidFill>
            </a:endParaRPr>
          </a:p>
          <a:p>
            <a:r>
              <a:rPr lang="zh-TW" altLang="en-US" sz="2800" dirty="0">
                <a:solidFill>
                  <a:srgbClr val="002060"/>
                </a:solidFill>
              </a:rPr>
              <a:t>如何當一個有禮貌的爬蟲呢</a:t>
            </a:r>
            <a:r>
              <a:rPr lang="zh-TW" altLang="en-US" sz="2800" dirty="0" smtClean="0">
                <a:solidFill>
                  <a:srgbClr val="002060"/>
                </a:solidFill>
              </a:rPr>
              <a:t>？</a:t>
            </a:r>
            <a:endParaRPr lang="en-US" altLang="zh-TW" sz="2800" dirty="0" smtClean="0">
              <a:solidFill>
                <a:srgbClr val="002060"/>
              </a:solidFill>
            </a:endParaRPr>
          </a:p>
          <a:p>
            <a:pPr marL="0" indent="0">
              <a:buNone/>
            </a:pPr>
            <a:r>
              <a:rPr lang="zh-TW" altLang="en-US" sz="2800" dirty="0" smtClean="0">
                <a:solidFill>
                  <a:srgbClr val="002060"/>
                </a:solidFill>
              </a:rPr>
              <a:t>    </a:t>
            </a:r>
            <a:r>
              <a:rPr lang="en-US" altLang="zh-TW" sz="2800" dirty="0">
                <a:solidFill>
                  <a:srgbClr val="C00000"/>
                </a:solidFill>
              </a:rPr>
              <a:t>1. </a:t>
            </a:r>
            <a:r>
              <a:rPr lang="zh-TW" altLang="en-US" sz="2800" dirty="0">
                <a:solidFill>
                  <a:srgbClr val="C00000"/>
                </a:solidFill>
              </a:rPr>
              <a:t>遵守 </a:t>
            </a:r>
            <a:r>
              <a:rPr lang="en-US" altLang="zh-TW" sz="2800" dirty="0">
                <a:solidFill>
                  <a:srgbClr val="C00000"/>
                </a:solidFill>
              </a:rPr>
              <a:t>robots.txt </a:t>
            </a:r>
            <a:r>
              <a:rPr lang="zh-TW" altLang="en-US" sz="2800" dirty="0">
                <a:solidFill>
                  <a:srgbClr val="C00000"/>
                </a:solidFill>
              </a:rPr>
              <a:t>的此</a:t>
            </a:r>
            <a:r>
              <a:rPr lang="zh-TW" altLang="en-US" sz="2800" dirty="0" smtClean="0">
                <a:solidFill>
                  <a:srgbClr val="C00000"/>
                </a:solidFill>
              </a:rPr>
              <a:t>文件</a:t>
            </a:r>
            <a:endParaRPr lang="en-US" altLang="zh-TW" sz="2800" dirty="0" smtClean="0">
              <a:solidFill>
                <a:srgbClr val="C00000"/>
              </a:solidFill>
            </a:endParaRPr>
          </a:p>
          <a:p>
            <a:pPr marL="0" indent="0">
              <a:buNone/>
            </a:pPr>
            <a:r>
              <a:rPr lang="zh-TW" altLang="en-US" sz="2800" dirty="0">
                <a:solidFill>
                  <a:schemeClr val="tx1"/>
                </a:solidFill>
              </a:rPr>
              <a:t> </a:t>
            </a:r>
            <a:r>
              <a:rPr lang="zh-TW" altLang="en-US" sz="2800" dirty="0" smtClean="0">
                <a:solidFill>
                  <a:schemeClr val="tx1"/>
                </a:solidFill>
              </a:rPr>
              <a:t>       通常</a:t>
            </a:r>
            <a:r>
              <a:rPr lang="zh-TW" altLang="en-US" sz="2800" dirty="0">
                <a:solidFill>
                  <a:schemeClr val="tx1"/>
                </a:solidFill>
              </a:rPr>
              <a:t>會在網站的根</a:t>
            </a:r>
            <a:r>
              <a:rPr lang="zh-TW" altLang="en-US" sz="2800" dirty="0" smtClean="0">
                <a:solidFill>
                  <a:schemeClr val="tx1"/>
                </a:solidFill>
              </a:rPr>
              <a:t>目錄中，</a:t>
            </a:r>
            <a:r>
              <a:rPr lang="zh-TW" altLang="en-US" sz="2800" dirty="0">
                <a:solidFill>
                  <a:schemeClr val="tx1"/>
                </a:solidFill>
              </a:rPr>
              <a:t>它會說明爬蟲</a:t>
            </a:r>
            <a:r>
              <a:rPr lang="zh-TW" altLang="en-US" sz="2800" dirty="0" smtClean="0">
                <a:solidFill>
                  <a:schemeClr val="tx1"/>
                </a:solidFill>
              </a:rPr>
              <a:t>應該</a:t>
            </a:r>
            <a:endParaRPr lang="en-US" altLang="zh-TW" sz="2800" dirty="0" smtClean="0">
              <a:solidFill>
                <a:schemeClr val="tx1"/>
              </a:solidFill>
            </a:endParaRPr>
          </a:p>
          <a:p>
            <a:pPr marL="0" indent="0">
              <a:buNone/>
            </a:pPr>
            <a:r>
              <a:rPr lang="zh-TW" altLang="en-US" sz="2800" dirty="0" smtClean="0">
                <a:solidFill>
                  <a:schemeClr val="tx1"/>
                </a:solidFill>
              </a:rPr>
              <a:t>        或是不</a:t>
            </a:r>
            <a:r>
              <a:rPr lang="zh-TW" altLang="en-US" sz="2800" dirty="0">
                <a:solidFill>
                  <a:schemeClr val="tx1"/>
                </a:solidFill>
              </a:rPr>
              <a:t>應該爬的網站內容規範</a:t>
            </a:r>
            <a:endParaRPr lang="en-US" altLang="zh-TW" sz="2800" dirty="0" smtClean="0">
              <a:solidFill>
                <a:schemeClr val="tx1"/>
              </a:solidFill>
            </a:endParaRPr>
          </a:p>
          <a:p>
            <a:pPr marL="0" indent="0">
              <a:buNone/>
            </a:pPr>
            <a:r>
              <a:rPr lang="zh-TW" altLang="en-US" sz="2800" dirty="0" smtClean="0">
                <a:solidFill>
                  <a:schemeClr val="tx1"/>
                </a:solidFill>
              </a:rPr>
              <a:t>     </a:t>
            </a:r>
            <a:r>
              <a:rPr lang="en-US" altLang="zh-TW" sz="2800" dirty="0" smtClean="0">
                <a:solidFill>
                  <a:srgbClr val="C00000"/>
                </a:solidFill>
              </a:rPr>
              <a:t>2.</a:t>
            </a:r>
            <a:r>
              <a:rPr lang="zh-TW" altLang="en-US" sz="2800" dirty="0">
                <a:solidFill>
                  <a:srgbClr val="C00000"/>
                </a:solidFill>
              </a:rPr>
              <a:t>不造成網站伺服器的</a:t>
            </a:r>
            <a:r>
              <a:rPr lang="zh-TW" altLang="en-US" sz="2800" dirty="0" smtClean="0">
                <a:solidFill>
                  <a:srgbClr val="C00000"/>
                </a:solidFill>
              </a:rPr>
              <a:t>負擔</a:t>
            </a:r>
            <a:endParaRPr lang="en-US" altLang="zh-TW" sz="2800" dirty="0" smtClean="0">
              <a:solidFill>
                <a:srgbClr val="C00000"/>
              </a:solidFill>
            </a:endParaRPr>
          </a:p>
          <a:p>
            <a:pPr marL="0" indent="0">
              <a:buNone/>
            </a:pPr>
            <a:r>
              <a:rPr lang="zh-TW" altLang="en-US" sz="2800" dirty="0">
                <a:solidFill>
                  <a:srgbClr val="C00000"/>
                </a:solidFill>
              </a:rPr>
              <a:t> </a:t>
            </a:r>
            <a:r>
              <a:rPr lang="zh-TW" altLang="en-US" sz="2800" dirty="0" smtClean="0">
                <a:solidFill>
                  <a:srgbClr val="C00000"/>
                </a:solidFill>
              </a:rPr>
              <a:t>       </a:t>
            </a:r>
            <a:r>
              <a:rPr lang="zh-TW" altLang="en-US" sz="2800" dirty="0" smtClean="0">
                <a:solidFill>
                  <a:schemeClr val="tx1"/>
                </a:solidFill>
              </a:rPr>
              <a:t>如果</a:t>
            </a:r>
            <a:r>
              <a:rPr lang="zh-TW" altLang="en-US" sz="2800" dirty="0">
                <a:solidFill>
                  <a:schemeClr val="tx1"/>
                </a:solidFill>
              </a:rPr>
              <a:t>當網站負載過高至伺服器可以處理的上</a:t>
            </a:r>
            <a:r>
              <a:rPr lang="zh-TW" altLang="en-US" sz="2800" dirty="0" smtClean="0">
                <a:solidFill>
                  <a:schemeClr val="tx1"/>
                </a:solidFill>
              </a:rPr>
              <a:t>限時</a:t>
            </a:r>
            <a:r>
              <a:rPr lang="zh-TW" altLang="en-US" sz="2800" dirty="0" smtClean="0">
                <a:solidFill>
                  <a:schemeClr val="tx1"/>
                </a:solidFill>
              </a:rPr>
              <a:t>，就</a:t>
            </a:r>
            <a:endParaRPr lang="en-US" altLang="zh-TW" sz="2800" dirty="0" smtClean="0">
              <a:solidFill>
                <a:schemeClr val="tx1"/>
              </a:solidFill>
            </a:endParaRPr>
          </a:p>
          <a:p>
            <a:pPr marL="0" indent="0">
              <a:buNone/>
            </a:pPr>
            <a:r>
              <a:rPr lang="zh-TW" altLang="en-US" sz="2800" dirty="0">
                <a:solidFill>
                  <a:schemeClr val="tx1"/>
                </a:solidFill>
              </a:rPr>
              <a:t> </a:t>
            </a:r>
            <a:r>
              <a:rPr lang="zh-TW" altLang="en-US" sz="2800" dirty="0" smtClean="0">
                <a:solidFill>
                  <a:schemeClr val="tx1"/>
                </a:solidFill>
              </a:rPr>
              <a:t>       有</a:t>
            </a:r>
            <a:r>
              <a:rPr lang="zh-TW" altLang="en-US" sz="2800" dirty="0">
                <a:solidFill>
                  <a:schemeClr val="tx1"/>
                </a:solidFill>
              </a:rPr>
              <a:t>可能無法在回應任何請求了，所以</a:t>
            </a:r>
            <a:r>
              <a:rPr lang="zh-TW" altLang="en-US" sz="2800" dirty="0" smtClean="0">
                <a:solidFill>
                  <a:schemeClr val="tx1"/>
                </a:solidFill>
              </a:rPr>
              <a:t>需要在多次的請</a:t>
            </a:r>
            <a:endParaRPr lang="en-US" altLang="zh-TW" sz="2800" dirty="0" smtClean="0">
              <a:solidFill>
                <a:schemeClr val="tx1"/>
              </a:solidFill>
            </a:endParaRPr>
          </a:p>
          <a:p>
            <a:pPr marL="0" indent="0">
              <a:buNone/>
            </a:pPr>
            <a:r>
              <a:rPr lang="zh-TW" altLang="en-US" sz="2800" dirty="0">
                <a:solidFill>
                  <a:schemeClr val="tx1"/>
                </a:solidFill>
              </a:rPr>
              <a:t> </a:t>
            </a:r>
            <a:r>
              <a:rPr lang="zh-TW" altLang="en-US" sz="2800" dirty="0" smtClean="0">
                <a:solidFill>
                  <a:schemeClr val="tx1"/>
                </a:solidFill>
              </a:rPr>
              <a:t>       求</a:t>
            </a:r>
            <a:r>
              <a:rPr lang="zh-TW" altLang="en-US" sz="2800" dirty="0">
                <a:solidFill>
                  <a:schemeClr val="tx1"/>
                </a:solidFill>
              </a:rPr>
              <a:t>之間加入適當的等待延遲</a:t>
            </a:r>
            <a:endParaRPr lang="en-US" altLang="zh-TW" sz="2800" dirty="0">
              <a:solidFill>
                <a:schemeClr val="tx1"/>
              </a:solidFill>
            </a:endParaRPr>
          </a:p>
          <a:p>
            <a:pPr marL="0" indent="0">
              <a:buNone/>
            </a:pPr>
            <a:r>
              <a:rPr lang="zh-TW" altLang="en-US" dirty="0" smtClean="0">
                <a:solidFill>
                  <a:srgbClr val="C00000"/>
                </a:solidFill>
              </a:rPr>
              <a:t>             </a:t>
            </a:r>
            <a:endParaRPr lang="zh-TW" altLang="en-US" dirty="0">
              <a:solidFill>
                <a:srgbClr val="C00000"/>
              </a:solidFill>
            </a:endParaRPr>
          </a:p>
        </p:txBody>
      </p:sp>
    </p:spTree>
    <p:extLst>
      <p:ext uri="{BB962C8B-B14F-4D97-AF65-F5344CB8AC3E}">
        <p14:creationId xmlns:p14="http://schemas.microsoft.com/office/powerpoint/2010/main" xmlns="" val="73399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05000" y="1695450"/>
            <a:ext cx="9772650" cy="3905250"/>
          </a:xfrm>
        </p:spPr>
        <p:txBody>
          <a:bodyPr>
            <a:normAutofit/>
          </a:bodyPr>
          <a:lstStyle/>
          <a:p>
            <a:pPr marL="0" indent="0">
              <a:buNone/>
            </a:pPr>
            <a:r>
              <a:rPr lang="en-US" altLang="zh-TW" sz="2800" dirty="0">
                <a:solidFill>
                  <a:srgbClr val="C00000"/>
                </a:solidFill>
              </a:rPr>
              <a:t>3. </a:t>
            </a:r>
            <a:r>
              <a:rPr lang="zh-TW" altLang="en-US" sz="2800" dirty="0">
                <a:solidFill>
                  <a:srgbClr val="C00000"/>
                </a:solidFill>
              </a:rPr>
              <a:t>加入聯繫</a:t>
            </a:r>
            <a:r>
              <a:rPr lang="zh-TW" altLang="en-US" sz="2800" dirty="0" smtClean="0">
                <a:solidFill>
                  <a:srgbClr val="C00000"/>
                </a:solidFill>
              </a:rPr>
              <a:t>方式</a:t>
            </a:r>
            <a:endParaRPr lang="en-US" altLang="zh-TW" sz="2800" dirty="0">
              <a:solidFill>
                <a:srgbClr val="C00000"/>
              </a:solidFill>
            </a:endParaRPr>
          </a:p>
          <a:p>
            <a:pPr marL="0" indent="0">
              <a:buNone/>
            </a:pPr>
            <a:r>
              <a:rPr lang="zh-TW" altLang="en-US" sz="2800" dirty="0" smtClean="0">
                <a:solidFill>
                  <a:schemeClr val="tx1"/>
                </a:solidFill>
              </a:rPr>
              <a:t>    如果</a:t>
            </a:r>
            <a:r>
              <a:rPr lang="zh-TW" altLang="en-US" sz="2800" dirty="0">
                <a:solidFill>
                  <a:schemeClr val="tx1"/>
                </a:solidFill>
              </a:rPr>
              <a:t>在抓取資料的過程中不小心忽略掉某些</a:t>
            </a:r>
            <a:r>
              <a:rPr lang="zh-TW" altLang="en-US" sz="2800" dirty="0" smtClean="0">
                <a:solidFill>
                  <a:schemeClr val="tx1"/>
                </a:solidFill>
              </a:rPr>
              <a:t>規範</a:t>
            </a:r>
            <a:endParaRPr lang="en-US" altLang="zh-TW" sz="2800" dirty="0" smtClean="0">
              <a:solidFill>
                <a:schemeClr val="tx1"/>
              </a:solidFill>
            </a:endParaRPr>
          </a:p>
          <a:p>
            <a:pPr marL="0" indent="0">
              <a:buNone/>
            </a:pPr>
            <a:r>
              <a:rPr lang="zh-TW" altLang="en-US" sz="2800" dirty="0" smtClean="0">
                <a:solidFill>
                  <a:schemeClr val="tx1"/>
                </a:solidFill>
              </a:rPr>
              <a:t>    或是造成網站</a:t>
            </a:r>
            <a:r>
              <a:rPr lang="zh-TW" altLang="en-US" sz="2800" dirty="0">
                <a:solidFill>
                  <a:schemeClr val="tx1"/>
                </a:solidFill>
              </a:rPr>
              <a:t>太大的負擔等情況時，則要有讓</a:t>
            </a:r>
            <a:r>
              <a:rPr lang="zh-TW" altLang="en-US" sz="2800" dirty="0" smtClean="0">
                <a:solidFill>
                  <a:srgbClr val="FF0000"/>
                </a:solidFill>
              </a:rPr>
              <a:t>網站</a:t>
            </a:r>
            <a:endParaRPr lang="en-US" altLang="zh-TW" sz="2800" dirty="0" smtClean="0">
              <a:solidFill>
                <a:srgbClr val="FF0000"/>
              </a:solidFill>
            </a:endParaRPr>
          </a:p>
          <a:p>
            <a:pPr marL="0" indent="0">
              <a:buNone/>
            </a:pPr>
            <a:r>
              <a:rPr lang="zh-TW" altLang="en-US" sz="2800" dirty="0">
                <a:solidFill>
                  <a:srgbClr val="FF0000"/>
                </a:solidFill>
              </a:rPr>
              <a:t> </a:t>
            </a:r>
            <a:r>
              <a:rPr lang="zh-TW" altLang="en-US" sz="2800" dirty="0" smtClean="0">
                <a:solidFill>
                  <a:srgbClr val="FF0000"/>
                </a:solidFill>
              </a:rPr>
              <a:t>   </a:t>
            </a:r>
            <a:r>
              <a:rPr lang="zh-TW" altLang="en-US" sz="2800" dirty="0" smtClean="0">
                <a:solidFill>
                  <a:srgbClr val="FF0000"/>
                </a:solidFill>
              </a:rPr>
              <a:t>伺服器的管理</a:t>
            </a:r>
            <a:r>
              <a:rPr lang="zh-TW" altLang="en-US" sz="2800" dirty="0">
                <a:solidFill>
                  <a:srgbClr val="FF0000"/>
                </a:solidFill>
              </a:rPr>
              <a:t>者可以聯繫到你的</a:t>
            </a:r>
            <a:r>
              <a:rPr lang="zh-TW" altLang="en-US" sz="2800" dirty="0" smtClean="0">
                <a:solidFill>
                  <a:srgbClr val="FF0000"/>
                </a:solidFill>
              </a:rPr>
              <a:t>方法</a:t>
            </a:r>
            <a:endParaRPr lang="en-US" altLang="zh-TW" sz="2800" dirty="0" smtClean="0">
              <a:solidFill>
                <a:srgbClr val="FF0000"/>
              </a:solidFill>
            </a:endParaRPr>
          </a:p>
          <a:p>
            <a:pPr marL="0" indent="0">
              <a:buNone/>
            </a:pPr>
            <a:r>
              <a:rPr lang="en-US" altLang="zh-TW" sz="2800" dirty="0">
                <a:solidFill>
                  <a:srgbClr val="C00000"/>
                </a:solidFill>
              </a:rPr>
              <a:t>4. </a:t>
            </a:r>
            <a:r>
              <a:rPr lang="zh-TW" altLang="en-US" sz="2800" dirty="0">
                <a:solidFill>
                  <a:srgbClr val="C00000"/>
                </a:solidFill>
              </a:rPr>
              <a:t>確認網站是否有提供 </a:t>
            </a:r>
            <a:r>
              <a:rPr lang="en-US" altLang="zh-TW" sz="2800" dirty="0" smtClean="0">
                <a:solidFill>
                  <a:srgbClr val="C00000"/>
                </a:solidFill>
              </a:rPr>
              <a:t>API</a:t>
            </a:r>
            <a:endParaRPr lang="en-US" altLang="zh-TW" sz="2800" dirty="0">
              <a:solidFill>
                <a:srgbClr val="C00000"/>
              </a:solidFill>
            </a:endParaRPr>
          </a:p>
          <a:p>
            <a:pPr marL="0" indent="0">
              <a:buNone/>
            </a:pPr>
            <a:r>
              <a:rPr lang="zh-TW" altLang="en-US" sz="2800" dirty="0" smtClean="0">
                <a:solidFill>
                  <a:schemeClr val="tx1"/>
                </a:solidFill>
              </a:rPr>
              <a:t>    目前</a:t>
            </a:r>
            <a:r>
              <a:rPr lang="zh-TW" altLang="en-US" sz="2800" dirty="0">
                <a:solidFill>
                  <a:schemeClr val="tx1"/>
                </a:solidFill>
              </a:rPr>
              <a:t>有許多網站都提供 </a:t>
            </a:r>
            <a:r>
              <a:rPr lang="en-US" altLang="zh-TW" sz="2800" dirty="0">
                <a:solidFill>
                  <a:schemeClr val="tx1"/>
                </a:solidFill>
              </a:rPr>
              <a:t>API</a:t>
            </a:r>
            <a:r>
              <a:rPr lang="zh-TW" altLang="en-US" sz="2800" dirty="0">
                <a:solidFill>
                  <a:schemeClr val="tx1"/>
                </a:solidFill>
              </a:rPr>
              <a:t>，以便讓第三方直接取得資料</a:t>
            </a:r>
          </a:p>
        </p:txBody>
      </p:sp>
    </p:spTree>
    <p:extLst>
      <p:ext uri="{BB962C8B-B14F-4D97-AF65-F5344CB8AC3E}">
        <p14:creationId xmlns:p14="http://schemas.microsoft.com/office/powerpoint/2010/main" xmlns="" val="28387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9509" y="624110"/>
            <a:ext cx="8905103" cy="1243879"/>
          </a:xfrm>
        </p:spPr>
        <p:txBody>
          <a:bodyPr>
            <a:normAutofit/>
          </a:bodyPr>
          <a:lstStyle/>
          <a:p>
            <a:pPr algn="ctr"/>
            <a:r>
              <a:rPr lang="zh-TW" altLang="en-US" sz="4800" b="1" dirty="0"/>
              <a:t>如何開發網路爬蟲程式？</a:t>
            </a:r>
          </a:p>
        </p:txBody>
      </p:sp>
      <p:sp>
        <p:nvSpPr>
          <p:cNvPr id="3" name="內容版面配置區 2"/>
          <p:cNvSpPr>
            <a:spLocks noGrp="1"/>
          </p:cNvSpPr>
          <p:nvPr>
            <p:ph idx="1"/>
          </p:nvPr>
        </p:nvSpPr>
        <p:spPr>
          <a:xfrm>
            <a:off x="2838450" y="2438400"/>
            <a:ext cx="8666162" cy="3924300"/>
          </a:xfrm>
        </p:spPr>
        <p:txBody>
          <a:bodyPr/>
          <a:lstStyle/>
          <a:p>
            <a:pPr marL="0" indent="0">
              <a:buNone/>
            </a:pPr>
            <a:r>
              <a:rPr lang="zh-TW" altLang="en-US" sz="3200" dirty="0"/>
              <a:t>像是 </a:t>
            </a:r>
            <a:r>
              <a:rPr lang="en-US" altLang="zh-TW" sz="3200" dirty="0"/>
              <a:t>Python </a:t>
            </a:r>
            <a:r>
              <a:rPr lang="zh-TW" altLang="en-US" sz="3200" dirty="0"/>
              <a:t>之所以是最適合寫爬蟲的程式語言，除了寫法更簡潔之外，還可以直接使用別人開發好的套件，像是 </a:t>
            </a:r>
            <a:r>
              <a:rPr lang="en-US" altLang="zh-TW" sz="3200" dirty="0" err="1" smtClean="0"/>
              <a:t>BeautifulSoup</a:t>
            </a:r>
            <a:r>
              <a:rPr lang="zh-TW" altLang="en-US" sz="3200" dirty="0"/>
              <a:t>，只需要有些 </a:t>
            </a:r>
            <a:r>
              <a:rPr lang="en-US" altLang="zh-TW" sz="3200" dirty="0"/>
              <a:t>Python </a:t>
            </a:r>
            <a:r>
              <a:rPr lang="zh-TW" altLang="en-US" sz="3200" dirty="0"/>
              <a:t>程式語言的基礎，透過實作範例練習，要能夠開發出網路</a:t>
            </a:r>
            <a:r>
              <a:rPr lang="zh-TW" altLang="en-US" sz="3200" dirty="0" smtClean="0"/>
              <a:t>爬蟲</a:t>
            </a:r>
            <a:r>
              <a:rPr lang="zh-TW" altLang="en-US" sz="3200" dirty="0"/>
              <a:t>工具</a:t>
            </a:r>
          </a:p>
        </p:txBody>
      </p:sp>
    </p:spTree>
    <p:extLst>
      <p:ext uri="{BB962C8B-B14F-4D97-AF65-F5344CB8AC3E}">
        <p14:creationId xmlns:p14="http://schemas.microsoft.com/office/powerpoint/2010/main" xmlns="" val="60179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800" b="1" dirty="0" smtClean="0"/>
              <a:t>心得</a:t>
            </a:r>
            <a:endParaRPr lang="zh-TW" altLang="en-US" sz="4800" b="1" dirty="0"/>
          </a:p>
        </p:txBody>
      </p:sp>
      <p:sp>
        <p:nvSpPr>
          <p:cNvPr id="3" name="內容版面配置區 2"/>
          <p:cNvSpPr>
            <a:spLocks noGrp="1"/>
          </p:cNvSpPr>
          <p:nvPr>
            <p:ph idx="1"/>
          </p:nvPr>
        </p:nvSpPr>
        <p:spPr>
          <a:xfrm>
            <a:off x="2592926" y="1632856"/>
            <a:ext cx="8458252" cy="4114801"/>
          </a:xfrm>
        </p:spPr>
        <p:txBody>
          <a:bodyPr>
            <a:normAutofit/>
          </a:bodyPr>
          <a:lstStyle/>
          <a:p>
            <a:pPr marL="0" indent="0">
              <a:buNone/>
            </a:pPr>
            <a:r>
              <a:rPr lang="zh-TW" altLang="en-US" sz="2800" dirty="0" smtClean="0"/>
              <a:t>       我們覺得用網路爬蟲來修改資料固然很方便，但是我們也需要遵守網路使用規定，不可只在意自身的利益，</a:t>
            </a:r>
            <a:r>
              <a:rPr lang="zh-TW" altLang="en-US" sz="2800" dirty="0" smtClean="0"/>
              <a:t>而</a:t>
            </a:r>
            <a:r>
              <a:rPr lang="zh-TW" altLang="en-US" sz="2800" dirty="0" smtClean="0"/>
              <a:t>造成</a:t>
            </a:r>
            <a:r>
              <a:rPr lang="zh-TW" altLang="en-US" sz="2800" dirty="0" smtClean="0"/>
              <a:t>他人</a:t>
            </a:r>
            <a:r>
              <a:rPr lang="zh-TW" altLang="en-US" sz="2800" dirty="0" smtClean="0"/>
              <a:t>的麻煩，抓取資料之前我們必須先查看</a:t>
            </a:r>
            <a:r>
              <a:rPr lang="en-US" altLang="zh-TW" sz="2800" dirty="0" smtClean="0">
                <a:solidFill>
                  <a:srgbClr val="FF0000"/>
                </a:solidFill>
              </a:rPr>
              <a:t>robots.txt</a:t>
            </a:r>
            <a:r>
              <a:rPr lang="zh-TW" altLang="en-US" sz="2800" dirty="0" smtClean="0">
                <a:solidFill>
                  <a:schemeClr val="tx1"/>
                </a:solidFill>
              </a:rPr>
              <a:t>來確定可不可以抓</a:t>
            </a:r>
            <a:r>
              <a:rPr lang="zh-TW" altLang="en-US" sz="2800" dirty="0" smtClean="0"/>
              <a:t>。經過這次對網路爬蟲的報告也讓我們更了解我們平常瀏覽的資訊是如何取得</a:t>
            </a:r>
            <a:r>
              <a:rPr lang="zh-TW" altLang="en-US" sz="2800" dirty="0"/>
              <a:t>的，而且也大大的降低複製資料的時間，我們不再需要一筆一筆複製，然後貼到</a:t>
            </a:r>
            <a:r>
              <a:rPr lang="en-US" altLang="zh-TW" sz="2800" dirty="0"/>
              <a:t>excel</a:t>
            </a:r>
            <a:r>
              <a:rPr lang="zh-TW" altLang="en-US" sz="2800" dirty="0"/>
              <a:t>或是文字編輯器</a:t>
            </a:r>
            <a:r>
              <a:rPr lang="zh-TW" altLang="en-US" sz="2800" dirty="0" smtClean="0"/>
              <a:t>儲存再</a:t>
            </a:r>
            <a:r>
              <a:rPr lang="zh-TW" altLang="en-US" sz="2800" dirty="0"/>
              <a:t>做後續的</a:t>
            </a:r>
            <a:r>
              <a:rPr lang="zh-TW" altLang="en-US" sz="2800" dirty="0" smtClean="0"/>
              <a:t>分析，只要幾個步驟就</a:t>
            </a:r>
            <a:r>
              <a:rPr lang="zh-TW" altLang="en-US" sz="2800" dirty="0" smtClean="0"/>
              <a:t>能完成</a:t>
            </a:r>
            <a:r>
              <a:rPr lang="zh-TW" altLang="en-US" sz="2800" dirty="0" smtClean="0"/>
              <a:t>大量資料的整理和分析。</a:t>
            </a:r>
            <a:endParaRPr lang="zh-TW" altLang="en-US" sz="2800" dirty="0"/>
          </a:p>
        </p:txBody>
      </p:sp>
    </p:spTree>
    <p:extLst>
      <p:ext uri="{BB962C8B-B14F-4D97-AF65-F5344CB8AC3E}">
        <p14:creationId xmlns:p14="http://schemas.microsoft.com/office/powerpoint/2010/main" xmlns="" val="1725127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800" dirty="0" smtClean="0">
                <a:solidFill>
                  <a:schemeClr val="tx1"/>
                </a:solidFill>
              </a:rPr>
              <a:t>參考網址</a:t>
            </a:r>
            <a:endParaRPr lang="zh-TW" altLang="en-US" sz="4800" dirty="0">
              <a:solidFill>
                <a:schemeClr val="tx1"/>
              </a:solidFill>
            </a:endParaRPr>
          </a:p>
        </p:txBody>
      </p:sp>
      <p:sp>
        <p:nvSpPr>
          <p:cNvPr id="3" name="內容版面配置區 2"/>
          <p:cNvSpPr>
            <a:spLocks noGrp="1"/>
          </p:cNvSpPr>
          <p:nvPr>
            <p:ph idx="1"/>
          </p:nvPr>
        </p:nvSpPr>
        <p:spPr>
          <a:xfrm>
            <a:off x="2589212" y="1524000"/>
            <a:ext cx="8915400" cy="4387222"/>
          </a:xfrm>
        </p:spPr>
        <p:txBody>
          <a:bodyPr/>
          <a:lstStyle/>
          <a:p>
            <a:r>
              <a:rPr lang="en-US" altLang="zh-TW" sz="2800" dirty="0">
                <a:hlinkClick r:id="rId2"/>
              </a:rPr>
              <a:t>https://</a:t>
            </a:r>
            <a:r>
              <a:rPr lang="en-US" altLang="zh-TW" sz="2800" dirty="0" smtClean="0">
                <a:hlinkClick r:id="rId2"/>
              </a:rPr>
              <a:t>www.webscrapingpro.tw/what-is-web-scrapin</a:t>
            </a:r>
            <a:endParaRPr lang="en-US" altLang="zh-TW" sz="2800" dirty="0" smtClean="0"/>
          </a:p>
          <a:p>
            <a:r>
              <a:rPr lang="en-US" altLang="zh-TW" sz="2800" dirty="0">
                <a:hlinkClick r:id="rId3"/>
              </a:rPr>
              <a:t>https://zh.wikipedia.org/zh-tw</a:t>
            </a:r>
            <a:r>
              <a:rPr lang="en-US" altLang="zh-TW" sz="2800" dirty="0" smtClean="0">
                <a:hlinkClick r:id="rId3"/>
              </a:rPr>
              <a:t>/</a:t>
            </a:r>
            <a:endParaRPr lang="en-US" altLang="zh-TW" sz="2800" dirty="0" smtClean="0"/>
          </a:p>
          <a:p>
            <a:endParaRPr lang="en-US" altLang="zh-TW" sz="2800" dirty="0" smtClean="0"/>
          </a:p>
          <a:p>
            <a:endParaRPr lang="zh-TW" altLang="en-US" dirty="0"/>
          </a:p>
        </p:txBody>
      </p:sp>
    </p:spTree>
    <p:extLst>
      <p:ext uri="{BB962C8B-B14F-4D97-AF65-F5344CB8AC3E}">
        <p14:creationId xmlns:p14="http://schemas.microsoft.com/office/powerpoint/2010/main" xmlns="" val="1625034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sz="4800" b="1" dirty="0" smtClean="0"/>
              <a:t>目錄</a:t>
            </a:r>
            <a:endParaRPr lang="zh-TW" altLang="en-US" sz="4800" b="1" dirty="0"/>
          </a:p>
        </p:txBody>
      </p:sp>
      <p:sp>
        <p:nvSpPr>
          <p:cNvPr id="3" name="內容版面配置區 2"/>
          <p:cNvSpPr>
            <a:spLocks noGrp="1"/>
          </p:cNvSpPr>
          <p:nvPr>
            <p:ph idx="1"/>
          </p:nvPr>
        </p:nvSpPr>
        <p:spPr>
          <a:xfrm>
            <a:off x="2589211" y="1672046"/>
            <a:ext cx="9219611" cy="3696788"/>
          </a:xfrm>
        </p:spPr>
        <p:txBody>
          <a:bodyPr>
            <a:normAutofit/>
          </a:bodyPr>
          <a:lstStyle/>
          <a:p>
            <a:r>
              <a:rPr lang="zh-TW" altLang="en-US" sz="2800" dirty="0" smtClean="0"/>
              <a:t>什麼是網路爬蟲？</a:t>
            </a:r>
            <a:endParaRPr lang="en-US" altLang="zh-TW" sz="2800" dirty="0" smtClean="0"/>
          </a:p>
          <a:p>
            <a:r>
              <a:rPr lang="zh-TW" altLang="en-US" sz="2800" dirty="0"/>
              <a:t>爬蟲</a:t>
            </a:r>
            <a:r>
              <a:rPr lang="zh-TW" altLang="en-US" sz="2800" dirty="0" smtClean="0"/>
              <a:t>原理</a:t>
            </a:r>
            <a:endParaRPr lang="en-US" altLang="zh-TW" sz="2800" dirty="0" smtClean="0"/>
          </a:p>
          <a:p>
            <a:r>
              <a:rPr lang="zh-TW" altLang="en-US" sz="2800" dirty="0" smtClean="0"/>
              <a:t>網路爬蟲</a:t>
            </a:r>
            <a:r>
              <a:rPr lang="en-US" altLang="zh-TW" sz="2800" dirty="0" smtClean="0"/>
              <a:t>VS</a:t>
            </a:r>
            <a:r>
              <a:rPr lang="zh-TW" altLang="en-US" sz="2800" dirty="0" smtClean="0"/>
              <a:t>網路抓取</a:t>
            </a:r>
            <a:endParaRPr lang="en-US" altLang="zh-TW" sz="2800" dirty="0" smtClean="0"/>
          </a:p>
          <a:p>
            <a:r>
              <a:rPr lang="zh-TW" altLang="en-US" sz="2800" dirty="0"/>
              <a:t>網路爬蟲是否</a:t>
            </a:r>
            <a:r>
              <a:rPr lang="zh-TW" altLang="en-US" sz="2800" dirty="0" smtClean="0"/>
              <a:t>合法</a:t>
            </a:r>
            <a:endParaRPr lang="en-US" altLang="zh-TW" sz="2800" dirty="0" smtClean="0"/>
          </a:p>
          <a:p>
            <a:r>
              <a:rPr lang="zh-TW" altLang="en-US" sz="2800" dirty="0" smtClean="0"/>
              <a:t>心得</a:t>
            </a:r>
            <a:endParaRPr lang="en-US" altLang="zh-TW" sz="2800" dirty="0" smtClean="0"/>
          </a:p>
          <a:p>
            <a:r>
              <a:rPr lang="zh-TW" altLang="en-US" sz="2800" dirty="0"/>
              <a:t>參考網站</a:t>
            </a:r>
            <a:endParaRPr lang="en-US" altLang="zh-TW" sz="2800" dirty="0" smtClean="0"/>
          </a:p>
          <a:p>
            <a:endParaRPr lang="zh-TW" altLang="en-US" sz="2800" dirty="0"/>
          </a:p>
        </p:txBody>
      </p:sp>
    </p:spTree>
    <p:extLst>
      <p:ext uri="{BB962C8B-B14F-4D97-AF65-F5344CB8AC3E}">
        <p14:creationId xmlns:p14="http://schemas.microsoft.com/office/powerpoint/2010/main" xmlns="" val="149125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1322256"/>
          </a:xfrm>
        </p:spPr>
        <p:txBody>
          <a:bodyPr>
            <a:normAutofit/>
          </a:bodyPr>
          <a:lstStyle/>
          <a:p>
            <a:r>
              <a:rPr lang="zh-TW" altLang="en-US" dirty="0" smtClean="0"/>
              <a:t>                 </a:t>
            </a:r>
            <a:r>
              <a:rPr lang="zh-TW" altLang="en-US" sz="4800" b="1" dirty="0" smtClean="0"/>
              <a:t>什麼是網路爬蟲？</a:t>
            </a:r>
            <a:endParaRPr lang="zh-TW" altLang="en-US" sz="4800" b="1" dirty="0"/>
          </a:p>
        </p:txBody>
      </p:sp>
      <p:sp>
        <p:nvSpPr>
          <p:cNvPr id="3" name="內容版面配置區 2"/>
          <p:cNvSpPr>
            <a:spLocks noGrp="1"/>
          </p:cNvSpPr>
          <p:nvPr>
            <p:ph idx="1"/>
          </p:nvPr>
        </p:nvSpPr>
        <p:spPr>
          <a:xfrm>
            <a:off x="2589212" y="1946366"/>
            <a:ext cx="8915400" cy="3964855"/>
          </a:xfrm>
        </p:spPr>
        <p:txBody>
          <a:bodyPr>
            <a:normAutofit/>
          </a:bodyPr>
          <a:lstStyle/>
          <a:p>
            <a:r>
              <a:rPr lang="zh-TW" altLang="en-US" sz="4000" dirty="0"/>
              <a:t>自動</a:t>
            </a:r>
            <a:r>
              <a:rPr lang="zh-TW" altLang="en-US" sz="4000" dirty="0" smtClean="0"/>
              <a:t>瀏覽、抓取資料網站資料的</a:t>
            </a:r>
            <a:r>
              <a:rPr lang="zh-TW" altLang="en-US" sz="4000" dirty="0">
                <a:solidFill>
                  <a:srgbClr val="FF0000"/>
                </a:solidFill>
              </a:rPr>
              <a:t>網路</a:t>
            </a:r>
            <a:r>
              <a:rPr lang="zh-TW" altLang="en-US" sz="4000" dirty="0" smtClean="0">
                <a:solidFill>
                  <a:srgbClr val="FF0000"/>
                </a:solidFill>
              </a:rPr>
              <a:t>機器人</a:t>
            </a:r>
            <a:endParaRPr lang="en-US" altLang="zh-TW" sz="4000" dirty="0" smtClean="0">
              <a:solidFill>
                <a:srgbClr val="FF0000"/>
              </a:solidFill>
            </a:endParaRPr>
          </a:p>
          <a:p>
            <a:r>
              <a:rPr lang="zh-TW" altLang="en-US" sz="4000" dirty="0" smtClean="0"/>
              <a:t>可依規則收集、擷取資料</a:t>
            </a:r>
            <a:endParaRPr lang="en-US" altLang="zh-TW" sz="4000" dirty="0" smtClean="0"/>
          </a:p>
          <a:p>
            <a:r>
              <a:rPr lang="zh-TW" altLang="en-US" sz="4000" dirty="0"/>
              <a:t>取得資料後可整理出所需</a:t>
            </a:r>
            <a:r>
              <a:rPr lang="zh-TW" altLang="en-US" sz="4000" dirty="0" smtClean="0"/>
              <a:t>格式    </a:t>
            </a:r>
            <a:r>
              <a:rPr lang="en-US" altLang="zh-TW" sz="4000" dirty="0" err="1" smtClean="0"/>
              <a:t>ex.Excel</a:t>
            </a:r>
            <a:r>
              <a:rPr lang="zh-TW" altLang="en-US" sz="4000" dirty="0" smtClean="0"/>
              <a:t>、</a:t>
            </a:r>
            <a:r>
              <a:rPr lang="en-US" altLang="zh-TW" sz="4000" dirty="0" smtClean="0"/>
              <a:t>CSV</a:t>
            </a:r>
            <a:r>
              <a:rPr lang="zh-TW" altLang="en-US" sz="4000" dirty="0" smtClean="0"/>
              <a:t>檔案或資料庫等</a:t>
            </a:r>
            <a:endParaRPr lang="zh-TW" altLang="en-US" sz="4000" dirty="0"/>
          </a:p>
        </p:txBody>
      </p:sp>
    </p:spTree>
    <p:extLst>
      <p:ext uri="{BB962C8B-B14F-4D97-AF65-F5344CB8AC3E}">
        <p14:creationId xmlns:p14="http://schemas.microsoft.com/office/powerpoint/2010/main" xmlns="" val="2212987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t>                  </a:t>
            </a:r>
            <a:r>
              <a:rPr lang="zh-TW" altLang="en-US" sz="4800" dirty="0"/>
              <a:t> </a:t>
            </a:r>
            <a:r>
              <a:rPr lang="zh-TW" altLang="en-US" sz="4800" b="1" dirty="0" smtClean="0"/>
              <a:t>爬蟲原理</a:t>
            </a:r>
            <a:endParaRPr lang="zh-TW" altLang="en-US" sz="4800" b="1" dirty="0"/>
          </a:p>
        </p:txBody>
      </p:sp>
      <p:sp>
        <p:nvSpPr>
          <p:cNvPr id="3" name="內容版面配置區 2"/>
          <p:cNvSpPr>
            <a:spLocks noGrp="1"/>
          </p:cNvSpPr>
          <p:nvPr>
            <p:ph idx="1"/>
          </p:nvPr>
        </p:nvSpPr>
        <p:spPr>
          <a:xfrm>
            <a:off x="2592924" y="1676400"/>
            <a:ext cx="9408575" cy="5181600"/>
          </a:xfrm>
        </p:spPr>
        <p:txBody>
          <a:bodyPr>
            <a:normAutofit/>
          </a:bodyPr>
          <a:lstStyle/>
          <a:p>
            <a:r>
              <a:rPr lang="zh-TW" altLang="en-US" sz="3600" dirty="0" smtClean="0"/>
              <a:t>獲取資料三步驟</a:t>
            </a:r>
            <a:r>
              <a:rPr lang="en-US" altLang="zh-TW" sz="3600" dirty="0" smtClean="0"/>
              <a:t>:</a:t>
            </a:r>
          </a:p>
          <a:p>
            <a:pPr marL="0" indent="0">
              <a:buNone/>
            </a:pPr>
            <a:r>
              <a:rPr lang="zh-TW" altLang="en-US" sz="2800" dirty="0"/>
              <a:t>  </a:t>
            </a:r>
            <a:r>
              <a:rPr lang="zh-TW" altLang="en-US" sz="2800" dirty="0" smtClean="0"/>
              <a:t>   </a:t>
            </a:r>
            <a:r>
              <a:rPr lang="zh-TW" altLang="en-US" sz="2800" dirty="0" smtClean="0">
                <a:solidFill>
                  <a:srgbClr val="002060"/>
                </a:solidFill>
              </a:rPr>
              <a:t>第一步 </a:t>
            </a:r>
            <a:r>
              <a:rPr lang="en-US" altLang="zh-TW" sz="2800" dirty="0" smtClean="0">
                <a:solidFill>
                  <a:srgbClr val="002060"/>
                </a:solidFill>
              </a:rPr>
              <a:t>– </a:t>
            </a:r>
            <a:r>
              <a:rPr lang="zh-TW" altLang="en-US" sz="2800" dirty="0" smtClean="0">
                <a:solidFill>
                  <a:srgbClr val="002060"/>
                </a:solidFill>
              </a:rPr>
              <a:t>請求網頁內容</a:t>
            </a:r>
            <a:endParaRPr lang="en-US" altLang="zh-TW" sz="2800" dirty="0" smtClean="0">
              <a:solidFill>
                <a:srgbClr val="002060"/>
              </a:solidFill>
            </a:endParaRPr>
          </a:p>
          <a:p>
            <a:pPr marL="0" indent="0">
              <a:buNone/>
            </a:pPr>
            <a:endParaRPr lang="en-US" altLang="zh-TW" sz="2800" dirty="0" smtClean="0">
              <a:solidFill>
                <a:srgbClr val="002060"/>
              </a:solidFill>
            </a:endParaRPr>
          </a:p>
          <a:p>
            <a:pPr marL="0" indent="0">
              <a:buNone/>
            </a:pPr>
            <a:r>
              <a:rPr lang="zh-TW" altLang="en-US" sz="2800" dirty="0" smtClean="0"/>
              <a:t>     向</a:t>
            </a:r>
            <a:r>
              <a:rPr lang="zh-TW" altLang="en-US" sz="2800" dirty="0"/>
              <a:t>目標網站請求特定網址（</a:t>
            </a:r>
            <a:r>
              <a:rPr lang="en-US" altLang="zh-TW" sz="2800" dirty="0"/>
              <a:t>URL</a:t>
            </a:r>
            <a:r>
              <a:rPr lang="zh-TW" altLang="en-US" sz="2800" dirty="0"/>
              <a:t>）的內容</a:t>
            </a:r>
            <a:endParaRPr lang="en-US" altLang="zh-TW" sz="2800" dirty="0" smtClean="0"/>
          </a:p>
          <a:p>
            <a:pPr marL="0" indent="0">
              <a:buNone/>
            </a:pPr>
            <a:r>
              <a:rPr lang="zh-TW" altLang="en-US" sz="2800" dirty="0" smtClean="0"/>
              <a:t>     例如</a:t>
            </a:r>
            <a:r>
              <a:rPr lang="zh-TW" altLang="en-US" sz="2800" dirty="0"/>
              <a:t>，透過網路爬蟲來抓取「</a:t>
            </a:r>
            <a:r>
              <a:rPr lang="en-US" altLang="zh-TW" sz="2800" dirty="0"/>
              <a:t>Yahoo</a:t>
            </a:r>
            <a:r>
              <a:rPr lang="zh-TW" altLang="en-US" sz="2800" dirty="0"/>
              <a:t>奇摩電影 </a:t>
            </a:r>
            <a:r>
              <a:rPr lang="en-US" altLang="zh-TW" sz="2800" dirty="0"/>
              <a:t>– </a:t>
            </a:r>
            <a:endParaRPr lang="en-US" altLang="zh-TW" sz="2800" dirty="0" smtClean="0"/>
          </a:p>
          <a:p>
            <a:pPr marL="0" indent="0">
              <a:buNone/>
            </a:pPr>
            <a:r>
              <a:rPr lang="zh-TW" altLang="en-US" sz="2800" dirty="0" smtClean="0"/>
              <a:t>     本週</a:t>
            </a:r>
            <a:r>
              <a:rPr lang="zh-TW" altLang="en-US" sz="2800" dirty="0"/>
              <a:t>新片」</a:t>
            </a:r>
            <a:r>
              <a:rPr lang="zh-TW" altLang="en-US" sz="2800" dirty="0" smtClean="0"/>
              <a:t>，爬蟲</a:t>
            </a:r>
            <a:r>
              <a:rPr lang="zh-TW" altLang="en-US" sz="2800" dirty="0"/>
              <a:t>傳送一個 </a:t>
            </a:r>
            <a:r>
              <a:rPr lang="en-US" altLang="zh-TW" sz="2800" dirty="0"/>
              <a:t>GET </a:t>
            </a:r>
            <a:r>
              <a:rPr lang="zh-TW" altLang="en-US" sz="2800" dirty="0" smtClean="0"/>
              <a:t>請求至</a:t>
            </a:r>
            <a:endParaRPr lang="en-US" altLang="zh-TW" sz="2800" dirty="0" smtClean="0"/>
          </a:p>
          <a:p>
            <a:pPr marL="0" indent="0">
              <a:buNone/>
            </a:pPr>
            <a:r>
              <a:rPr lang="zh-TW" altLang="en-US" sz="2800" dirty="0"/>
              <a:t> </a:t>
            </a:r>
            <a:r>
              <a:rPr lang="zh-TW" altLang="en-US" sz="2800" dirty="0" smtClean="0"/>
              <a:t>    </a:t>
            </a:r>
            <a:r>
              <a:rPr lang="en-US" altLang="zh-TW" sz="2800" dirty="0" smtClean="0"/>
              <a:t>https</a:t>
            </a:r>
            <a:r>
              <a:rPr lang="en-US" altLang="zh-TW" sz="2800" dirty="0"/>
              <a:t>://movies.yahoo.com.tw/movie_thisweek.html </a:t>
            </a:r>
            <a:r>
              <a:rPr lang="zh-TW" altLang="en-US" sz="2800" dirty="0" smtClean="0"/>
              <a:t>                                                                                網址</a:t>
            </a:r>
            <a:endParaRPr lang="zh-TW" altLang="en-US" sz="2800" dirty="0"/>
          </a:p>
        </p:txBody>
      </p:sp>
    </p:spTree>
    <p:extLst>
      <p:ext uri="{BB962C8B-B14F-4D97-AF65-F5344CB8AC3E}">
        <p14:creationId xmlns:p14="http://schemas.microsoft.com/office/powerpoint/2010/main" xmlns="" val="1343318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0"/>
            <a:ext cx="8915400" cy="1586978"/>
          </a:xfrm>
        </p:spPr>
        <p:txBody>
          <a:bodyPr>
            <a:noAutofit/>
          </a:bodyPr>
          <a:lstStyle/>
          <a:p>
            <a:pPr algn="ctr"/>
            <a:r>
              <a:rPr lang="en-US" altLang="zh-TW" sz="2800" dirty="0"/>
              <a:t>Yahoo </a:t>
            </a:r>
            <a:r>
              <a:rPr lang="zh-TW" altLang="en-US" sz="2800" dirty="0"/>
              <a:t>奇摩的伺服器就會做出回應，將</a:t>
            </a:r>
            <a:r>
              <a:rPr lang="zh-TW" altLang="en-US" sz="2800" dirty="0" smtClean="0"/>
              <a:t>網頁</a:t>
            </a:r>
            <a:r>
              <a:rPr lang="en-US" altLang="zh-TW" sz="2800" dirty="0" smtClean="0"/>
              <a:t/>
            </a:r>
            <a:br>
              <a:rPr lang="en-US" altLang="zh-TW" sz="2800" dirty="0" smtClean="0"/>
            </a:br>
            <a:r>
              <a:rPr lang="zh-TW" altLang="en-US" sz="2800" dirty="0" smtClean="0"/>
              <a:t>的原始碼回</a:t>
            </a:r>
            <a:r>
              <a:rPr lang="zh-TW" altLang="en-US" sz="2800" dirty="0"/>
              <a:t>傳</a:t>
            </a:r>
            <a:r>
              <a:rPr lang="zh-TW" altLang="en-US" sz="2800" dirty="0" smtClean="0"/>
              <a:t>，通常</a:t>
            </a:r>
            <a:r>
              <a:rPr lang="zh-TW" altLang="en-US" sz="2800" dirty="0"/>
              <a:t>會是 </a:t>
            </a:r>
            <a:r>
              <a:rPr lang="en-US" altLang="zh-TW" sz="2800" dirty="0"/>
              <a:t>HTML </a:t>
            </a:r>
            <a:r>
              <a:rPr lang="zh-TW" altLang="en-US" sz="2800" dirty="0"/>
              <a:t>文件</a:t>
            </a:r>
            <a:r>
              <a:rPr lang="zh-TW" altLang="en-US" sz="2800" dirty="0" smtClean="0"/>
              <a:t>，</a:t>
            </a:r>
            <a:r>
              <a:rPr lang="en-US" altLang="zh-TW" sz="2800" dirty="0" smtClean="0"/>
              <a:t/>
            </a:r>
            <a:br>
              <a:rPr lang="en-US" altLang="zh-TW" sz="2800" dirty="0" smtClean="0"/>
            </a:br>
            <a:r>
              <a:rPr lang="zh-TW" altLang="en-US" sz="2800" dirty="0" smtClean="0"/>
              <a:t>一般瀏覽器會</a:t>
            </a:r>
            <a:r>
              <a:rPr lang="zh-TW" altLang="en-US" sz="2800" dirty="0"/>
              <a:t>將此文件</a:t>
            </a:r>
            <a:r>
              <a:rPr lang="zh-TW" altLang="en-US" sz="2800" dirty="0" smtClean="0"/>
              <a:t>以的</a:t>
            </a:r>
            <a:r>
              <a:rPr lang="zh-TW" altLang="en-US" sz="2800" dirty="0"/>
              <a:t>頁面來顯示</a:t>
            </a:r>
          </a:p>
        </p:txBody>
      </p:sp>
      <p:sp>
        <p:nvSpPr>
          <p:cNvPr id="4" name="文字版面配置區 3"/>
          <p:cNvSpPr>
            <a:spLocks noGrp="1"/>
          </p:cNvSpPr>
          <p:nvPr>
            <p:ph type="body" sz="half" idx="2"/>
          </p:nvPr>
        </p:nvSpPr>
        <p:spPr>
          <a:xfrm flipV="1">
            <a:off x="2589213" y="5861049"/>
            <a:ext cx="8915400" cy="310665"/>
          </a:xfrm>
        </p:spPr>
        <p:txBody>
          <a:bodyPr/>
          <a:lstStyle/>
          <a:p>
            <a:r>
              <a:rPr lang="en-US" altLang="zh-TW" dirty="0" smtClean="0"/>
              <a:t>\</a:t>
            </a:r>
            <a:endParaRPr lang="zh-TW" altLang="en-US" dirty="0"/>
          </a:p>
        </p:txBody>
      </p:sp>
      <p:pic>
        <p:nvPicPr>
          <p:cNvPr id="3" name="圖片 2"/>
          <p:cNvPicPr>
            <a:picLocks noChangeAspect="1"/>
          </p:cNvPicPr>
          <p:nvPr/>
        </p:nvPicPr>
        <p:blipFill>
          <a:blip r:embed="rId2"/>
          <a:stretch>
            <a:fillRect/>
          </a:stretch>
        </p:blipFill>
        <p:spPr>
          <a:xfrm>
            <a:off x="2591488" y="1586978"/>
            <a:ext cx="8913124" cy="4767485"/>
          </a:xfrm>
          <a:prstGeom prst="rect">
            <a:avLst/>
          </a:prstGeom>
        </p:spPr>
      </p:pic>
      <p:sp>
        <p:nvSpPr>
          <p:cNvPr id="6" name="圖片版面配置區 5"/>
          <p:cNvSpPr>
            <a:spLocks noGrp="1"/>
          </p:cNvSpPr>
          <p:nvPr>
            <p:ph type="pic" idx="1"/>
          </p:nvPr>
        </p:nvSpPr>
        <p:spPr/>
      </p:sp>
    </p:spTree>
    <p:extLst>
      <p:ext uri="{BB962C8B-B14F-4D97-AF65-F5344CB8AC3E}">
        <p14:creationId xmlns:p14="http://schemas.microsoft.com/office/powerpoint/2010/main" xmlns="" val="3775694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89212" y="624110"/>
            <a:ext cx="8915400" cy="5287112"/>
          </a:xfrm>
        </p:spPr>
        <p:txBody>
          <a:bodyPr>
            <a:normAutofit/>
          </a:bodyPr>
          <a:lstStyle/>
          <a:p>
            <a:pPr marL="0" indent="0">
              <a:buNone/>
            </a:pPr>
            <a:r>
              <a:rPr lang="zh-TW" altLang="en-US" sz="2800" dirty="0" smtClean="0">
                <a:solidFill>
                  <a:srgbClr val="002060"/>
                </a:solidFill>
              </a:rPr>
              <a:t>第二步</a:t>
            </a:r>
            <a:r>
              <a:rPr lang="zh-TW" altLang="en-US" sz="2800" dirty="0">
                <a:solidFill>
                  <a:srgbClr val="002060"/>
                </a:solidFill>
              </a:rPr>
              <a:t> </a:t>
            </a:r>
            <a:r>
              <a:rPr lang="en-US" altLang="zh-TW" sz="2800" dirty="0" smtClean="0">
                <a:solidFill>
                  <a:srgbClr val="002060"/>
                </a:solidFill>
              </a:rPr>
              <a:t>-</a:t>
            </a:r>
            <a:r>
              <a:rPr lang="zh-TW" altLang="en-US" sz="2800" dirty="0">
                <a:solidFill>
                  <a:srgbClr val="002060"/>
                </a:solidFill>
              </a:rPr>
              <a:t>抓取所需</a:t>
            </a:r>
            <a:r>
              <a:rPr lang="zh-TW" altLang="en-US" sz="2800" dirty="0" smtClean="0">
                <a:solidFill>
                  <a:srgbClr val="002060"/>
                </a:solidFill>
              </a:rPr>
              <a:t>資料</a:t>
            </a:r>
            <a:endParaRPr lang="en-US" altLang="zh-TW" sz="2800" dirty="0" smtClean="0">
              <a:solidFill>
                <a:srgbClr val="002060"/>
              </a:solidFill>
            </a:endParaRPr>
          </a:p>
          <a:p>
            <a:pPr marL="0" indent="0">
              <a:buNone/>
            </a:pPr>
            <a:endParaRPr lang="en-US" altLang="zh-TW" sz="2800" dirty="0" smtClean="0">
              <a:solidFill>
                <a:srgbClr val="002060"/>
              </a:solidFill>
            </a:endParaRPr>
          </a:p>
          <a:p>
            <a:pPr marL="0" indent="0">
              <a:buNone/>
            </a:pPr>
            <a:r>
              <a:rPr lang="zh-TW" altLang="en-US" sz="2800" dirty="0">
                <a:solidFill>
                  <a:schemeClr val="tx1"/>
                </a:solidFill>
              </a:rPr>
              <a:t>網路爬蟲主要是將 </a:t>
            </a:r>
            <a:r>
              <a:rPr lang="en-US" altLang="zh-TW" sz="2800" dirty="0">
                <a:solidFill>
                  <a:schemeClr val="tx1"/>
                </a:solidFill>
              </a:rPr>
              <a:t>HTML </a:t>
            </a:r>
            <a:r>
              <a:rPr lang="zh-TW" altLang="en-US" sz="2800" dirty="0">
                <a:solidFill>
                  <a:schemeClr val="tx1"/>
                </a:solidFill>
              </a:rPr>
              <a:t>文件做「</a:t>
            </a:r>
            <a:r>
              <a:rPr lang="zh-TW" altLang="en-US" sz="2800" dirty="0">
                <a:solidFill>
                  <a:srgbClr val="FF0000"/>
                </a:solidFill>
              </a:rPr>
              <a:t>解析</a:t>
            </a:r>
            <a:r>
              <a:rPr lang="zh-TW" altLang="en-US" sz="2800" dirty="0">
                <a:solidFill>
                  <a:schemeClr val="tx1"/>
                </a:solidFill>
              </a:rPr>
              <a:t>」</a:t>
            </a:r>
            <a:r>
              <a:rPr lang="zh-TW" altLang="en-US" sz="2800" dirty="0" smtClean="0">
                <a:solidFill>
                  <a:schemeClr val="tx1"/>
                </a:solidFill>
              </a:rPr>
              <a:t>並</a:t>
            </a:r>
            <a:endParaRPr lang="en-US" altLang="zh-TW" sz="2800" dirty="0" smtClean="0">
              <a:solidFill>
                <a:schemeClr val="tx1"/>
              </a:solidFill>
            </a:endParaRPr>
          </a:p>
          <a:p>
            <a:pPr marL="0" indent="0">
              <a:buNone/>
            </a:pPr>
            <a:r>
              <a:rPr lang="zh-TW" altLang="en-US" sz="2800" dirty="0" smtClean="0">
                <a:solidFill>
                  <a:schemeClr val="tx1"/>
                </a:solidFill>
              </a:rPr>
              <a:t>「</a:t>
            </a:r>
            <a:r>
              <a:rPr lang="zh-TW" altLang="en-US" sz="2800" dirty="0">
                <a:solidFill>
                  <a:srgbClr val="FF0000"/>
                </a:solidFill>
              </a:rPr>
              <a:t>取出</a:t>
            </a:r>
            <a:r>
              <a:rPr lang="zh-TW" altLang="en-US" sz="2800" dirty="0" smtClean="0">
                <a:solidFill>
                  <a:schemeClr val="tx1"/>
                </a:solidFill>
              </a:rPr>
              <a:t>」所</a:t>
            </a:r>
            <a:r>
              <a:rPr lang="zh-TW" altLang="en-US" sz="2800" dirty="0">
                <a:solidFill>
                  <a:schemeClr val="tx1"/>
                </a:solidFill>
              </a:rPr>
              <a:t>需的</a:t>
            </a:r>
            <a:r>
              <a:rPr lang="zh-TW" altLang="en-US" sz="2800" dirty="0" smtClean="0">
                <a:solidFill>
                  <a:schemeClr val="tx1"/>
                </a:solidFill>
              </a:rPr>
              <a:t>資料</a:t>
            </a:r>
            <a:endParaRPr lang="en-US" altLang="zh-TW" sz="2800" dirty="0" smtClean="0">
              <a:solidFill>
                <a:schemeClr val="tx1"/>
              </a:solidFill>
            </a:endParaRPr>
          </a:p>
          <a:p>
            <a:pPr marL="0" indent="0">
              <a:buNone/>
            </a:pPr>
            <a:r>
              <a:rPr lang="zh-TW" altLang="en-US" sz="2800" dirty="0" smtClean="0">
                <a:solidFill>
                  <a:schemeClr val="tx1"/>
                </a:solidFill>
              </a:rPr>
              <a:t>例如</a:t>
            </a:r>
            <a:r>
              <a:rPr lang="zh-TW" altLang="en-US" sz="2800" dirty="0">
                <a:solidFill>
                  <a:schemeClr val="tx1"/>
                </a:solidFill>
              </a:rPr>
              <a:t>：我們希望抓取本週新片列表中的電影片名、英文片名、上映日期和期待</a:t>
            </a:r>
            <a:r>
              <a:rPr lang="zh-TW" altLang="en-US" sz="2800" dirty="0" smtClean="0">
                <a:solidFill>
                  <a:schemeClr val="tx1"/>
                </a:solidFill>
              </a:rPr>
              <a:t>度</a:t>
            </a:r>
            <a:endParaRPr lang="en-US" altLang="zh-TW" sz="2800" dirty="0" smtClean="0">
              <a:solidFill>
                <a:schemeClr val="tx1"/>
              </a:solidFill>
            </a:endParaRPr>
          </a:p>
          <a:p>
            <a:pPr marL="0" indent="0">
              <a:buNone/>
            </a:pPr>
            <a:r>
              <a:rPr lang="zh-TW" altLang="en-US" sz="2800" dirty="0">
                <a:solidFill>
                  <a:schemeClr val="tx1"/>
                </a:solidFill>
              </a:rPr>
              <a:t>所以在開發網路爬蟲程式時，我們將會需要明確</a:t>
            </a:r>
            <a:r>
              <a:rPr lang="zh-TW" altLang="en-US" sz="2800" dirty="0" smtClean="0">
                <a:solidFill>
                  <a:schemeClr val="tx1"/>
                </a:solidFill>
              </a:rPr>
              <a:t>地</a:t>
            </a:r>
            <a:endParaRPr lang="en-US" altLang="zh-TW" sz="2800" dirty="0" smtClean="0">
              <a:solidFill>
                <a:schemeClr val="tx1"/>
              </a:solidFill>
            </a:endParaRPr>
          </a:p>
          <a:p>
            <a:pPr marL="0" indent="0">
              <a:buNone/>
            </a:pPr>
            <a:r>
              <a:rPr lang="zh-TW" altLang="en-US" sz="2800" dirty="0" smtClean="0">
                <a:solidFill>
                  <a:schemeClr val="tx1"/>
                </a:solidFill>
              </a:rPr>
              <a:t>告訴</a:t>
            </a:r>
            <a:r>
              <a:rPr lang="zh-TW" altLang="en-US" sz="2800" dirty="0">
                <a:solidFill>
                  <a:schemeClr val="tx1"/>
                </a:solidFill>
              </a:rPr>
              <a:t>它在 </a:t>
            </a:r>
            <a:r>
              <a:rPr lang="en-US" altLang="zh-TW" sz="2800" dirty="0">
                <a:solidFill>
                  <a:schemeClr val="tx1"/>
                </a:solidFill>
              </a:rPr>
              <a:t>HTML </a:t>
            </a:r>
            <a:r>
              <a:rPr lang="zh-TW" altLang="en-US" sz="2800" dirty="0">
                <a:solidFill>
                  <a:schemeClr val="tx1"/>
                </a:solidFill>
              </a:rPr>
              <a:t>文件當中</a:t>
            </a:r>
            <a:r>
              <a:rPr lang="zh-TW" altLang="en-US" sz="2800" dirty="0" smtClean="0">
                <a:solidFill>
                  <a:schemeClr val="tx1"/>
                </a:solidFill>
              </a:rPr>
              <a:t>要抓取</a:t>
            </a:r>
            <a:r>
              <a:rPr lang="zh-TW" altLang="en-US" sz="2800" dirty="0">
                <a:solidFill>
                  <a:schemeClr val="tx1"/>
                </a:solidFill>
              </a:rPr>
              <a:t>哪些資料</a:t>
            </a:r>
          </a:p>
          <a:p>
            <a:pPr marL="0" indent="0">
              <a:buNone/>
            </a:pPr>
            <a:endParaRPr lang="en-US" altLang="zh-TW" sz="2800" dirty="0" smtClean="0">
              <a:solidFill>
                <a:schemeClr val="tx1"/>
              </a:solidFill>
            </a:endParaRPr>
          </a:p>
          <a:p>
            <a:pPr marL="0" indent="0">
              <a:buNone/>
            </a:pPr>
            <a:endParaRPr lang="zh-TW" altLang="en-US" sz="2800" dirty="0">
              <a:solidFill>
                <a:schemeClr val="tx1"/>
              </a:solidFill>
            </a:endParaRPr>
          </a:p>
        </p:txBody>
      </p:sp>
    </p:spTree>
    <p:extLst>
      <p:ext uri="{BB962C8B-B14F-4D97-AF65-F5344CB8AC3E}">
        <p14:creationId xmlns:p14="http://schemas.microsoft.com/office/powerpoint/2010/main" xmlns="" val="32964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文字版面配置區 3"/>
          <p:cNvSpPr>
            <a:spLocks noGrp="1"/>
          </p:cNvSpPr>
          <p:nvPr>
            <p:ph type="body" sz="half" idx="2"/>
          </p:nvPr>
        </p:nvSpPr>
        <p:spPr/>
        <p:txBody>
          <a:bodyPr/>
          <a:lstStyle/>
          <a:p>
            <a:endParaRPr lang="zh-TW" altLang="en-US"/>
          </a:p>
        </p:txBody>
      </p:sp>
      <p:pic>
        <p:nvPicPr>
          <p:cNvPr id="6" name="圖片版面配置區 5"/>
          <p:cNvPicPr>
            <a:picLocks noGrp="1" noChangeAspect="1"/>
          </p:cNvPicPr>
          <p:nvPr>
            <p:ph type="pic" idx="1"/>
          </p:nvPr>
        </p:nvPicPr>
        <p:blipFill>
          <a:blip r:embed="rId2"/>
          <a:srcRect t="11646" b="11646"/>
          <a:stretch>
            <a:fillRect/>
          </a:stretch>
        </p:blipFill>
        <p:spPr>
          <a:xfrm>
            <a:off x="1632857" y="431074"/>
            <a:ext cx="9871755" cy="5888485"/>
          </a:xfrm>
          <a:prstGeom prst="rect">
            <a:avLst/>
          </a:prstGeom>
        </p:spPr>
      </p:pic>
    </p:spTree>
    <p:extLst>
      <p:ext uri="{BB962C8B-B14F-4D97-AF65-F5344CB8AC3E}">
        <p14:creationId xmlns:p14="http://schemas.microsoft.com/office/powerpoint/2010/main" xmlns="" val="19124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171450"/>
            <a:ext cx="8915400" cy="1695450"/>
          </a:xfrm>
        </p:spPr>
        <p:txBody>
          <a:bodyPr>
            <a:noAutofit/>
          </a:bodyPr>
          <a:lstStyle/>
          <a:p>
            <a:r>
              <a:rPr lang="zh-TW" altLang="en-US" sz="2800" dirty="0">
                <a:solidFill>
                  <a:srgbClr val="002060"/>
                </a:solidFill>
              </a:rPr>
              <a:t>第</a:t>
            </a:r>
            <a:r>
              <a:rPr lang="en-US" altLang="zh-TW" sz="2800" dirty="0">
                <a:solidFill>
                  <a:srgbClr val="002060"/>
                </a:solidFill>
              </a:rPr>
              <a:t>3</a:t>
            </a:r>
            <a:r>
              <a:rPr lang="zh-TW" altLang="en-US" sz="2800" dirty="0">
                <a:solidFill>
                  <a:srgbClr val="002060"/>
                </a:solidFill>
              </a:rPr>
              <a:t>步 </a:t>
            </a:r>
            <a:r>
              <a:rPr lang="en-US" altLang="zh-TW" sz="2800" dirty="0">
                <a:solidFill>
                  <a:srgbClr val="002060"/>
                </a:solidFill>
              </a:rPr>
              <a:t>– </a:t>
            </a:r>
            <a:r>
              <a:rPr lang="zh-TW" altLang="en-US" sz="2800" dirty="0">
                <a:solidFill>
                  <a:srgbClr val="002060"/>
                </a:solidFill>
              </a:rPr>
              <a:t>儲存</a:t>
            </a:r>
            <a:r>
              <a:rPr lang="zh-TW" altLang="en-US" sz="2800" dirty="0" smtClean="0">
                <a:solidFill>
                  <a:srgbClr val="002060"/>
                </a:solidFill>
              </a:rPr>
              <a:t>資料</a:t>
            </a:r>
            <a:r>
              <a:rPr lang="en-US" altLang="zh-TW" sz="2800" dirty="0"/>
              <a:t/>
            </a:r>
            <a:br>
              <a:rPr lang="en-US" altLang="zh-TW" sz="2800" dirty="0"/>
            </a:br>
            <a:r>
              <a:rPr lang="zh-TW" altLang="en-US" sz="2800" dirty="0" smtClean="0"/>
              <a:t>最後</a:t>
            </a:r>
            <a:r>
              <a:rPr lang="zh-TW" altLang="en-US" sz="2800" dirty="0"/>
              <a:t>一步是將取出的資料儲存在 </a:t>
            </a:r>
            <a:r>
              <a:rPr lang="en-US" altLang="zh-TW" sz="2800" dirty="0"/>
              <a:t>CSV </a:t>
            </a:r>
            <a:r>
              <a:rPr lang="zh-TW" altLang="en-US" sz="2800" dirty="0"/>
              <a:t>檔案、</a:t>
            </a:r>
            <a:r>
              <a:rPr lang="en-US" altLang="zh-TW" sz="2800" dirty="0"/>
              <a:t>Excel </a:t>
            </a:r>
            <a:r>
              <a:rPr lang="zh-TW" altLang="en-US" sz="2800" dirty="0"/>
              <a:t>表或是資料庫</a:t>
            </a:r>
            <a:r>
              <a:rPr lang="zh-TW" altLang="en-US" sz="2800" dirty="0" smtClean="0"/>
              <a:t>當中</a:t>
            </a:r>
            <a:endParaRPr lang="zh-TW" altLang="en-US" sz="2800" dirty="0"/>
          </a:p>
        </p:txBody>
      </p:sp>
      <p:pic>
        <p:nvPicPr>
          <p:cNvPr id="3" name="圖片 2"/>
          <p:cNvPicPr>
            <a:picLocks noChangeAspect="1"/>
          </p:cNvPicPr>
          <p:nvPr/>
        </p:nvPicPr>
        <p:blipFill>
          <a:blip r:embed="rId2"/>
          <a:stretch>
            <a:fillRect/>
          </a:stretch>
        </p:blipFill>
        <p:spPr>
          <a:xfrm>
            <a:off x="2591488" y="1866899"/>
            <a:ext cx="9230398" cy="4451789"/>
          </a:xfrm>
          <a:prstGeom prst="rect">
            <a:avLst/>
          </a:prstGeom>
        </p:spPr>
      </p:pic>
      <p:sp>
        <p:nvSpPr>
          <p:cNvPr id="5" name="圖片版面配置區 4"/>
          <p:cNvSpPr>
            <a:spLocks noGrp="1"/>
          </p:cNvSpPr>
          <p:nvPr>
            <p:ph type="pic" idx="1"/>
          </p:nvPr>
        </p:nvSpPr>
        <p:spPr/>
      </p:sp>
    </p:spTree>
    <p:extLst>
      <p:ext uri="{BB962C8B-B14F-4D97-AF65-F5344CB8AC3E}">
        <p14:creationId xmlns:p14="http://schemas.microsoft.com/office/powerpoint/2010/main" xmlns="" val="428638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網路爬蟲</a:t>
            </a:r>
            <a:r>
              <a:rPr lang="en-US" altLang="zh-TW" b="1" dirty="0" smtClean="0"/>
              <a:t>( web crawler )VS </a:t>
            </a:r>
            <a:r>
              <a:rPr lang="zh-TW" altLang="en-US" b="1" dirty="0" smtClean="0"/>
              <a:t>網頁</a:t>
            </a:r>
            <a:r>
              <a:rPr lang="zh-TW" altLang="en-US" b="1" dirty="0"/>
              <a:t>抓取（</a:t>
            </a:r>
            <a:r>
              <a:rPr lang="en-US" altLang="zh-TW" b="1" dirty="0"/>
              <a:t>web scraper</a:t>
            </a:r>
            <a:r>
              <a:rPr lang="zh-TW" altLang="en-US" b="1" dirty="0"/>
              <a:t>）</a:t>
            </a:r>
          </a:p>
        </p:txBody>
      </p:sp>
      <p:sp>
        <p:nvSpPr>
          <p:cNvPr id="3" name="內容版面配置區 2"/>
          <p:cNvSpPr>
            <a:spLocks noGrp="1"/>
          </p:cNvSpPr>
          <p:nvPr>
            <p:ph idx="1"/>
          </p:nvPr>
        </p:nvSpPr>
        <p:spPr/>
        <p:txBody>
          <a:bodyPr/>
          <a:lstStyle/>
          <a:p>
            <a:r>
              <a:rPr lang="zh-TW" altLang="en-US" sz="2800" dirty="0">
                <a:solidFill>
                  <a:srgbClr val="002060"/>
                </a:solidFill>
              </a:rPr>
              <a:t>網路</a:t>
            </a:r>
            <a:r>
              <a:rPr lang="zh-TW" altLang="en-US" sz="2800" dirty="0" smtClean="0">
                <a:solidFill>
                  <a:srgbClr val="002060"/>
                </a:solidFill>
              </a:rPr>
              <a:t>爬蟲</a:t>
            </a:r>
            <a:endParaRPr lang="en-US" altLang="zh-TW" sz="2800" dirty="0" smtClean="0">
              <a:solidFill>
                <a:srgbClr val="002060"/>
              </a:solidFill>
            </a:endParaRPr>
          </a:p>
          <a:p>
            <a:pPr marL="0" indent="0" algn="ctr">
              <a:buNone/>
            </a:pPr>
            <a:r>
              <a:rPr lang="zh-TW" altLang="en-US" sz="2800" dirty="0" smtClean="0">
                <a:solidFill>
                  <a:schemeClr val="tx1"/>
                </a:solidFill>
              </a:rPr>
              <a:t>主要</a:t>
            </a:r>
            <a:r>
              <a:rPr lang="zh-TW" altLang="en-US" sz="2800" dirty="0">
                <a:solidFill>
                  <a:schemeClr val="tx1"/>
                </a:solidFill>
              </a:rPr>
              <a:t>的目的是為建立索引</a:t>
            </a:r>
            <a:r>
              <a:rPr lang="zh-TW" altLang="en-US" sz="2800" dirty="0" smtClean="0">
                <a:solidFill>
                  <a:schemeClr val="tx1"/>
                </a:solidFill>
              </a:rPr>
              <a:t>並搜索</a:t>
            </a:r>
            <a:r>
              <a:rPr lang="zh-TW" altLang="en-US" sz="2800" dirty="0">
                <a:solidFill>
                  <a:schemeClr val="tx1"/>
                </a:solidFill>
              </a:rPr>
              <a:t>內容，過網路</a:t>
            </a:r>
            <a:r>
              <a:rPr lang="zh-TW" altLang="en-US" sz="2800" dirty="0" smtClean="0">
                <a:solidFill>
                  <a:schemeClr val="tx1"/>
                </a:solidFill>
              </a:rPr>
              <a:t>爬蟲將             抓到</a:t>
            </a:r>
            <a:r>
              <a:rPr lang="zh-TW" altLang="en-US" sz="2800" dirty="0">
                <a:solidFill>
                  <a:schemeClr val="tx1"/>
                </a:solidFill>
              </a:rPr>
              <a:t>的資料儲存下來，以便事後生成索引供用戶搜尋</a:t>
            </a:r>
            <a:endParaRPr lang="en-US" altLang="zh-TW" sz="2800" dirty="0" smtClean="0">
              <a:solidFill>
                <a:schemeClr val="tx1"/>
              </a:solidFill>
            </a:endParaRPr>
          </a:p>
          <a:p>
            <a:r>
              <a:rPr lang="zh-TW" altLang="en-US" sz="2800" dirty="0" smtClean="0">
                <a:solidFill>
                  <a:srgbClr val="002060"/>
                </a:solidFill>
              </a:rPr>
              <a:t>網頁抓取</a:t>
            </a:r>
            <a:endParaRPr lang="en-US" altLang="zh-TW" sz="2800" dirty="0" smtClean="0">
              <a:solidFill>
                <a:srgbClr val="002060"/>
              </a:solidFill>
            </a:endParaRPr>
          </a:p>
          <a:p>
            <a:pPr marL="0" indent="0">
              <a:buNone/>
            </a:pPr>
            <a:r>
              <a:rPr lang="zh-TW" altLang="en-US" sz="2800" dirty="0">
                <a:solidFill>
                  <a:srgbClr val="002060"/>
                </a:solidFill>
              </a:rPr>
              <a:t> </a:t>
            </a:r>
            <a:r>
              <a:rPr lang="zh-TW" altLang="en-US" sz="2800" dirty="0" smtClean="0">
                <a:solidFill>
                  <a:srgbClr val="002060"/>
                </a:solidFill>
              </a:rPr>
              <a:t>   </a:t>
            </a:r>
            <a:r>
              <a:rPr lang="zh-TW" altLang="en-US" sz="2800" dirty="0" smtClean="0">
                <a:solidFill>
                  <a:schemeClr val="tx1"/>
                </a:solidFill>
              </a:rPr>
              <a:t>從</a:t>
            </a:r>
            <a:r>
              <a:rPr lang="zh-TW" altLang="en-US" sz="2800" dirty="0">
                <a:solidFill>
                  <a:schemeClr val="tx1"/>
                </a:solidFill>
              </a:rPr>
              <a:t>特定網頁上抓取頁面內容，然後將這些</a:t>
            </a:r>
            <a:r>
              <a:rPr lang="zh-TW" altLang="en-US" sz="2800" dirty="0" smtClean="0">
                <a:solidFill>
                  <a:schemeClr val="tx1"/>
                </a:solidFill>
              </a:rPr>
              <a:t>資料</a:t>
            </a:r>
            <a:endParaRPr lang="en-US" altLang="zh-TW" sz="2800" dirty="0">
              <a:solidFill>
                <a:schemeClr val="tx1"/>
              </a:solidFill>
            </a:endParaRPr>
          </a:p>
          <a:p>
            <a:pPr marL="0" indent="0">
              <a:buNone/>
            </a:pPr>
            <a:r>
              <a:rPr lang="zh-TW" altLang="en-US" sz="2800" dirty="0" smtClean="0">
                <a:solidFill>
                  <a:schemeClr val="tx1"/>
                </a:solidFill>
              </a:rPr>
              <a:t>    存</a:t>
            </a:r>
            <a:r>
              <a:rPr lang="zh-TW" altLang="en-US" sz="2800" dirty="0">
                <a:solidFill>
                  <a:schemeClr val="tx1"/>
                </a:solidFill>
              </a:rPr>
              <a:t>儲</a:t>
            </a:r>
            <a:r>
              <a:rPr lang="zh-TW" altLang="en-US" sz="2800" dirty="0" smtClean="0">
                <a:solidFill>
                  <a:schemeClr val="tx1"/>
                </a:solidFill>
              </a:rPr>
              <a:t>至</a:t>
            </a:r>
            <a:r>
              <a:rPr lang="en-US" altLang="zh-TW" sz="2800" dirty="0" smtClean="0">
                <a:solidFill>
                  <a:schemeClr val="tx1"/>
                </a:solidFill>
              </a:rPr>
              <a:t>Excel </a:t>
            </a:r>
            <a:r>
              <a:rPr lang="zh-TW" altLang="en-US" sz="2800" dirty="0">
                <a:solidFill>
                  <a:schemeClr val="tx1"/>
                </a:solidFill>
              </a:rPr>
              <a:t>試算表、</a:t>
            </a:r>
            <a:r>
              <a:rPr lang="en-US" altLang="zh-TW" sz="2800" dirty="0">
                <a:solidFill>
                  <a:schemeClr val="tx1"/>
                </a:solidFill>
              </a:rPr>
              <a:t>CSV </a:t>
            </a:r>
            <a:r>
              <a:rPr lang="zh-TW" altLang="en-US" sz="2800" dirty="0">
                <a:solidFill>
                  <a:schemeClr val="tx1"/>
                </a:solidFill>
              </a:rPr>
              <a:t>檔案或是資料庫</a:t>
            </a:r>
            <a:r>
              <a:rPr lang="zh-TW" altLang="en-US" sz="2800" dirty="0" smtClean="0">
                <a:solidFill>
                  <a:schemeClr val="tx1"/>
                </a:solidFill>
              </a:rPr>
              <a:t>等，</a:t>
            </a:r>
            <a:endParaRPr lang="en-US" altLang="zh-TW" sz="2800" dirty="0">
              <a:solidFill>
                <a:schemeClr val="tx1"/>
              </a:solidFill>
            </a:endParaRPr>
          </a:p>
          <a:p>
            <a:pPr marL="0" indent="0">
              <a:buNone/>
            </a:pPr>
            <a:r>
              <a:rPr lang="zh-TW" altLang="en-US" sz="2800" dirty="0" smtClean="0">
                <a:solidFill>
                  <a:schemeClr val="tx1"/>
                </a:solidFill>
              </a:rPr>
              <a:t>    以</a:t>
            </a:r>
            <a:r>
              <a:rPr lang="zh-TW" altLang="en-US" sz="2800" dirty="0">
                <a:solidFill>
                  <a:schemeClr val="tx1"/>
                </a:solidFill>
              </a:rPr>
              <a:t>供其它</a:t>
            </a:r>
            <a:r>
              <a:rPr lang="zh-TW" altLang="en-US" sz="2800" dirty="0" smtClean="0">
                <a:solidFill>
                  <a:schemeClr val="tx1"/>
                </a:solidFill>
              </a:rPr>
              <a:t>用途的</a:t>
            </a:r>
            <a:r>
              <a:rPr lang="zh-TW" altLang="en-US" sz="2800" dirty="0">
                <a:solidFill>
                  <a:schemeClr val="tx1"/>
                </a:solidFill>
              </a:rPr>
              <a:t>過程</a:t>
            </a:r>
          </a:p>
        </p:txBody>
      </p:sp>
    </p:spTree>
    <p:extLst>
      <p:ext uri="{BB962C8B-B14F-4D97-AF65-F5344CB8AC3E}">
        <p14:creationId xmlns:p14="http://schemas.microsoft.com/office/powerpoint/2010/main" xmlns="" val="2002754796"/>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1291</TotalTime>
  <Words>664</Words>
  <Application>Microsoft Office PowerPoint</Application>
  <PresentationFormat>自訂</PresentationFormat>
  <Paragraphs>62</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絲縷</vt:lpstr>
      <vt:lpstr>網路爬蟲(蜘蛛)</vt:lpstr>
      <vt:lpstr>目錄</vt:lpstr>
      <vt:lpstr>                 什麼是網路爬蟲？</vt:lpstr>
      <vt:lpstr>                   爬蟲原理</vt:lpstr>
      <vt:lpstr>Yahoo 奇摩的伺服器就會做出回應，將網頁 的原始碼回傳，通常會是 HTML 文件， 一般瀏覽器會將此文件以的頁面來顯示</vt:lpstr>
      <vt:lpstr>投影片 6</vt:lpstr>
      <vt:lpstr>投影片 7</vt:lpstr>
      <vt:lpstr>第3步 – 儲存資料 最後一步是將取出的資料儲存在 CSV 檔案、Excel 表或是資料庫當中</vt:lpstr>
      <vt:lpstr>網路爬蟲( web crawler )VS 網頁抓取（web scraper）</vt:lpstr>
      <vt:lpstr>網路爬蟲是否合法？</vt:lpstr>
      <vt:lpstr>投影片 11</vt:lpstr>
      <vt:lpstr>如何開發網路爬蟲程式？</vt:lpstr>
      <vt:lpstr>心得</vt:lpstr>
      <vt:lpstr>參考網址</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網路爬蟲</dc:title>
  <dc:creator>USER</dc:creator>
  <cp:lastModifiedBy>Windows 使用者</cp:lastModifiedBy>
  <cp:revision>27</cp:revision>
  <dcterms:created xsi:type="dcterms:W3CDTF">2021-06-16T05:58:50Z</dcterms:created>
  <dcterms:modified xsi:type="dcterms:W3CDTF">2021-06-18T10:41:07Z</dcterms:modified>
</cp:coreProperties>
</file>