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0477f9632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0477f963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ff9f7b9b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ff9f7b9b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e0477f9632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e0477f9632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0477f9632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0477f9632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e0477f9632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e0477f9632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0477f963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0477f963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0477f9632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0477f9632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0a58481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0a58481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072d1485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e072d1485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0a584813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e0a584813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0477f963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0477f963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77f963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77f963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0477f9632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0477f9632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0477f9632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e0477f9632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0477f963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0477f963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0477f9632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0477f9632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0477f9632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0477f9632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0477f9632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0477f963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hyperlink" Target="https://zh.wikipedia.org/wiki/%E7%89%B9%E5%BE%81%E6%8F%90%E5%8F%96" TargetMode="External"/><Relationship Id="rId10" Type="http://schemas.openxmlformats.org/officeDocument/2006/relationships/hyperlink" Target="https://zh.wikipedia.org/wiki/%E7%89%B9%E5%BE%81%E5%AD%A6%E4%B9%A0" TargetMode="External"/><Relationship Id="rId13" Type="http://schemas.openxmlformats.org/officeDocument/2006/relationships/hyperlink" Target="https://zh.wikipedia.org/wiki/%E7%89%B9%E5%BE%81_(%E6%9C%BA%E5%99%A8%E5%AD%A6%E4%B9%A0)" TargetMode="External"/><Relationship Id="rId12" Type="http://schemas.openxmlformats.org/officeDocument/2006/relationships/hyperlink" Target="https://zh.wikipedia.org/wiki/%E7%89%B9%E5%BE%81%E6%8F%90%E5%8F%96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zh.wikipedia.org/wiki/%E6%9C%BA%E5%99%A8%E5%AD%A6%E4%B9%A0" TargetMode="External"/><Relationship Id="rId4" Type="http://schemas.openxmlformats.org/officeDocument/2006/relationships/hyperlink" Target="https://zh.wikipedia.org/wiki/%E4%BA%BA%E5%B7%A5%E7%A5%9E%E7%BB%8F%E7%BD%91%E7%BB%9C" TargetMode="External"/><Relationship Id="rId9" Type="http://schemas.openxmlformats.org/officeDocument/2006/relationships/hyperlink" Target="https://zh.wikipedia.org/w/index.php?title=%E5%8D%8A%E7%9B%91%E7%9D%A3%E5%BC%8F%E5%AD%A6%E4%B9%A0&amp;action=edit&amp;redlink=1" TargetMode="External"/><Relationship Id="rId5" Type="http://schemas.openxmlformats.org/officeDocument/2006/relationships/hyperlink" Target="https://zh.wikipedia.org/wiki/%E7%AE%97%E6%B3%95" TargetMode="External"/><Relationship Id="rId6" Type="http://schemas.openxmlformats.org/officeDocument/2006/relationships/hyperlink" Target="https://zh.wikipedia.org/wiki/%E6%9C%BA%E5%99%A8%E5%AD%A6%E4%B9%A0" TargetMode="External"/><Relationship Id="rId7" Type="http://schemas.openxmlformats.org/officeDocument/2006/relationships/hyperlink" Target="https://zh.wikipedia.org/wiki/%E8%A1%A8%E5%BE%81%E5%AD%A6%E4%B9%A0" TargetMode="External"/><Relationship Id="rId8" Type="http://schemas.openxmlformats.org/officeDocument/2006/relationships/hyperlink" Target="https://zh.wikipedia.org/wiki/%E9%9D%9E%E7%9B%A3%E7%9D%A3%E5%BC%8F%E5%AD%B8%E7%BF%92" TargetMode="Externa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blog.gcp.expert/ml-1-ai-ml-deep-learning-intro/" TargetMode="External"/><Relationship Id="rId10" Type="http://schemas.openxmlformats.org/officeDocument/2006/relationships/hyperlink" Target="https://medium.com/marketingdatascience/" TargetMode="External"/><Relationship Id="rId13" Type="http://schemas.openxmlformats.org/officeDocument/2006/relationships/hyperlink" Target="https://aws.amazon.com/tw/machine-learning/what-is-ai/" TargetMode="External"/><Relationship Id="rId12" Type="http://schemas.openxmlformats.org/officeDocument/2006/relationships/hyperlink" Target="https://www.sap.com/taiwan/insights/what-is-machine-learning.html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iki.mbalib.com/zh-tw/%E4%BA%BA%E5%B7%A5%E6%99%BA%E8%83%BD" TargetMode="External"/><Relationship Id="rId4" Type="http://schemas.openxmlformats.org/officeDocument/2006/relationships/hyperlink" Target="https://chih-sheng-huang821.medium.com/" TargetMode="External"/><Relationship Id="rId9" Type="http://schemas.openxmlformats.org/officeDocument/2006/relationships/hyperlink" Target="https://zh.wikipedia.org/wiki/" TargetMode="External"/><Relationship Id="rId14" Type="http://schemas.openxmlformats.org/officeDocument/2006/relationships/hyperlink" Target="https://makerpro.cc/2019/05/introduction-to-ai/" TargetMode="External"/><Relationship Id="rId5" Type="http://schemas.openxmlformats.org/officeDocument/2006/relationships/hyperlink" Target="https://azure.microsoft.com/zh-tw/overview/what-is-machine-learning-platform/" TargetMode="External"/><Relationship Id="rId6" Type="http://schemas.openxmlformats.org/officeDocument/2006/relationships/hyperlink" Target="https://zh.wikipedia.org/wiki/%E4%BA%BA%E5%B7%A5%E6%99%BA%E8%83%BD" TargetMode="External"/><Relationship Id="rId7" Type="http://schemas.openxmlformats.org/officeDocument/2006/relationships/hyperlink" Target="https://zh.wikipedia.org/wiki/%E4%BA%BA%E5%B7%A5%E6%99%BA%E8%83%BD%E5%8F%B2" TargetMode="External"/><Relationship Id="rId8" Type="http://schemas.openxmlformats.org/officeDocument/2006/relationships/hyperlink" Target="https://zh.wikipedia.org/wiki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zh.wikipedia.org/wiki/%E5%8B%95%E7%89%A9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94175" y="1578400"/>
            <a:ext cx="5560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/>
              <a:t>人工智慧與機器學習</a:t>
            </a:r>
            <a:endParaRPr sz="45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081925" y="241455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10951005林</a:t>
            </a:r>
            <a:r>
              <a:rPr lang="zh-TW" sz="1700"/>
              <a:t>郁文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/>
              <a:t>10951041傅歆庭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1052550" y="47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500"/>
              <a:t>AI對人類的威脅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1032950" y="1307850"/>
            <a:ext cx="7795200" cy="3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此議題分為兩個學派：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ontserrat"/>
              <a:buChar char="●"/>
            </a:pP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悲觀學派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      主要有以下理由：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AI會遵循科技發展的加速度理論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AI可能會有自我改造創新的能力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AI進步的速度遠遠超過人類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人類會有被滅絕的危機存在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052550" y="564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888"/>
              <a:t>AI對人類的威脅</a:t>
            </a:r>
            <a:endParaRPr sz="38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052550" y="1365225"/>
            <a:ext cx="78927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Montserrat"/>
              <a:buChar char="●"/>
            </a:pP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樂觀學派</a:t>
            </a:r>
            <a:endParaRPr sz="20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      對AI持樂觀看法的理由：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人類只要關掉電源就能除掉AI機器人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任何的科技都會有瓶頸，AI科技也不會無限成長，依然存在許多難以克服的瓶頸。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AutoNum type="arabicPeriod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依目前的研究方向，電腦無法突變、甦醒、產生自我意志，AI也不可能具有創意與智慧、同情心與審美等這方面的能力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095150" y="440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zh-TW" sz="3500"/>
              <a:t>AI與管理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1052550" y="1354550"/>
            <a:ext cx="7807500" cy="3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AI逐漸普及後，將會在企業管理中扮演很重要的角色，而人類管理者應如何適度調整自己的工作職能，有以下幾點建議：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退守分析預測的領域而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強化自己的綜合判斷力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把AI當作同事，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形成協同合作的團隊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多琢磨在創造力以及各種流程架構設計師角色。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強化自己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人際網路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、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溝通協調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、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談判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上的能力。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9017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●"/>
            </a:pP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培養自身領導能力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，有效地帶領一個士氣、團結及凝結力高的工作夥伴。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052550" y="4310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什</a:t>
            </a:r>
            <a:r>
              <a:rPr lang="zh-TW" sz="3500"/>
              <a:t>麼是機器學習</a:t>
            </a:r>
            <a:endParaRPr sz="3500"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906950" y="1118150"/>
            <a:ext cx="77526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Montserrat"/>
              <a:buChar char="●"/>
            </a:pPr>
            <a:r>
              <a:rPr lang="zh-TW" sz="2000">
                <a:solidFill>
                  <a:srgbClr val="F8F9FA"/>
                </a:solidFill>
                <a:latin typeface="Montserrat"/>
                <a:ea typeface="Montserrat"/>
                <a:cs typeface="Montserrat"/>
                <a:sym typeface="Montserrat"/>
              </a:rPr>
              <a:t>機器學習 (ML) 是使用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資料的數學模型</a:t>
            </a:r>
            <a:r>
              <a:rPr lang="zh-TW" sz="2000">
                <a:solidFill>
                  <a:srgbClr val="F8F9FA"/>
                </a:solidFill>
                <a:latin typeface="Montserrat"/>
                <a:ea typeface="Montserrat"/>
                <a:cs typeface="Montserrat"/>
                <a:sym typeface="Montserrat"/>
              </a:rPr>
              <a:t>來協助電腦學習，而不需要直接指示的程序。</a:t>
            </a:r>
            <a:endParaRPr sz="2000">
              <a:solidFill>
                <a:srgbClr val="F8F9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Montserrat"/>
              <a:buChar char="●"/>
            </a:pPr>
            <a:r>
              <a:rPr lang="zh-TW" sz="2000">
                <a:solidFill>
                  <a:srgbClr val="F8F9FA"/>
                </a:solidFill>
                <a:latin typeface="Montserrat"/>
                <a:ea typeface="Montserrat"/>
                <a:cs typeface="Montserrat"/>
                <a:sym typeface="Montserrat"/>
              </a:rPr>
              <a:t>機器學習會使用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演算法</a:t>
            </a:r>
            <a:r>
              <a:rPr lang="zh-TW" sz="2000">
                <a:solidFill>
                  <a:srgbClr val="F8F9FA"/>
                </a:solidFill>
                <a:latin typeface="Montserrat"/>
                <a:ea typeface="Montserrat"/>
                <a:cs typeface="Montserrat"/>
                <a:sym typeface="Montserrat"/>
              </a:rPr>
              <a:t>來識別資料中的模式，接著使用這些模式建立能導出決策的資料模型。</a:t>
            </a:r>
            <a:endParaRPr sz="2000">
              <a:solidFill>
                <a:srgbClr val="F8F9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Clr>
                <a:srgbClr val="F8F9FA"/>
              </a:buClr>
              <a:buSzPts val="2000"/>
              <a:buFont typeface="Montserrat"/>
              <a:buChar char="●"/>
            </a:pPr>
            <a:r>
              <a:rPr lang="zh-TW" sz="20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人們認為</a:t>
            </a:r>
            <a:r>
              <a:rPr lang="zh-TW" sz="2000">
                <a:solidFill>
                  <a:srgbClr val="FF0000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機器學習是 AI 的一部份</a:t>
            </a: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。「智慧型」電腦的思維近似人類，會自行完成工作。訓練電腦模仿人類推理的其中一個方式是使用</a:t>
            </a:r>
            <a:r>
              <a:rPr lang="zh-TW" sz="2000">
                <a:solidFill>
                  <a:srgbClr val="FF0000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神經網路</a:t>
            </a: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，其為一系列</a:t>
            </a:r>
            <a:r>
              <a:rPr lang="zh-TW" sz="2000">
                <a:solidFill>
                  <a:srgbClr val="FF0000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以人腦為基礎定型的演算法</a:t>
            </a:r>
            <a:r>
              <a:rPr lang="zh-TW" sz="2000">
                <a:solidFill>
                  <a:srgbClr val="F8F9FA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9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8F9F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9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5"/>
          <p:cNvSpPr txBox="1"/>
          <p:nvPr>
            <p:ph type="title"/>
          </p:nvPr>
        </p:nvSpPr>
        <p:spPr>
          <a:xfrm>
            <a:off x="906950" y="26587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機器學習與ＡI的關連性</a:t>
            </a:r>
            <a:endParaRPr sz="3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"/>
          <p:cNvSpPr txBox="1"/>
          <p:nvPr>
            <p:ph type="title"/>
          </p:nvPr>
        </p:nvSpPr>
        <p:spPr>
          <a:xfrm>
            <a:off x="1052550" y="446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500">
                <a:solidFill>
                  <a:srgbClr val="F4F5F6"/>
                </a:solidFill>
                <a:highlight>
                  <a:srgbClr val="1A1A1F"/>
                </a:highlight>
              </a:rPr>
              <a:t>機器學習的用途&amp;優點</a:t>
            </a:r>
            <a:endParaRPr b="1" sz="3500">
              <a:solidFill>
                <a:srgbClr val="F4F5F6"/>
              </a:solidFill>
              <a:highlight>
                <a:srgbClr val="1A1A1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90F38"/>
              </a:highlight>
            </a:endParaRPr>
          </a:p>
        </p:txBody>
      </p:sp>
      <p:sp>
        <p:nvSpPr>
          <p:cNvPr id="222" name="Google Shape;222;p26"/>
          <p:cNvSpPr txBox="1"/>
          <p:nvPr>
            <p:ph idx="1" type="body"/>
          </p:nvPr>
        </p:nvSpPr>
        <p:spPr>
          <a:xfrm>
            <a:off x="1052550" y="1439775"/>
            <a:ext cx="70389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預測價值                     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識別不尋常事件 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尋找結構  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預測類別 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降低風險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TW" sz="22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b="1" sz="22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CDCE"/>
              </a:solidFill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1A1A1F"/>
              </a:highlight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877" y="2362425"/>
            <a:ext cx="1989625" cy="1720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741400" y="1439775"/>
            <a:ext cx="7038900" cy="3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00"/>
              <a:buFont typeface="Montserrat"/>
              <a:buChar char="●"/>
            </a:pPr>
            <a:r>
              <a:rPr b="1" lang="zh-TW" sz="22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發掘見解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增強使用者體驗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預測客戶行為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改善資料完整性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降低成本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CCCDCE"/>
              </a:solidFill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rgbClr val="1A1A1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1052550" y="4470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00">
                <a:solidFill>
                  <a:srgbClr val="F4F5F6"/>
                </a:solidFill>
                <a:highlight>
                  <a:srgbClr val="1A1A1F"/>
                </a:highlight>
              </a:rPr>
              <a:t>機器學習技術</a:t>
            </a:r>
            <a:endParaRPr b="1" sz="3500">
              <a:solidFill>
                <a:srgbClr val="F4F5F6"/>
              </a:solidFill>
              <a:highlight>
                <a:srgbClr val="1A1A1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052550" y="15036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監督式學習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非監督式學習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增強式學習</a:t>
            </a:r>
            <a:endParaRPr sz="20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052550" y="42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zh-TW" sz="3500">
                <a:solidFill>
                  <a:srgbClr val="F4F5F6"/>
                </a:solidFill>
                <a:highlight>
                  <a:srgbClr val="1A1A1F"/>
                </a:highlight>
              </a:rPr>
              <a:t>機器學習解決問題的運作方式</a:t>
            </a:r>
            <a:endParaRPr b="1" sz="3500">
              <a:solidFill>
                <a:srgbClr val="F4F5F6"/>
              </a:solidFill>
              <a:highlight>
                <a:srgbClr val="1A1A1F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1052550" y="16395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1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收集並準備資料              訓練模型</a:t>
            </a:r>
            <a:endParaRPr b="1" sz="21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TW" sz="21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                                   </a:t>
            </a:r>
            <a:endParaRPr b="1" sz="22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b="1" lang="zh-TW" sz="22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zh-TW" sz="24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解譯結果   </a:t>
            </a:r>
            <a:r>
              <a:rPr b="1" lang="zh-TW" sz="21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b="1" lang="zh-TW" sz="22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              </a:t>
            </a:r>
            <a:r>
              <a:rPr b="1" lang="zh-TW" sz="2200"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驗證模型</a:t>
            </a:r>
            <a:endParaRPr b="1" sz="2100">
              <a:highlight>
                <a:srgbClr val="1A1A1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7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3458000" y="1639575"/>
            <a:ext cx="749100" cy="33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5820825" y="1971075"/>
            <a:ext cx="533100" cy="914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8"/>
          <p:cNvSpPr/>
          <p:nvPr/>
        </p:nvSpPr>
        <p:spPr>
          <a:xfrm>
            <a:off x="3155400" y="2479050"/>
            <a:ext cx="821100" cy="4467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463" y="3298650"/>
            <a:ext cx="17621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1052550" y="5469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補充：深度學習</a:t>
            </a:r>
            <a:endParaRPr sz="3500"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1041950" y="1461075"/>
            <a:ext cx="77115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zh-TW" sz="1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深度學習（英語：deep learning）是</a:t>
            </a:r>
            <a:r>
              <a:rPr lang="zh-TW" sz="1800">
                <a:solidFill>
                  <a:srgbClr val="FF0000"/>
                </a:solidFill>
                <a:highlight>
                  <a:schemeClr val="dk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機器學習</a:t>
            </a:r>
            <a:r>
              <a:rPr lang="zh-TW" sz="1800">
                <a:solidFill>
                  <a:srgbClr val="FF0000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的分支</a:t>
            </a:r>
            <a:r>
              <a:rPr lang="zh-TW" sz="1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，是一種以</a:t>
            </a:r>
            <a:r>
              <a:rPr lang="zh-TW" sz="1800">
                <a:highlight>
                  <a:schemeClr val="dk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人工神經網路</a:t>
            </a:r>
            <a:r>
              <a:rPr lang="zh-TW" sz="1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為架構，對資料進行表徵學習的</a:t>
            </a:r>
            <a:r>
              <a:rPr lang="zh-TW" sz="1800">
                <a:highlight>
                  <a:schemeClr val="dk1"/>
                </a:highlight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演算法</a:t>
            </a:r>
            <a:r>
              <a:rPr lang="zh-TW" sz="18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1800"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深度學習是</a:t>
            </a:r>
            <a:r>
              <a:rPr lang="zh-TW" sz="18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機器學習</a:t>
            </a: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中一種基於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對資料進行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表徵學習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的演算法</a:t>
            </a: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。觀測值可以使用多種方式來表示。而使用某些特定的表示方法更容易從實例中學習任務。深度學習的好處是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用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非監督式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或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半監督式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的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特徵學習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和分層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特徵</a:t>
            </a:r>
            <a:r>
              <a:rPr lang="zh-TW" sz="18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提取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高</a:t>
            </a:r>
            <a:r>
              <a:rPr lang="zh-TW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效演算法</a:t>
            </a: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來替代手工取得</a:t>
            </a:r>
            <a:r>
              <a:rPr lang="zh-TW" sz="1800"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13"/>
              </a:rPr>
              <a:t>特徵</a:t>
            </a:r>
            <a:r>
              <a:rPr lang="zh-TW" sz="1800"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1800">
              <a:highlight>
                <a:srgbClr val="090F38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052550" y="457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資料來源</a:t>
            </a:r>
            <a:endParaRPr sz="4000"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1052550" y="1546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https://wiki.mbalib.com/zh-tw/%E4%BA%BA%E5%B7%A5%E6%99%BA%E8%83%BD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https://chih-sheng-huang821.medium.com/什麼是人工智慧-機器學習和深度學習-587e6a0dc72a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https://azure.microsoft.com/zh-tw/overview/what-is-machine-learning-platform/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https://zh.wikipedia.org/wiki/人工智能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https://zh.wikipedia.org/wiki/人工智能史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https://zh.wikipedia.org/wiki/机器学习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https://zh.wikipedia.org/wiki/深度学习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https://medium.com/marketingdatascience/人工智慧-機器學習和深度學習哪裡不一樣-90ff862bf9b4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https://blog.gcp.expert/ml-1-ai-ml-deep-learning-intro/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https://www.sap.com/taiwan/insights/what-is-machine-learning.html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https://aws.amazon.com/tw/machine-learning/what-is-ai/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https://makerpro.cc/2019/05/introduction-to-ai/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"/>
          <p:cNvSpPr txBox="1"/>
          <p:nvPr>
            <p:ph type="title"/>
          </p:nvPr>
        </p:nvSpPr>
        <p:spPr>
          <a:xfrm>
            <a:off x="12336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/>
              <a:t>我們報告到此結束，感謝觀看</a:t>
            </a:r>
            <a:endParaRPr sz="4000"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375" y="3028800"/>
            <a:ext cx="1824150" cy="18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05255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目錄</a:t>
            </a:r>
            <a:endParaRPr sz="35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052550" y="1350450"/>
            <a:ext cx="70389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什麼是人工智慧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人工和智慧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人工智慧的發展史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研究課題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研究方法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基本運用    實際應用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AI對人類的威脅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AI與管理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973700" y="1350450"/>
            <a:ext cx="7038900" cy="3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什麼是機器學習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solidFill>
                  <a:srgbClr val="F4F5F6"/>
                </a:solidFill>
                <a:highlight>
                  <a:srgbClr val="2E2E33"/>
                </a:highlight>
                <a:latin typeface="Montserrat"/>
                <a:ea typeface="Montserrat"/>
                <a:cs typeface="Montserrat"/>
                <a:sym typeface="Montserrat"/>
              </a:rPr>
              <a:t>機器學習的</a:t>
            </a:r>
            <a:r>
              <a:rPr lang="zh-TW" sz="2000">
                <a:solidFill>
                  <a:srgbClr val="F4F5F6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用途&amp;</a:t>
            </a:r>
            <a:r>
              <a:rPr lang="zh-TW" sz="2000">
                <a:solidFill>
                  <a:srgbClr val="F4F5F6"/>
                </a:solidFill>
                <a:highlight>
                  <a:srgbClr val="2E2E33"/>
                </a:highlight>
                <a:latin typeface="Montserrat"/>
                <a:ea typeface="Montserrat"/>
                <a:cs typeface="Montserrat"/>
                <a:sym typeface="Montserrat"/>
              </a:rPr>
              <a:t>優點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zh-TW" sz="2000">
                <a:solidFill>
                  <a:srgbClr val="F4F5F6"/>
                </a:solidFill>
                <a:highlight>
                  <a:srgbClr val="1A1A1F"/>
                </a:highlight>
                <a:latin typeface="Montserrat"/>
                <a:ea typeface="Montserrat"/>
                <a:cs typeface="Montserrat"/>
                <a:sym typeface="Montserrat"/>
              </a:rPr>
              <a:t>機器學習技術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b="1" lang="zh-TW" sz="2000">
                <a:solidFill>
                  <a:srgbClr val="F4F5F6"/>
                </a:solidFill>
                <a:highlight>
                  <a:srgbClr val="2E2E33"/>
                </a:highlight>
                <a:latin typeface="Montserrat"/>
                <a:ea typeface="Montserrat"/>
                <a:cs typeface="Montserrat"/>
                <a:sym typeface="Montserrat"/>
              </a:rPr>
              <a:t>機器學習解決問題的運作方式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7450" y="2889200"/>
            <a:ext cx="2130349" cy="1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052550" y="580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什麼是人工智慧</a:t>
            </a:r>
            <a:endParaRPr sz="3500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052550" y="1357550"/>
            <a:ext cx="7768500" cy="31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b="1" lang="zh-TW" sz="21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人工智慧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（英語：</a:t>
            </a:r>
            <a:r>
              <a:rPr lang="zh-TW" sz="2100">
                <a:latin typeface="Montserrat"/>
                <a:ea typeface="Montserrat"/>
                <a:cs typeface="Montserrat"/>
                <a:sym typeface="Montserrat"/>
              </a:rPr>
              <a:t>artificial intelligence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，縮寫為</a:t>
            </a:r>
            <a:r>
              <a:rPr b="1" lang="zh-TW" sz="2100"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1"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）亦稱</a:t>
            </a:r>
            <a:r>
              <a:rPr b="1" lang="zh-TW" sz="2100">
                <a:latin typeface="Montserrat"/>
                <a:ea typeface="Montserrat"/>
                <a:cs typeface="Montserrat"/>
                <a:sym typeface="Montserrat"/>
              </a:rPr>
              <a:t>智械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、</a:t>
            </a:r>
            <a:r>
              <a:rPr b="1" lang="zh-TW" sz="2100">
                <a:latin typeface="Montserrat"/>
                <a:ea typeface="Montserrat"/>
                <a:cs typeface="Montserrat"/>
                <a:sym typeface="Montserrat"/>
              </a:rPr>
              <a:t>機器智慧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，是研究、開發用於模擬、延伸擴展人的智能的理論、方法、技術及應用程式系統的</a:t>
            </a:r>
            <a:r>
              <a:rPr lang="zh-TW" sz="2100">
                <a:solidFill>
                  <a:srgbClr val="FF0000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新技術科學</a:t>
            </a:r>
            <a:r>
              <a:rPr lang="zh-TW" sz="2100"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。</a:t>
            </a:r>
            <a:endParaRPr sz="21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950" y="2571750"/>
            <a:ext cx="4351425" cy="2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0464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人工和智慧</a:t>
            </a:r>
            <a:endParaRPr sz="3500"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046400" y="1171200"/>
            <a:ext cx="7725000" cy="3574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人工智慧可以分為兩部分，即「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人工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」和「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智慧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」。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「人工」即由人設計，為人創造、製造。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「智慧」則較有爭議性。這涉及到諸多問題。但是我們對自身智慧及構成人的智慧必要元素的瞭解也很有限，所以很難定義什麼是「人工」製造的「智慧」。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因此人工智慧涉及對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人智慧本身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的研究。其它關於</a:t>
            </a:r>
            <a:r>
              <a:rPr lang="zh-TW" sz="2000">
                <a:solidFill>
                  <a:srgbClr val="FF0000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動物</a:t>
            </a:r>
            <a:r>
              <a:rPr lang="zh-TW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或其它人造系統的智慧</a:t>
            </a: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也普遍被認為是人工智慧相關的研究課題。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52538" y="425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人工智慧的發展史</a:t>
            </a:r>
            <a:endParaRPr sz="35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112" y="1394008"/>
            <a:ext cx="8703775" cy="2815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052550" y="4724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研究課題</a:t>
            </a:r>
            <a:endParaRPr sz="3500"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052550" y="146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演繹、推理和解決問題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知識表示法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規劃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學習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自然語言處理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4726500" y="14610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知覺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社交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創造力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倫理管理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zh-TW" sz="2000">
                <a:latin typeface="Arial"/>
                <a:ea typeface="Arial"/>
                <a:cs typeface="Arial"/>
                <a:sym typeface="Arial"/>
              </a:rPr>
              <a:t>經濟衝擊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052550" y="4789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研究方法</a:t>
            </a:r>
            <a:endParaRPr sz="3500"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052550" y="13930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控制論與大腦類比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符號處理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子符號方法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統計學方法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整合方法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900" y="1782176"/>
            <a:ext cx="4123776" cy="2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05255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基本運用</a:t>
            </a:r>
            <a:endParaRPr sz="35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35400" y="14806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60000"/>
              </a:lnSpc>
              <a:spcBef>
                <a:spcPts val="110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感知能力（Perception)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認知能力（Cognition）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創造力（Creativity）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zh-TW" sz="2000">
                <a:latin typeface="Arial"/>
                <a:ea typeface="Arial"/>
                <a:cs typeface="Arial"/>
                <a:sym typeface="Arial"/>
              </a:rPr>
              <a:t>智慧（Wisdom）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075" y="2357425"/>
            <a:ext cx="4565901" cy="247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167825" y="624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500"/>
              <a:t>實際應用</a:t>
            </a:r>
            <a:endParaRPr sz="35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167825" y="1538750"/>
            <a:ext cx="70389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智慧控制                     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自動化技術                 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遺傳編程                      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下棋                              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190150" y="1538750"/>
            <a:ext cx="70389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機器人學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語言和圖像理解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法學資訊系統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醫學領域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latin typeface="Montserrat"/>
                <a:ea typeface="Montserrat"/>
                <a:cs typeface="Montserrat"/>
                <a:sym typeface="Montserrat"/>
              </a:rPr>
              <a:t>                  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575" y="3036900"/>
            <a:ext cx="3308150" cy="17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