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2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90" r:id="rId12"/>
    <p:sldId id="291" r:id="rId13"/>
    <p:sldId id="292" r:id="rId14"/>
    <p:sldId id="267" r:id="rId15"/>
    <p:sldId id="268" r:id="rId16"/>
    <p:sldId id="293" r:id="rId17"/>
    <p:sldId id="269" r:id="rId18"/>
    <p:sldId id="270" r:id="rId19"/>
    <p:sldId id="272" r:id="rId20"/>
    <p:sldId id="271" r:id="rId21"/>
    <p:sldId id="27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3E78300C-A44E-481D-8E69-C9CB29F77A4B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5"/>
            <p14:sldId id="266"/>
            <p14:sldId id="290"/>
            <p14:sldId id="291"/>
            <p14:sldId id="292"/>
            <p14:sldId id="267"/>
            <p14:sldId id="268"/>
            <p14:sldId id="293"/>
            <p14:sldId id="269"/>
            <p14:sldId id="270"/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g4XUi0ZQ78Eb/bmb9LYEO84CjO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2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1" name="Google Shape;4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2" name="Google Shape;53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510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0" name="Google Shape;5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6" name="Google Shape;6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1" name="Google Shape;61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1" name="Google Shape;66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4" name="Google Shape;44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2" name="Google Shape;72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3" name="Google Shape;73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58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5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5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5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9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59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5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5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5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41"/>
          <p:cNvSpPr txBox="1"/>
          <p:nvPr/>
        </p:nvSpPr>
        <p:spPr>
          <a:xfrm>
            <a:off x="1666405" y="6717169"/>
            <a:ext cx="1800200" cy="1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lang="en-US" sz="100" b="0" i="0" u="sng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PPT模板</a:t>
            </a:r>
            <a:r>
              <a:rPr lang="en-US" sz="1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http://www.1ppt.com/moban/ </a:t>
            </a:r>
            <a:endParaRPr sz="1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67" name="Google Shape;67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506">
          <p15:clr>
            <a:srgbClr val="F26B43"/>
          </p15:clr>
        </p15:guide>
        <p15:guide id="3" pos="71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yiitips.com/pandas_iphone12_compare_best_offer/" TargetMode="External"/><Relationship Id="rId7" Type="http://schemas.openxmlformats.org/officeDocument/2006/relationships/hyperlink" Target="https://ithelp.ithome.com.tw/articles/10194006?sc=ho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jdykj.com/?p=898" TargetMode="External"/><Relationship Id="rId5" Type="http://schemas.openxmlformats.org/officeDocument/2006/relationships/hyperlink" Target="https://ithelp.ithome.com.tw/articles/10234225dataFrame" TargetMode="External"/><Relationship Id="rId4" Type="http://schemas.openxmlformats.org/officeDocument/2006/relationships/hyperlink" Target="https://oranwind.org/python-pandas-ji-chu-jiao-xu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"/>
          <p:cNvGrpSpPr/>
          <p:nvPr/>
        </p:nvGrpSpPr>
        <p:grpSpPr>
          <a:xfrm>
            <a:off x="1025614" y="2329865"/>
            <a:ext cx="5878200" cy="1480967"/>
            <a:chOff x="1133020" y="2212631"/>
            <a:chExt cx="5878200" cy="1480967"/>
          </a:xfrm>
        </p:grpSpPr>
        <p:sp>
          <p:nvSpPr>
            <p:cNvPr id="174" name="Google Shape;174;p1"/>
            <p:cNvSpPr txBox="1"/>
            <p:nvPr/>
          </p:nvSpPr>
          <p:spPr>
            <a:xfrm flipH="1">
              <a:off x="1133020" y="2246698"/>
              <a:ext cx="58782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1" i="0" u="none" strike="noStrike" cap="none" dirty="0" err="1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分析iPhone</a:t>
              </a:r>
              <a:r>
                <a:rPr lang="en-US" sz="4400" b="1" i="0" u="none" strike="noStrike" cap="none" dirty="0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12 </a:t>
              </a:r>
              <a:endParaRPr sz="4400" b="1" i="0" u="none" strike="noStrike" cap="none" dirty="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1" i="0" u="none" strike="noStrike" cap="none" dirty="0" err="1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購機方案</a:t>
              </a:r>
              <a:endParaRPr sz="4400" b="1" i="0" u="none" strike="noStrike" cap="none" dirty="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5" name="Google Shape;175;p1"/>
            <p:cNvSpPr txBox="1"/>
            <p:nvPr/>
          </p:nvSpPr>
          <p:spPr>
            <a:xfrm>
              <a:off x="1357313" y="2212631"/>
              <a:ext cx="5067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76" name="Google Shape;176;p1"/>
          <p:cNvSpPr txBox="1"/>
          <p:nvPr/>
        </p:nvSpPr>
        <p:spPr>
          <a:xfrm>
            <a:off x="1107544" y="736268"/>
            <a:ext cx="3776007" cy="42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C5CE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Python程式設計期末報告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1"/>
          <p:cNvGrpSpPr/>
          <p:nvPr/>
        </p:nvGrpSpPr>
        <p:grpSpPr>
          <a:xfrm>
            <a:off x="-2027284" y="-1994691"/>
            <a:ext cx="21110543" cy="10847382"/>
            <a:chOff x="-2027284" y="-1994691"/>
            <a:chExt cx="21110543" cy="10847382"/>
          </a:xfrm>
        </p:grpSpPr>
        <p:sp>
          <p:nvSpPr>
            <p:cNvPr id="178" name="Google Shape;178;p1"/>
            <p:cNvSpPr/>
            <p:nvPr/>
          </p:nvSpPr>
          <p:spPr>
            <a:xfrm>
              <a:off x="-2027284" y="4919134"/>
              <a:ext cx="3200173" cy="3200171"/>
            </a:xfrm>
            <a:prstGeom prst="ellipse">
              <a:avLst/>
            </a:prstGeom>
            <a:noFill/>
            <a:ln w="889000" cap="flat" cmpd="sng">
              <a:solidFill>
                <a:srgbClr val="4060E8">
                  <a:alpha val="1450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179" name="Google Shape;179;p1"/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180" name="Google Shape;180;p1"/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82" name="Google Shape;182;p1"/>
              <p:cNvSpPr/>
              <p:nvPr/>
            </p:nvSpPr>
            <p:spPr>
              <a:xfrm>
                <a:off x="9409953" y="-820615"/>
                <a:ext cx="8499230" cy="8499230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icrosoft Yahe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pic>
        <p:nvPicPr>
          <p:cNvPr id="207" name="Google Shape;207;p1" descr="图片包含 桌子, 小, 手, 黑暗&#10;&#10;描述已自动生成"/>
          <p:cNvPicPr preferRelativeResize="0"/>
          <p:nvPr/>
        </p:nvPicPr>
        <p:blipFill rotWithShape="1">
          <a:blip r:embed="rId3">
            <a:alphaModFix/>
          </a:blip>
          <a:srcRect l="39566" t="14821" r="7244" b="5167"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1"/>
          <p:cNvGrpSpPr/>
          <p:nvPr/>
        </p:nvGrpSpPr>
        <p:grpSpPr>
          <a:xfrm>
            <a:off x="1172845" y="4196059"/>
            <a:ext cx="2255256" cy="479598"/>
            <a:chOff x="1420137" y="3799843"/>
            <a:chExt cx="2255256" cy="479598"/>
          </a:xfrm>
        </p:grpSpPr>
        <p:sp>
          <p:nvSpPr>
            <p:cNvPr id="209" name="Google Shape;209;p1"/>
            <p:cNvSpPr/>
            <p:nvPr/>
          </p:nvSpPr>
          <p:spPr>
            <a:xfrm rot="-54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 cap="flat" cmpd="sng">
              <a:solidFill>
                <a:srgbClr val="3C5CE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10" name="Google Shape;210;p1"/>
            <p:cNvSpPr txBox="1"/>
            <p:nvPr/>
          </p:nvSpPr>
          <p:spPr>
            <a:xfrm flipH="1">
              <a:off x="1662833" y="3858669"/>
              <a:ext cx="20125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組別：</a:t>
              </a:r>
              <a:r>
                <a:rPr lang="en-US" sz="16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第11組</a:t>
              </a:r>
              <a:endParaRPr sz="1600" b="0" i="0" u="none" strike="noStrike" cap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11" name="Google Shape;211;p1"/>
          <p:cNvSpPr txBox="1"/>
          <p:nvPr/>
        </p:nvSpPr>
        <p:spPr>
          <a:xfrm>
            <a:off x="1172844" y="4867951"/>
            <a:ext cx="18694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10931001 范郁欣</a:t>
            </a:r>
            <a:endParaRPr sz="16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N1093731 鍾采晴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"/>
          <p:cNvSpPr/>
          <p:nvPr/>
        </p:nvSpPr>
        <p:spPr>
          <a:xfrm>
            <a:off x="-1275159" y="1"/>
            <a:ext cx="4606937" cy="6857999"/>
          </a:xfrm>
          <a:prstGeom prst="rect">
            <a:avLst/>
          </a:prstGeom>
          <a:solidFill>
            <a:srgbClr val="8DA9D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460" name="Google Shape;460;p7"/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461" name="Google Shape;461;p7"/>
            <p:cNvSpPr/>
            <p:nvPr/>
          </p:nvSpPr>
          <p:spPr>
            <a:xfrm rot="10800000" flipH="1">
              <a:off x="-781050" y="-662111"/>
              <a:ext cx="1535714" cy="1535714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rgbClr val="222A35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62" name="Google Shape;462;p7"/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 err="1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製作步驟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3" name="Google Shape;463;p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553904" y="365028"/>
            <a:ext cx="8817104" cy="595935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46E284D-F89E-4C13-8D8A-0530B6EF121A}"/>
              </a:ext>
            </a:extLst>
          </p:cNvPr>
          <p:cNvSpPr txBox="1"/>
          <p:nvPr/>
        </p:nvSpPr>
        <p:spPr>
          <a:xfrm>
            <a:off x="146291" y="2370100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把月付金額的資訊對著空機費</a:t>
            </a:r>
          </a:p>
          <a:p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columns 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修改欄位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1D7454-FD83-4168-B105-53465D47BF70}"/>
              </a:ext>
            </a:extLst>
          </p:cNvPr>
          <p:cNvSpPr txBox="1"/>
          <p:nvPr/>
        </p:nvSpPr>
        <p:spPr>
          <a:xfrm>
            <a:off x="146291" y="3841570"/>
            <a:ext cx="264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0" dirty="0" err="1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新細明體" panose="02020500000000000000" pitchFamily="18" charset="-120"/>
              </a:rPr>
              <a:t>wide_to_long</a:t>
            </a:r>
            <a:r>
              <a:rPr lang="en-US" altLang="zh-TW" sz="1800" kern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新細明體" panose="02020500000000000000" pitchFamily="18" charset="-120"/>
              </a:rPr>
              <a:t> </a:t>
            </a:r>
            <a:r>
              <a:rPr lang="zh-TW" altLang="en-US" sz="1800" kern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新細明體" panose="02020500000000000000" pitchFamily="18" charset="-120"/>
              </a:rPr>
              <a:t>轉換欄位</a:t>
            </a:r>
            <a:endParaRPr lang="en-US" altLang="zh-TW" sz="1800" kern="0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新細明體" panose="02020500000000000000" pitchFamily="18" charset="-120"/>
            </a:endParaRPr>
          </a:p>
          <a:p>
            <a:r>
              <a:rPr lang="zh-TW" altLang="zh-TW" sz="1800" kern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新細明體" panose="02020500000000000000" pitchFamily="18" charset="-120"/>
              </a:rPr>
              <a:t>放入</a:t>
            </a:r>
            <a:r>
              <a:rPr lang="en-US" altLang="zh-TW" sz="1800" kern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新細明體" panose="02020500000000000000" pitchFamily="18" charset="-120"/>
              </a:rPr>
              <a:t>df3</a:t>
            </a:r>
            <a:endParaRPr lang="zh-TW" altLang="zh-TW" sz="1800" kern="100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"/>
          <p:cNvSpPr/>
          <p:nvPr/>
        </p:nvSpPr>
        <p:spPr>
          <a:xfrm>
            <a:off x="-1275159" y="1"/>
            <a:ext cx="4606937" cy="6857999"/>
          </a:xfrm>
          <a:prstGeom prst="rect">
            <a:avLst/>
          </a:prstGeom>
          <a:solidFill>
            <a:srgbClr val="8DA9D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472" name="Google Shape;472;p8"/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473" name="Google Shape;473;p8"/>
            <p:cNvSpPr/>
            <p:nvPr/>
          </p:nvSpPr>
          <p:spPr>
            <a:xfrm rot="10800000" flipH="1">
              <a:off x="-781050" y="-662111"/>
              <a:ext cx="1535714" cy="1535714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rgbClr val="222A35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74" name="Google Shape;474;p8"/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製作步驟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8"/>
          <p:cNvGrpSpPr/>
          <p:nvPr/>
        </p:nvGrpSpPr>
        <p:grpSpPr>
          <a:xfrm>
            <a:off x="4191975" y="0"/>
            <a:ext cx="10030646" cy="11312960"/>
            <a:chOff x="3120219" y="-1930399"/>
            <a:chExt cx="10030646" cy="11312960"/>
          </a:xfrm>
        </p:grpSpPr>
        <p:pic>
          <p:nvPicPr>
            <p:cNvPr id="476" name="Google Shape;476;p8"/>
            <p:cNvPicPr preferRelativeResize="0"/>
            <p:nvPr/>
          </p:nvPicPr>
          <p:blipFill rotWithShape="1">
            <a:blip r:embed="rId3">
              <a:alphaModFix/>
            </a:blip>
            <a:srcRect l="19913" t="24298" r="20776" b="3610"/>
            <a:stretch/>
          </p:blipFill>
          <p:spPr>
            <a:xfrm>
              <a:off x="3120219" y="-1930399"/>
              <a:ext cx="10030646" cy="685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Google Shape;477;p8"/>
            <p:cNvPicPr preferRelativeResize="0"/>
            <p:nvPr/>
          </p:nvPicPr>
          <p:blipFill rotWithShape="1">
            <a:blip r:embed="rId4">
              <a:alphaModFix/>
            </a:blip>
            <a:srcRect l="19954" t="44270" r="20786" b="4196"/>
            <a:stretch/>
          </p:blipFill>
          <p:spPr>
            <a:xfrm>
              <a:off x="3120219" y="4475837"/>
              <a:ext cx="10030646" cy="49067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3BCD6D8A-369F-4F4B-8014-02E3AA54207B}"/>
              </a:ext>
            </a:extLst>
          </p:cNvPr>
          <p:cNvSpPr txBox="1"/>
          <p:nvPr/>
        </p:nvSpPr>
        <p:spPr>
          <a:xfrm>
            <a:off x="118162" y="2644169"/>
            <a:ext cx="3323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reset.index</a:t>
            </a:r>
            <a:endParaRPr lang="en-US" altLang="zh-TW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讓索引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重置成原本的樣子</a:t>
            </a:r>
          </a:p>
          <a:p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排除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欄位的空值</a:t>
            </a:r>
          </a:p>
          <a:p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df4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9"/>
          <p:cNvSpPr/>
          <p:nvPr/>
        </p:nvSpPr>
        <p:spPr>
          <a:xfrm>
            <a:off x="-1275159" y="1"/>
            <a:ext cx="4606938" cy="6857999"/>
          </a:xfrm>
          <a:prstGeom prst="rect">
            <a:avLst/>
          </a:prstGeom>
          <a:solidFill>
            <a:srgbClr val="8DA9D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484" name="Google Shape;484;p9"/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485" name="Google Shape;485;p9"/>
            <p:cNvSpPr/>
            <p:nvPr/>
          </p:nvSpPr>
          <p:spPr>
            <a:xfrm rot="10800000" flipH="1">
              <a:off x="-781050" y="-662111"/>
              <a:ext cx="1535714" cy="1535714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rgbClr val="222A35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86" name="Google Shape;486;p9"/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製作步驟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9"/>
          <p:cNvGrpSpPr/>
          <p:nvPr/>
        </p:nvGrpSpPr>
        <p:grpSpPr>
          <a:xfrm>
            <a:off x="3725138" y="0"/>
            <a:ext cx="11276409" cy="13521340"/>
            <a:chOff x="2915842" y="-9162"/>
            <a:chExt cx="11276409" cy="13521340"/>
          </a:xfrm>
        </p:grpSpPr>
        <p:pic>
          <p:nvPicPr>
            <p:cNvPr id="488" name="Google Shape;488;p9"/>
            <p:cNvPicPr preferRelativeResize="0"/>
            <p:nvPr/>
          </p:nvPicPr>
          <p:blipFill rotWithShape="1">
            <a:blip r:embed="rId3">
              <a:alphaModFix/>
            </a:blip>
            <a:srcRect l="19955" t="25466" r="13324" b="4779"/>
            <a:stretch/>
          </p:blipFill>
          <p:spPr>
            <a:xfrm>
              <a:off x="2917384" y="-9162"/>
              <a:ext cx="11274867" cy="6867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p9"/>
            <p:cNvPicPr preferRelativeResize="0"/>
            <p:nvPr/>
          </p:nvPicPr>
          <p:blipFill rotWithShape="1">
            <a:blip r:embed="rId4">
              <a:alphaModFix/>
            </a:blip>
            <a:srcRect l="20262" t="24423" r="20730" b="5862"/>
            <a:stretch/>
          </p:blipFill>
          <p:spPr>
            <a:xfrm>
              <a:off x="2915842" y="6858000"/>
              <a:ext cx="10012930" cy="66541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C8B344-0A9A-401E-A0AE-F5A6BE7C4876}"/>
              </a:ext>
            </a:extLst>
          </p:cNvPr>
          <p:cNvSpPr txBox="1"/>
          <p:nvPr/>
        </p:nvSpPr>
        <p:spPr>
          <a:xfrm>
            <a:off x="4448175" y="-1409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ED7151-DAE6-4C51-9323-FA4A138159BE}"/>
              </a:ext>
            </a:extLst>
          </p:cNvPr>
          <p:cNvSpPr txBox="1"/>
          <p:nvPr/>
        </p:nvSpPr>
        <p:spPr>
          <a:xfrm>
            <a:off x="803275" y="2980571"/>
            <a:ext cx="332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info 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查看資料型態</a:t>
            </a:r>
          </a:p>
          <a:p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astype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轉資料型態</a:t>
            </a:r>
          </a:p>
          <a:p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再算出總價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"/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 w="12700" cap="flat" cmpd="sng">
            <a:solidFill>
              <a:srgbClr val="3C5CE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95" name="Google Shape;495;p25"/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spcFirstLastPara="1" wrap="square" lIns="91425" tIns="56500" rIns="91425" bIns="565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C5CE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 H R E E</a:t>
            </a:r>
            <a:endParaRPr sz="3200" b="1" i="0" u="none" strike="noStrike" cap="none">
              <a:solidFill>
                <a:srgbClr val="3C5CE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496" name="Google Shape;496;p25"/>
          <p:cNvGrpSpPr/>
          <p:nvPr/>
        </p:nvGrpSpPr>
        <p:grpSpPr>
          <a:xfrm flipH="1">
            <a:off x="1403490" y="3012397"/>
            <a:ext cx="4464467" cy="833206"/>
            <a:chOff x="6411993" y="1684020"/>
            <a:chExt cx="4464467" cy="833206"/>
          </a:xfrm>
        </p:grpSpPr>
        <p:sp>
          <p:nvSpPr>
            <p:cNvPr id="497" name="Google Shape;497;p25"/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3C5CE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/>
              <a:ahLst/>
              <a:cxnLst/>
              <a:rect l="l" t="t" r="r" b="b"/>
              <a:pathLst>
                <a:path w="543819" h="554739" extrusionOk="0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6925311" y="1686270"/>
              <a:ext cx="3951149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成品展示</a:t>
              </a:r>
              <a:endParaRPr sz="1400" b="0" i="0" u="none" strike="noStrike" cap="none">
                <a:solidFill>
                  <a:srgbClr val="3C5C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25"/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501" name="Google Shape;501;p25"/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07" name="Google Shape;507;p25"/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10" name="Google Shape;510;p25"/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12" name="Google Shape;512;p25"/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13" name="Google Shape;513;p25"/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14" name="Google Shape;514;p25"/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15" name="Google Shape;515;p25"/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16" name="Google Shape;516;p25"/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18" name="Google Shape;518;p25"/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19" name="Google Shape;519;p25"/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20" name="Google Shape;520;p25"/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21" name="Google Shape;521;p25"/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22" name="Google Shape;522;p25"/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23" name="Google Shape;523;p25"/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24" name="Google Shape;524;p25"/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25" name="Google Shape;525;p25"/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26" name="Google Shape;526;p25"/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27" name="Google Shape;527;p25"/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528" name="Google Shape;528;p25" descr="图片包含 游戏机, 乐高, 玩具&#10;&#10;描述已自动生成"/>
          <p:cNvPicPr preferRelativeResize="0"/>
          <p:nvPr/>
        </p:nvPicPr>
        <p:blipFill rotWithShape="1">
          <a:blip r:embed="rId3">
            <a:alphaModFix/>
          </a:blip>
          <a:srcRect l="35457" t="22444" r="4044" b="6221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20000"/>
          </a:srgbClr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"/>
          <p:cNvSpPr/>
          <p:nvPr/>
        </p:nvSpPr>
        <p:spPr>
          <a:xfrm>
            <a:off x="-889000" y="1"/>
            <a:ext cx="4225135" cy="6857999"/>
          </a:xfrm>
          <a:prstGeom prst="rect">
            <a:avLst/>
          </a:prstGeom>
          <a:solidFill>
            <a:srgbClr val="8DA9D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35" name="Google Shape;535;p10"/>
          <p:cNvPicPr preferRelativeResize="0"/>
          <p:nvPr/>
        </p:nvPicPr>
        <p:blipFill rotWithShape="1">
          <a:blip r:embed="rId3">
            <a:alphaModFix/>
          </a:blip>
          <a:srcRect l="17209" t="32389" r="30203" b="5448"/>
          <a:stretch/>
        </p:blipFill>
        <p:spPr>
          <a:xfrm>
            <a:off x="3646652" y="873604"/>
            <a:ext cx="8140700" cy="5412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10"/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537" name="Google Shape;537;p10"/>
            <p:cNvSpPr/>
            <p:nvPr/>
          </p:nvSpPr>
          <p:spPr>
            <a:xfrm rot="10800000" flipH="1">
              <a:off x="-781050" y="-662111"/>
              <a:ext cx="1535714" cy="1535714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rgbClr val="222A35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38" name="Google Shape;538;p10"/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成品展示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224B0081-7421-4ED7-B06D-B4E674E122CD}"/>
              </a:ext>
            </a:extLst>
          </p:cNvPr>
          <p:cNvSpPr txBox="1"/>
          <p:nvPr/>
        </p:nvSpPr>
        <p:spPr>
          <a:xfrm>
            <a:off x="117572" y="3211404"/>
            <a:ext cx="337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sz="2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sort_values</a:t>
            </a:r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排序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0"/>
          <p:cNvSpPr/>
          <p:nvPr/>
        </p:nvSpPr>
        <p:spPr>
          <a:xfrm>
            <a:off x="-889000" y="1"/>
            <a:ext cx="4225135" cy="6857999"/>
          </a:xfrm>
          <a:prstGeom prst="rect">
            <a:avLst/>
          </a:prstGeom>
          <a:solidFill>
            <a:srgbClr val="8DA9D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50" name="Google Shape;450;p10"/>
          <p:cNvPicPr preferRelativeResize="0"/>
          <p:nvPr/>
        </p:nvPicPr>
        <p:blipFill rotWithShape="1">
          <a:blip r:embed="rId3">
            <a:alphaModFix/>
          </a:blip>
          <a:srcRect l="17209" t="32389" r="30203" b="5447"/>
          <a:stretch/>
        </p:blipFill>
        <p:spPr>
          <a:xfrm>
            <a:off x="3646652" y="873604"/>
            <a:ext cx="8140700" cy="5412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Google Shape;451;p10"/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452" name="Google Shape;452;p10"/>
            <p:cNvSpPr/>
            <p:nvPr/>
          </p:nvSpPr>
          <p:spPr>
            <a:xfrm rot="10800000" flipH="1">
              <a:off x="-781050" y="-662111"/>
              <a:ext cx="1535714" cy="1535714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rgbClr val="222A35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53" name="Google Shape;453;p10"/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latin typeface="Microsoft Yahei"/>
                  <a:ea typeface="Microsoft Yahei"/>
                  <a:cs typeface="Microsoft Yahei"/>
                  <a:sym typeface="Microsoft Yahei"/>
                </a:rPr>
                <a:t>成品展示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10"/>
          <p:cNvSpPr txBox="1"/>
          <p:nvPr/>
        </p:nvSpPr>
        <p:spPr>
          <a:xfrm>
            <a:off x="117572" y="3211404"/>
            <a:ext cx="33738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使用sort_values 排序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4618" y="2549236"/>
            <a:ext cx="7777018" cy="369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14618" y="4048438"/>
            <a:ext cx="7777018" cy="369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105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2"/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 w="12700" cap="flat" cmpd="sng">
            <a:solidFill>
              <a:srgbClr val="3C5CE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44" name="Google Shape;544;p62"/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spcFirstLastPara="1" wrap="square" lIns="91425" tIns="56500" rIns="91425" bIns="565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C5CE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FOUR</a:t>
            </a:r>
            <a:endParaRPr sz="3200" b="1" i="0" u="none" strike="noStrike" cap="none">
              <a:solidFill>
                <a:srgbClr val="3C5CE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545" name="Google Shape;545;p62"/>
          <p:cNvGrpSpPr/>
          <p:nvPr/>
        </p:nvGrpSpPr>
        <p:grpSpPr>
          <a:xfrm flipH="1">
            <a:off x="722222" y="3012397"/>
            <a:ext cx="5145735" cy="833206"/>
            <a:chOff x="6411993" y="1684020"/>
            <a:chExt cx="5145735" cy="833206"/>
          </a:xfrm>
        </p:grpSpPr>
        <p:sp>
          <p:nvSpPr>
            <p:cNvPr id="546" name="Google Shape;546;p62"/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3C5CE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47" name="Google Shape;547;p62"/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/>
              <a:ahLst/>
              <a:cxnLst/>
              <a:rect l="l" t="t" r="r" b="b"/>
              <a:pathLst>
                <a:path w="543819" h="554739" extrusionOk="0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48" name="Google Shape;548;p62"/>
            <p:cNvSpPr/>
            <p:nvPr/>
          </p:nvSpPr>
          <p:spPr>
            <a:xfrm>
              <a:off x="7286691" y="1684020"/>
              <a:ext cx="4271037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心得、困難、建言 </a:t>
              </a:r>
              <a:endParaRPr sz="1400" b="0" i="0" u="none" strike="noStrike" cap="none">
                <a:solidFill>
                  <a:srgbClr val="3C5C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62"/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550" name="Google Shape;550;p62"/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51" name="Google Shape;551;p62"/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52" name="Google Shape;552;p62"/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53" name="Google Shape;553;p62"/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54" name="Google Shape;554;p62"/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55" name="Google Shape;555;p62"/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56" name="Google Shape;556;p62"/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57" name="Google Shape;557;p62"/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58" name="Google Shape;558;p62"/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59" name="Google Shape;559;p62"/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60" name="Google Shape;560;p62"/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61" name="Google Shape;561;p62"/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62" name="Google Shape;562;p62"/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63" name="Google Shape;563;p62"/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64" name="Google Shape;564;p62"/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65" name="Google Shape;565;p62"/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66" name="Google Shape;566;p62"/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67" name="Google Shape;567;p62"/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68" name="Google Shape;568;p62"/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69" name="Google Shape;569;p62"/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70" name="Google Shape;570;p62"/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71" name="Google Shape;571;p62"/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72" name="Google Shape;572;p62"/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73" name="Google Shape;573;p62"/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74" name="Google Shape;574;p62"/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75" name="Google Shape;575;p62"/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76" name="Google Shape;576;p62"/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577" name="Google Shape;577;p62" descr="图片包含 游戏机, 乐高, 玩具&#10;&#10;描述已自动生成"/>
          <p:cNvPicPr preferRelativeResize="0"/>
          <p:nvPr/>
        </p:nvPicPr>
        <p:blipFill rotWithShape="1">
          <a:blip r:embed="rId3">
            <a:alphaModFix/>
          </a:blip>
          <a:srcRect l="35457" t="22444" r="4044" b="6221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20000"/>
          </a:srgbClr>
        </a:solidFill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11"/>
          <p:cNvGrpSpPr/>
          <p:nvPr/>
        </p:nvGrpSpPr>
        <p:grpSpPr>
          <a:xfrm>
            <a:off x="3579113" y="1741170"/>
            <a:ext cx="6727219" cy="1423670"/>
            <a:chOff x="3579113" y="1741170"/>
            <a:chExt cx="6727219" cy="1423670"/>
          </a:xfrm>
        </p:grpSpPr>
        <p:sp>
          <p:nvSpPr>
            <p:cNvPr id="583" name="Google Shape;583;p11"/>
            <p:cNvSpPr/>
            <p:nvPr/>
          </p:nvSpPr>
          <p:spPr>
            <a:xfrm>
              <a:off x="3579113" y="1741170"/>
              <a:ext cx="1415415" cy="1423670"/>
            </a:xfrm>
            <a:custGeom>
              <a:avLst/>
              <a:gdLst/>
              <a:ahLst/>
              <a:cxnLst/>
              <a:rect l="l" t="t" r="r" b="b"/>
              <a:pathLst>
                <a:path w="3906" h="3912" extrusionOk="0">
                  <a:moveTo>
                    <a:pt x="946" y="0"/>
                  </a:moveTo>
                  <a:cubicBezTo>
                    <a:pt x="2215" y="582"/>
                    <a:pt x="3286" y="1605"/>
                    <a:pt x="3906" y="2964"/>
                  </a:cubicBezTo>
                  <a:lnTo>
                    <a:pt x="1613" y="3912"/>
                  </a:lnTo>
                  <a:cubicBezTo>
                    <a:pt x="1257" y="3181"/>
                    <a:pt x="681" y="2620"/>
                    <a:pt x="0" y="2278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algn="ctr" rotWithShape="0">
                <a:srgbClr val="222A35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584" name="Google Shape;584;p11"/>
            <p:cNvCxnSpPr/>
            <p:nvPr/>
          </p:nvCxnSpPr>
          <p:spPr>
            <a:xfrm>
              <a:off x="4593208" y="2259965"/>
              <a:ext cx="1687830" cy="0"/>
            </a:xfrm>
            <a:prstGeom prst="straightConnector1">
              <a:avLst/>
            </a:prstGeom>
            <a:noFill/>
            <a:ln w="9525" cap="flat" cmpd="sng">
              <a:solidFill>
                <a:srgbClr val="3C5CE8"/>
              </a:solidFill>
              <a:prstDash val="dash"/>
              <a:miter lim="800000"/>
              <a:headEnd type="oval" w="med" len="med"/>
              <a:tailEnd type="triangle" w="med" len="med"/>
            </a:ln>
          </p:spPr>
        </p:cxnSp>
        <p:sp>
          <p:nvSpPr>
            <p:cNvPr id="585" name="Google Shape;585;p11"/>
            <p:cNvSpPr txBox="1"/>
            <p:nvPr/>
          </p:nvSpPr>
          <p:spPr>
            <a:xfrm>
              <a:off x="3860418" y="2225040"/>
              <a:ext cx="708025" cy="368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5CE8"/>
                </a:buClr>
                <a:buSzPts val="2400"/>
                <a:buFont typeface="Microsoft Yahei"/>
                <a:buNone/>
              </a:pPr>
              <a:r>
                <a:rPr lang="en-US" sz="2400" b="0" i="1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1"/>
            <p:cNvSpPr txBox="1"/>
            <p:nvPr/>
          </p:nvSpPr>
          <p:spPr>
            <a:xfrm>
              <a:off x="6329833" y="1830477"/>
              <a:ext cx="2455261" cy="615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775" tIns="121875" rIns="243775" bIns="121875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心得</a:t>
              </a:r>
              <a:endParaRPr sz="2400" b="0" i="0" u="none" strike="noStrike" cap="none">
                <a:solidFill>
                  <a:srgbClr val="3C5CE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87" name="Google Shape;587;p11"/>
            <p:cNvSpPr txBox="1"/>
            <p:nvPr/>
          </p:nvSpPr>
          <p:spPr>
            <a:xfrm>
              <a:off x="6329832" y="2175598"/>
              <a:ext cx="3976500" cy="6154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775" tIns="121875" rIns="243775" bIns="1218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使用Python來整理資料是很特別的體驗</a:t>
              </a:r>
              <a:endParaRPr sz="1400" b="0" i="0" u="none" strike="noStrike" cap="none" dirty="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88" name="Google Shape;588;p11"/>
          <p:cNvGrpSpPr/>
          <p:nvPr/>
        </p:nvGrpSpPr>
        <p:grpSpPr>
          <a:xfrm>
            <a:off x="1856357" y="2573655"/>
            <a:ext cx="2311401" cy="2311400"/>
            <a:chOff x="1856357" y="2573655"/>
            <a:chExt cx="2311401" cy="2311400"/>
          </a:xfrm>
        </p:grpSpPr>
        <p:sp>
          <p:nvSpPr>
            <p:cNvPr id="589" name="Google Shape;589;p11"/>
            <p:cNvSpPr/>
            <p:nvPr/>
          </p:nvSpPr>
          <p:spPr>
            <a:xfrm>
              <a:off x="1856358" y="2573655"/>
              <a:ext cx="2311400" cy="231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27000" algn="ctr" rotWithShape="0">
                <a:srgbClr val="222A35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90" name="Google Shape;590;p11"/>
            <p:cNvSpPr txBox="1"/>
            <p:nvPr/>
          </p:nvSpPr>
          <p:spPr>
            <a:xfrm>
              <a:off x="1856357" y="3387036"/>
              <a:ext cx="2289177" cy="677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775" tIns="121875" rIns="243775" bIns="1218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製作感想</a:t>
              </a:r>
              <a:endParaRPr sz="2800" b="0" i="0" u="none" strike="noStrike" cap="none">
                <a:solidFill>
                  <a:srgbClr val="3C5CE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91" name="Google Shape;591;p11"/>
          <p:cNvGrpSpPr/>
          <p:nvPr/>
        </p:nvGrpSpPr>
        <p:grpSpPr>
          <a:xfrm>
            <a:off x="4223638" y="2969260"/>
            <a:ext cx="6405034" cy="1523365"/>
            <a:chOff x="4223638" y="2969260"/>
            <a:chExt cx="6405034" cy="1523365"/>
          </a:xfrm>
        </p:grpSpPr>
        <p:sp>
          <p:nvSpPr>
            <p:cNvPr id="592" name="Google Shape;592;p11"/>
            <p:cNvSpPr/>
            <p:nvPr/>
          </p:nvSpPr>
          <p:spPr>
            <a:xfrm>
              <a:off x="4223638" y="2969260"/>
              <a:ext cx="1021715" cy="1523365"/>
            </a:xfrm>
            <a:custGeom>
              <a:avLst/>
              <a:gdLst/>
              <a:ahLst/>
              <a:cxnLst/>
              <a:rect l="l" t="t" r="r" b="b"/>
              <a:pathLst>
                <a:path w="2814" h="4189" extrusionOk="0">
                  <a:moveTo>
                    <a:pt x="2294" y="0"/>
                  </a:moveTo>
                  <a:cubicBezTo>
                    <a:pt x="2814" y="1401"/>
                    <a:pt x="2778" y="2881"/>
                    <a:pt x="2290" y="4189"/>
                  </a:cubicBezTo>
                  <a:lnTo>
                    <a:pt x="12" y="3244"/>
                  </a:lnTo>
                  <a:cubicBezTo>
                    <a:pt x="253" y="2522"/>
                    <a:pt x="265" y="1717"/>
                    <a:pt x="0" y="948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rgbClr val="222A35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593" name="Google Shape;593;p11"/>
            <p:cNvCxnSpPr/>
            <p:nvPr/>
          </p:nvCxnSpPr>
          <p:spPr>
            <a:xfrm>
              <a:off x="5167248" y="3730625"/>
              <a:ext cx="1113790" cy="0"/>
            </a:xfrm>
            <a:prstGeom prst="straightConnector1">
              <a:avLst/>
            </a:prstGeom>
            <a:noFill/>
            <a:ln w="9525" cap="flat" cmpd="sng">
              <a:solidFill>
                <a:srgbClr val="3C5CE8"/>
              </a:solidFill>
              <a:prstDash val="dash"/>
              <a:miter lim="800000"/>
              <a:headEnd type="oval" w="med" len="med"/>
              <a:tailEnd type="triangle" w="med" len="med"/>
            </a:ln>
          </p:spPr>
        </p:cxnSp>
        <p:sp>
          <p:nvSpPr>
            <p:cNvPr id="594" name="Google Shape;594;p11"/>
            <p:cNvSpPr txBox="1"/>
            <p:nvPr/>
          </p:nvSpPr>
          <p:spPr>
            <a:xfrm>
              <a:off x="4381118" y="3451860"/>
              <a:ext cx="708025" cy="368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Microsoft Yahei"/>
                <a:buNone/>
              </a:pPr>
              <a:r>
                <a:rPr lang="en-US" sz="2400" b="0" i="1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02</a:t>
              </a:r>
              <a:endParaRPr sz="2400" b="0" i="1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595" name="Google Shape;595;p11"/>
            <p:cNvGrpSpPr/>
            <p:nvPr/>
          </p:nvGrpSpPr>
          <p:grpSpPr>
            <a:xfrm>
              <a:off x="6359143" y="3259738"/>
              <a:ext cx="4269528" cy="960615"/>
              <a:chOff x="7091834" y="1830477"/>
              <a:chExt cx="4269528" cy="960615"/>
            </a:xfrm>
          </p:grpSpPr>
          <p:sp>
            <p:nvSpPr>
              <p:cNvPr id="596" name="Google Shape;596;p11"/>
              <p:cNvSpPr txBox="1"/>
              <p:nvPr/>
            </p:nvSpPr>
            <p:spPr>
              <a:xfrm>
                <a:off x="7091835" y="1830477"/>
                <a:ext cx="2455261" cy="615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3775" tIns="121875" rIns="243775" bIns="121875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rgbClr val="3C5CE8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困難</a:t>
                </a:r>
                <a:endParaRPr sz="24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597" name="Google Shape;597;p11"/>
              <p:cNvSpPr txBox="1"/>
              <p:nvPr/>
            </p:nvSpPr>
            <p:spPr>
              <a:xfrm>
                <a:off x="7091834" y="2175598"/>
                <a:ext cx="4269528" cy="615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3775" tIns="121875" rIns="243775" bIns="121875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主題很多元讓人很難選、花很多時間看懂程式碼</a:t>
                </a:r>
                <a:endParaRPr sz="1400" b="0" i="0" u="none" strike="noStrike" cap="none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598" name="Google Shape;598;p11"/>
          <p:cNvGrpSpPr/>
          <p:nvPr/>
        </p:nvGrpSpPr>
        <p:grpSpPr>
          <a:xfrm>
            <a:off x="3579113" y="4296410"/>
            <a:ext cx="7157712" cy="1419860"/>
            <a:chOff x="3579113" y="4296410"/>
            <a:chExt cx="7157712" cy="1419860"/>
          </a:xfrm>
        </p:grpSpPr>
        <p:sp>
          <p:nvSpPr>
            <p:cNvPr id="599" name="Google Shape;599;p11"/>
            <p:cNvSpPr/>
            <p:nvPr/>
          </p:nvSpPr>
          <p:spPr>
            <a:xfrm>
              <a:off x="3579113" y="4296410"/>
              <a:ext cx="1413510" cy="1419860"/>
            </a:xfrm>
            <a:custGeom>
              <a:avLst/>
              <a:gdLst/>
              <a:ahLst/>
              <a:cxnLst/>
              <a:rect l="l" t="t" r="r" b="b"/>
              <a:pathLst>
                <a:path w="3898" h="3904" extrusionOk="0">
                  <a:moveTo>
                    <a:pt x="3898" y="944"/>
                  </a:moveTo>
                  <a:cubicBezTo>
                    <a:pt x="3316" y="2213"/>
                    <a:pt x="2294" y="3284"/>
                    <a:pt x="934" y="3904"/>
                  </a:cubicBezTo>
                  <a:lnTo>
                    <a:pt x="0" y="1642"/>
                  </a:lnTo>
                  <a:cubicBezTo>
                    <a:pt x="734" y="1284"/>
                    <a:pt x="1292" y="696"/>
                    <a:pt x="1624" y="0"/>
                  </a:cubicBezTo>
                  <a:lnTo>
                    <a:pt x="3898" y="9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algn="ctr" rotWithShape="0">
                <a:srgbClr val="222A35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600" name="Google Shape;600;p11"/>
            <p:cNvCxnSpPr/>
            <p:nvPr/>
          </p:nvCxnSpPr>
          <p:spPr>
            <a:xfrm>
              <a:off x="4609718" y="5196840"/>
              <a:ext cx="1671320" cy="0"/>
            </a:xfrm>
            <a:prstGeom prst="straightConnector1">
              <a:avLst/>
            </a:prstGeom>
            <a:noFill/>
            <a:ln w="9525" cap="flat" cmpd="sng">
              <a:solidFill>
                <a:srgbClr val="3C5CE8"/>
              </a:solidFill>
              <a:prstDash val="dash"/>
              <a:miter lim="800000"/>
              <a:headEnd type="oval" w="med" len="med"/>
              <a:tailEnd type="triangle" w="med" len="med"/>
            </a:ln>
          </p:spPr>
        </p:cxnSp>
        <p:sp>
          <p:nvSpPr>
            <p:cNvPr id="601" name="Google Shape;601;p11"/>
            <p:cNvSpPr txBox="1"/>
            <p:nvPr/>
          </p:nvSpPr>
          <p:spPr>
            <a:xfrm>
              <a:off x="3860418" y="4665980"/>
              <a:ext cx="708025" cy="368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5CE8"/>
                </a:buClr>
                <a:buSzPts val="2400"/>
                <a:buFont typeface="Microsoft Yahei"/>
                <a:buNone/>
              </a:pPr>
              <a:r>
                <a:rPr lang="en-US" sz="2400" b="0" i="1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03</a:t>
              </a:r>
              <a:endParaRPr sz="2400" b="0" i="1" u="none" strike="noStrike" cap="none">
                <a:solidFill>
                  <a:srgbClr val="3C5CE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602" name="Google Shape;602;p11"/>
            <p:cNvGrpSpPr/>
            <p:nvPr/>
          </p:nvGrpSpPr>
          <p:grpSpPr>
            <a:xfrm>
              <a:off x="6341406" y="4682507"/>
              <a:ext cx="4395419" cy="960615"/>
              <a:chOff x="7091833" y="1830477"/>
              <a:chExt cx="4395419" cy="960615"/>
            </a:xfrm>
          </p:grpSpPr>
          <p:sp>
            <p:nvSpPr>
              <p:cNvPr id="603" name="Google Shape;603;p11"/>
              <p:cNvSpPr txBox="1"/>
              <p:nvPr/>
            </p:nvSpPr>
            <p:spPr>
              <a:xfrm>
                <a:off x="7091835" y="1830477"/>
                <a:ext cx="2455261" cy="615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3775" tIns="121875" rIns="243775" bIns="121875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rgbClr val="3C5CE8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建言</a:t>
                </a:r>
                <a:endParaRPr sz="24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604" name="Google Shape;604;p11"/>
              <p:cNvSpPr txBox="1"/>
              <p:nvPr/>
            </p:nvSpPr>
            <p:spPr>
              <a:xfrm>
                <a:off x="7091833" y="2175598"/>
                <a:ext cx="4395419" cy="615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3775" tIns="121875" rIns="243775" bIns="121875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 dirty="0" err="1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想利用Python很快速整理出想要的資料</a:t>
                </a:r>
                <a:endParaRPr sz="1400" b="0" i="0" u="none" strike="noStrike" cap="none" dirty="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 dirty="0" err="1">
                    <a:solidFill>
                      <a:srgbClr val="595959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要有一定的基礎</a:t>
                </a:r>
                <a:endParaRPr sz="1400" b="0" i="0" u="none" strike="noStrike" cap="none" dirty="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605" name="Google Shape;605;p11"/>
          <p:cNvGrpSpPr/>
          <p:nvPr/>
        </p:nvGrpSpPr>
        <p:grpSpPr>
          <a:xfrm>
            <a:off x="-781050" y="-662111"/>
            <a:ext cx="5809460" cy="1611874"/>
            <a:chOff x="-781050" y="-662111"/>
            <a:chExt cx="5809460" cy="1611874"/>
          </a:xfrm>
        </p:grpSpPr>
        <p:sp>
          <p:nvSpPr>
            <p:cNvPr id="606" name="Google Shape;606;p11"/>
            <p:cNvSpPr/>
            <p:nvPr/>
          </p:nvSpPr>
          <p:spPr>
            <a:xfrm rot="10800000" flipH="1">
              <a:off x="-781050" y="-662111"/>
              <a:ext cx="1535714" cy="1535714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rgbClr val="222A35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07" name="Google Shape;607;p11"/>
            <p:cNvSpPr txBox="1"/>
            <p:nvPr/>
          </p:nvSpPr>
          <p:spPr>
            <a:xfrm flipH="1">
              <a:off x="803275" y="365028"/>
              <a:ext cx="4225135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心得、困難、建言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20000"/>
          </a:srgbClr>
        </a:solid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13"/>
          <p:cNvGrpSpPr/>
          <p:nvPr/>
        </p:nvGrpSpPr>
        <p:grpSpPr>
          <a:xfrm>
            <a:off x="1212424" y="2021797"/>
            <a:ext cx="10176301" cy="1192416"/>
            <a:chOff x="1110398" y="3379394"/>
            <a:chExt cx="10176301" cy="1192416"/>
          </a:xfrm>
        </p:grpSpPr>
        <p:grpSp>
          <p:nvGrpSpPr>
            <p:cNvPr id="645" name="Google Shape;645;p13"/>
            <p:cNvGrpSpPr/>
            <p:nvPr/>
          </p:nvGrpSpPr>
          <p:grpSpPr>
            <a:xfrm>
              <a:off x="1110398" y="3379394"/>
              <a:ext cx="9971204" cy="1192416"/>
              <a:chOff x="660401" y="2214399"/>
              <a:chExt cx="9971204" cy="909040"/>
            </a:xfrm>
          </p:grpSpPr>
          <p:sp>
            <p:nvSpPr>
              <p:cNvPr id="646" name="Google Shape;646;p13"/>
              <p:cNvSpPr/>
              <p:nvPr/>
            </p:nvSpPr>
            <p:spPr>
              <a:xfrm flipH="1">
                <a:off x="3116996" y="2214399"/>
                <a:ext cx="7514609" cy="909040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566" extrusionOk="0">
                    <a:moveTo>
                      <a:pt x="0" y="0"/>
                    </a:moveTo>
                    <a:lnTo>
                      <a:pt x="4970" y="0"/>
                    </a:lnTo>
                    <a:lnTo>
                      <a:pt x="4970" y="566"/>
                    </a:lnTo>
                    <a:lnTo>
                      <a:pt x="0" y="5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 flipH="1">
                <a:off x="660401" y="2214399"/>
                <a:ext cx="2464936" cy="909040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566" extrusionOk="0">
                    <a:moveTo>
                      <a:pt x="0" y="0"/>
                    </a:moveTo>
                    <a:lnTo>
                      <a:pt x="4970" y="0"/>
                    </a:lnTo>
                    <a:lnTo>
                      <a:pt x="4970" y="566"/>
                    </a:lnTo>
                    <a:lnTo>
                      <a:pt x="0" y="5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EBF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648" name="Google Shape;648;p13"/>
            <p:cNvSpPr txBox="1"/>
            <p:nvPr/>
          </p:nvSpPr>
          <p:spPr>
            <a:xfrm>
              <a:off x="1120074" y="3623606"/>
              <a:ext cx="2446920" cy="677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775" tIns="121875" rIns="243775" bIns="1218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zh-TW" altLang="en-US" sz="2800" b="0" i="0" u="none" strike="noStrike" cap="none" dirty="0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范郁欣</a:t>
              </a:r>
              <a:endParaRPr sz="2800" b="0" i="0" u="none" strike="noStrike" cap="none" dirty="0">
                <a:solidFill>
                  <a:srgbClr val="3C5CE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49" name="Google Shape;649;p13"/>
            <p:cNvSpPr txBox="1"/>
            <p:nvPr/>
          </p:nvSpPr>
          <p:spPr>
            <a:xfrm>
              <a:off x="3886766" y="3467511"/>
              <a:ext cx="7399933" cy="989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775" tIns="121875" rIns="243775" bIns="1218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 altLang="en-US" sz="2800" b="0" i="0" u="none" strike="noStrike" cap="none" dirty="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選擇主題的原因、心得、困難、建言</a:t>
              </a:r>
              <a:endParaRPr sz="2800" b="0" i="0" u="none" strike="noStrike" cap="none" dirty="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650" name="Google Shape;650;p13"/>
          <p:cNvGrpSpPr/>
          <p:nvPr/>
        </p:nvGrpSpPr>
        <p:grpSpPr>
          <a:xfrm>
            <a:off x="1212424" y="3758845"/>
            <a:ext cx="10176301" cy="1192416"/>
            <a:chOff x="1110398" y="4836203"/>
            <a:chExt cx="10176301" cy="1192416"/>
          </a:xfrm>
        </p:grpSpPr>
        <p:grpSp>
          <p:nvGrpSpPr>
            <p:cNvPr id="651" name="Google Shape;651;p13"/>
            <p:cNvGrpSpPr/>
            <p:nvPr/>
          </p:nvGrpSpPr>
          <p:grpSpPr>
            <a:xfrm>
              <a:off x="1110398" y="4836203"/>
              <a:ext cx="9971204" cy="1192416"/>
              <a:chOff x="660401" y="2214399"/>
              <a:chExt cx="9971204" cy="909040"/>
            </a:xfrm>
          </p:grpSpPr>
          <p:sp>
            <p:nvSpPr>
              <p:cNvPr id="652" name="Google Shape;652;p13"/>
              <p:cNvSpPr/>
              <p:nvPr/>
            </p:nvSpPr>
            <p:spPr>
              <a:xfrm flipH="1">
                <a:off x="3116996" y="2214399"/>
                <a:ext cx="7514609" cy="909040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566" extrusionOk="0">
                    <a:moveTo>
                      <a:pt x="0" y="0"/>
                    </a:moveTo>
                    <a:lnTo>
                      <a:pt x="4970" y="0"/>
                    </a:lnTo>
                    <a:lnTo>
                      <a:pt x="4970" y="566"/>
                    </a:lnTo>
                    <a:lnTo>
                      <a:pt x="0" y="5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 flipH="1">
                <a:off x="660401" y="2214399"/>
                <a:ext cx="2464936" cy="909040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566" extrusionOk="0">
                    <a:moveTo>
                      <a:pt x="0" y="0"/>
                    </a:moveTo>
                    <a:lnTo>
                      <a:pt x="4970" y="0"/>
                    </a:lnTo>
                    <a:lnTo>
                      <a:pt x="4970" y="566"/>
                    </a:lnTo>
                    <a:lnTo>
                      <a:pt x="0" y="5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EBF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654" name="Google Shape;654;p13"/>
            <p:cNvSpPr txBox="1"/>
            <p:nvPr/>
          </p:nvSpPr>
          <p:spPr>
            <a:xfrm>
              <a:off x="1120074" y="5111212"/>
              <a:ext cx="2446920" cy="677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775" tIns="121875" rIns="243775" bIns="1218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zh-TW" altLang="en-US" sz="2800" dirty="0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鍾</a:t>
              </a:r>
              <a:r>
                <a:rPr lang="zh-TW" altLang="en-US" sz="2800" b="0" i="0" u="none" strike="noStrike" cap="none" dirty="0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采晴</a:t>
              </a:r>
              <a:endParaRPr sz="2800" b="0" i="0" u="none" strike="noStrike" cap="none" dirty="0">
                <a:solidFill>
                  <a:srgbClr val="3C5CE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55" name="Google Shape;655;p13"/>
            <p:cNvSpPr txBox="1"/>
            <p:nvPr/>
          </p:nvSpPr>
          <p:spPr>
            <a:xfrm>
              <a:off x="3886766" y="4955117"/>
              <a:ext cx="7399933" cy="989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775" tIns="121875" rIns="243775" bIns="1218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 altLang="en-US" sz="2800" b="0" i="0" u="none" strike="noStrike" cap="none" dirty="0">
                  <a:solidFill>
                    <a:srgbClr val="595959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分析、成果展示</a:t>
              </a:r>
              <a:endParaRPr sz="2800" b="0" i="0" u="none" strike="noStrike" cap="none" dirty="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656" name="Google Shape;656;p13"/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657" name="Google Shape;657;p13"/>
            <p:cNvSpPr/>
            <p:nvPr/>
          </p:nvSpPr>
          <p:spPr>
            <a:xfrm rot="10800000" flipH="1">
              <a:off x="-781050" y="-662111"/>
              <a:ext cx="1535714" cy="1535714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rgbClr val="222A35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58" name="Google Shape;658;p13"/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分工表</a:t>
              </a:r>
              <a:endParaRPr sz="3200" b="0" i="0" u="none" strike="noStrike" cap="none">
                <a:solidFill>
                  <a:srgbClr val="3C5CE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20000"/>
          </a:srgbClr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12"/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632" name="Google Shape;632;p12"/>
            <p:cNvSpPr/>
            <p:nvPr/>
          </p:nvSpPr>
          <p:spPr>
            <a:xfrm rot="10800000" flipH="1">
              <a:off x="-781050" y="-662111"/>
              <a:ext cx="1535714" cy="1535714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rgbClr val="222A35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33" name="Google Shape;633;p12"/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參考來源</a:t>
              </a:r>
              <a:endParaRPr sz="3200" b="0" i="0" u="none" strike="noStrike" cap="none">
                <a:solidFill>
                  <a:srgbClr val="3C5CE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73A7D1-8681-4CE5-B5DE-164A2F3E1F6C}"/>
              </a:ext>
            </a:extLst>
          </p:cNvPr>
          <p:cNvSpPr txBox="1"/>
          <p:nvPr/>
        </p:nvSpPr>
        <p:spPr>
          <a:xfrm>
            <a:off x="2060027" y="1702675"/>
            <a:ext cx="80719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https://www.cht.com.tw/home/apple/iphone/index</a:t>
            </a:r>
          </a:p>
          <a:p>
            <a:endParaRPr lang="en-US" altLang="zh-TW" sz="200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https://jyiitips.com/pandas_iphone12_compare_best_offer/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pt-BR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pt-BR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 </a:t>
            </a:r>
            <a:r>
              <a:rPr lang="zh-TW" altLang="pt-BR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基礎教學</a:t>
            </a:r>
            <a:r>
              <a:rPr lang="pt-BR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https://oranwind.org/python-pandas-ji-chu-jiao-xue/</a:t>
            </a:r>
            <a:endParaRPr lang="pt-BR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pt-BR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pt-BR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https://ithelp.ithome.com.tw/articles/10234225dataFrame</a:t>
            </a:r>
            <a:endParaRPr lang="pt-BR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pt-BR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技巧九式</a:t>
            </a:r>
            <a:r>
              <a:rPr lang="pt-BR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TW" altLang="pt-BR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刪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TW" altLang="pt-BR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pt-BR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http://www.tjdykj.com/?p=898</a:t>
            </a:r>
            <a:endParaRPr lang="pt-BR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pt-BR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pt-BR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7"/>
              </a:rPr>
              <a:t>https://ithelp.ithome.com.tw/articles/10194006?sc=hot</a:t>
            </a:r>
            <a:endParaRPr lang="pt-BR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pt-BR" altLang="zh-TW" dirty="0"/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"/>
          <p:cNvSpPr/>
          <p:nvPr/>
        </p:nvSpPr>
        <p:spPr>
          <a:xfrm flipH="1">
            <a:off x="-1825128" y="-2563194"/>
            <a:ext cx="8704302" cy="8704302"/>
          </a:xfrm>
          <a:prstGeom prst="ellipse">
            <a:avLst/>
          </a:prstGeom>
          <a:noFill/>
          <a:ln w="12700" cap="flat" cmpd="sng">
            <a:solidFill>
              <a:srgbClr val="3C5CE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7" name="Google Shape;217;p2"/>
          <p:cNvSpPr txBox="1"/>
          <p:nvPr/>
        </p:nvSpPr>
        <p:spPr>
          <a:xfrm>
            <a:off x="5124350" y="695260"/>
            <a:ext cx="2506152" cy="606586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spcFirstLastPara="1" wrap="square" lIns="91425" tIns="56500" rIns="91425" bIns="565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5CE8"/>
              </a:buClr>
              <a:buSzPts val="3200"/>
              <a:buFont typeface="Microsoft Yahei"/>
              <a:buNone/>
            </a:pPr>
            <a:r>
              <a:rPr lang="en-US" sz="3200" b="1" i="0" u="none" strike="noStrike" cap="none">
                <a:solidFill>
                  <a:srgbClr val="3C5CE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 sz="3200" b="1" i="0" u="none" strike="noStrike" cap="none">
              <a:solidFill>
                <a:srgbClr val="3C5CE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6411993" y="1684020"/>
            <a:ext cx="4751307" cy="833206"/>
            <a:chOff x="6411993" y="1684020"/>
            <a:chExt cx="4751307" cy="833206"/>
          </a:xfrm>
        </p:grpSpPr>
        <p:sp>
          <p:nvSpPr>
            <p:cNvPr id="219" name="Google Shape;219;p2"/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3C5CE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/>
              <a:ahLst/>
              <a:cxnLst/>
              <a:rect l="l" t="t" r="r" b="b"/>
              <a:pathLst>
                <a:path w="543819" h="554739" extrusionOk="0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554086" y="1840944"/>
              <a:ext cx="3609214" cy="535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01.選擇這個主題的原因</a:t>
              </a:r>
              <a:endParaRPr sz="2400" b="0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22" name="Google Shape;222;p2"/>
          <p:cNvGrpSpPr/>
          <p:nvPr/>
        </p:nvGrpSpPr>
        <p:grpSpPr>
          <a:xfrm>
            <a:off x="6137657" y="2830277"/>
            <a:ext cx="4377892" cy="833206"/>
            <a:chOff x="6137657" y="2830277"/>
            <a:chExt cx="4377892" cy="833206"/>
          </a:xfrm>
        </p:grpSpPr>
        <p:sp>
          <p:nvSpPr>
            <p:cNvPr id="223" name="Google Shape;223;p2"/>
            <p:cNvSpPr/>
            <p:nvPr/>
          </p:nvSpPr>
          <p:spPr>
            <a:xfrm>
              <a:off x="6137657" y="2830277"/>
              <a:ext cx="833206" cy="83320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3C5CE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279747" y="3046950"/>
              <a:ext cx="3235802" cy="497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02.分析</a:t>
              </a:r>
              <a:endParaRPr sz="2400" b="0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 flipH="1">
              <a:off x="6290339" y="3350029"/>
              <a:ext cx="411386" cy="136544"/>
            </a:xfrm>
            <a:custGeom>
              <a:avLst/>
              <a:gdLst/>
              <a:ahLst/>
              <a:cxnLst/>
              <a:rect l="l" t="t" r="r" b="b"/>
              <a:pathLst>
                <a:path w="129" h="43" extrusionOk="0">
                  <a:moveTo>
                    <a:pt x="128" y="2"/>
                  </a:moveTo>
                  <a:cubicBezTo>
                    <a:pt x="124" y="15"/>
                    <a:pt x="96" y="24"/>
                    <a:pt x="65" y="24"/>
                  </a:cubicBezTo>
                  <a:cubicBezTo>
                    <a:pt x="34" y="24"/>
                    <a:pt x="6" y="15"/>
                    <a:pt x="1" y="2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1"/>
                    <a:pt x="31" y="43"/>
                    <a:pt x="65" y="43"/>
                  </a:cubicBezTo>
                  <a:cubicBezTo>
                    <a:pt x="99" y="43"/>
                    <a:pt x="129" y="31"/>
                    <a:pt x="129" y="16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0"/>
                    <a:pt x="129" y="0"/>
                    <a:pt x="128" y="2"/>
                  </a:cubicBezTo>
                  <a:close/>
                  <a:moveTo>
                    <a:pt x="128" y="2"/>
                  </a:moveTo>
                  <a:cubicBezTo>
                    <a:pt x="128" y="2"/>
                    <a:pt x="128" y="2"/>
                    <a:pt x="128" y="2"/>
                  </a:cubicBezTo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 flipH="1">
              <a:off x="6292095" y="3273005"/>
              <a:ext cx="320355" cy="140044"/>
            </a:xfrm>
            <a:custGeom>
              <a:avLst/>
              <a:gdLst/>
              <a:ahLst/>
              <a:cxnLst/>
              <a:rect l="l" t="t" r="r" b="b"/>
              <a:pathLst>
                <a:path w="100" h="44" extrusionOk="0">
                  <a:moveTo>
                    <a:pt x="2" y="40"/>
                  </a:moveTo>
                  <a:cubicBezTo>
                    <a:pt x="12" y="43"/>
                    <a:pt x="24" y="44"/>
                    <a:pt x="37" y="44"/>
                  </a:cubicBezTo>
                  <a:cubicBezTo>
                    <a:pt x="72" y="44"/>
                    <a:pt x="100" y="32"/>
                    <a:pt x="100" y="18"/>
                  </a:cubicBezTo>
                  <a:cubicBezTo>
                    <a:pt x="100" y="11"/>
                    <a:pt x="95" y="6"/>
                    <a:pt x="86" y="1"/>
                  </a:cubicBezTo>
                  <a:cubicBezTo>
                    <a:pt x="84" y="0"/>
                    <a:pt x="81" y="0"/>
                    <a:pt x="79" y="1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8"/>
                    <a:pt x="0" y="39"/>
                    <a:pt x="2" y="40"/>
                  </a:cubicBezTo>
                  <a:close/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 flipH="1">
              <a:off x="6384869" y="3243245"/>
              <a:ext cx="313354" cy="138295"/>
            </a:xfrm>
            <a:custGeom>
              <a:avLst/>
              <a:gdLst/>
              <a:ahLst/>
              <a:cxnLst/>
              <a:rect l="l" t="t" r="r" b="b"/>
              <a:pathLst>
                <a:path w="98" h="43" extrusionOk="0">
                  <a:moveTo>
                    <a:pt x="0" y="27"/>
                  </a:moveTo>
                  <a:cubicBezTo>
                    <a:pt x="0" y="32"/>
                    <a:pt x="5" y="38"/>
                    <a:pt x="12" y="42"/>
                  </a:cubicBezTo>
                  <a:cubicBezTo>
                    <a:pt x="14" y="43"/>
                    <a:pt x="17" y="43"/>
                    <a:pt x="19" y="42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8" y="6"/>
                    <a:pt x="98" y="4"/>
                    <a:pt x="96" y="4"/>
                  </a:cubicBezTo>
                  <a:cubicBezTo>
                    <a:pt x="86" y="2"/>
                    <a:pt x="75" y="0"/>
                    <a:pt x="64" y="0"/>
                  </a:cubicBezTo>
                  <a:cubicBezTo>
                    <a:pt x="29" y="0"/>
                    <a:pt x="0" y="12"/>
                    <a:pt x="0" y="27"/>
                  </a:cubicBezTo>
                  <a:close/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 flipH="1">
              <a:off x="6442640" y="2982411"/>
              <a:ext cx="171556" cy="260835"/>
            </a:xfrm>
            <a:custGeom>
              <a:avLst/>
              <a:gdLst/>
              <a:ahLst/>
              <a:cxnLst/>
              <a:rect l="l" t="t" r="r" b="b"/>
              <a:pathLst>
                <a:path w="54" h="82" extrusionOk="0">
                  <a:moveTo>
                    <a:pt x="3" y="81"/>
                  </a:moveTo>
                  <a:cubicBezTo>
                    <a:pt x="14" y="79"/>
                    <a:pt x="27" y="77"/>
                    <a:pt x="41" y="77"/>
                  </a:cubicBezTo>
                  <a:cubicBezTo>
                    <a:pt x="43" y="77"/>
                    <a:pt x="46" y="77"/>
                    <a:pt x="48" y="77"/>
                  </a:cubicBezTo>
                  <a:cubicBezTo>
                    <a:pt x="50" y="77"/>
                    <a:pt x="51" y="76"/>
                    <a:pt x="52" y="74"/>
                  </a:cubicBezTo>
                  <a:cubicBezTo>
                    <a:pt x="54" y="69"/>
                    <a:pt x="54" y="64"/>
                    <a:pt x="54" y="58"/>
                  </a:cubicBezTo>
                  <a:cubicBezTo>
                    <a:pt x="54" y="28"/>
                    <a:pt x="32" y="4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1" y="82"/>
                    <a:pt x="3" y="81"/>
                  </a:cubicBezTo>
                  <a:close/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 flipH="1">
              <a:off x="6640455" y="2982411"/>
              <a:ext cx="171556" cy="344861"/>
            </a:xfrm>
            <a:custGeom>
              <a:avLst/>
              <a:gdLst/>
              <a:ahLst/>
              <a:cxnLst/>
              <a:rect l="l" t="t" r="r" b="b"/>
              <a:pathLst>
                <a:path w="54" h="108" extrusionOk="0">
                  <a:moveTo>
                    <a:pt x="51" y="86"/>
                  </a:moveTo>
                  <a:cubicBezTo>
                    <a:pt x="53" y="85"/>
                    <a:pt x="54" y="83"/>
                    <a:pt x="54" y="81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22" y="4"/>
                    <a:pt x="0" y="28"/>
                    <a:pt x="0" y="58"/>
                  </a:cubicBezTo>
                  <a:cubicBezTo>
                    <a:pt x="0" y="78"/>
                    <a:pt x="11" y="96"/>
                    <a:pt x="27" y="107"/>
                  </a:cubicBezTo>
                  <a:cubicBezTo>
                    <a:pt x="28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99"/>
                    <a:pt x="38" y="91"/>
                    <a:pt x="51" y="86"/>
                  </a:cubicBezTo>
                  <a:close/>
                  <a:moveTo>
                    <a:pt x="51" y="86"/>
                  </a:moveTo>
                  <a:cubicBezTo>
                    <a:pt x="51" y="86"/>
                    <a:pt x="51" y="86"/>
                    <a:pt x="51" y="86"/>
                  </a:cubicBezTo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30" name="Google Shape;230;p2"/>
          <p:cNvGrpSpPr/>
          <p:nvPr/>
        </p:nvGrpSpPr>
        <p:grpSpPr>
          <a:xfrm>
            <a:off x="4751576" y="4799120"/>
            <a:ext cx="4377892" cy="1250477"/>
            <a:chOff x="4751576" y="4799120"/>
            <a:chExt cx="4377892" cy="1250477"/>
          </a:xfrm>
        </p:grpSpPr>
        <p:sp>
          <p:nvSpPr>
            <p:cNvPr id="231" name="Google Shape;231;p2"/>
            <p:cNvSpPr/>
            <p:nvPr/>
          </p:nvSpPr>
          <p:spPr>
            <a:xfrm>
              <a:off x="4751576" y="4799120"/>
              <a:ext cx="833206" cy="83320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3C5CE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893666" y="5108442"/>
              <a:ext cx="3235802" cy="941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04.心得、困難、建言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 flipH="1">
              <a:off x="4909184" y="4976863"/>
              <a:ext cx="517990" cy="459774"/>
            </a:xfrm>
            <a:custGeom>
              <a:avLst/>
              <a:gdLst/>
              <a:ahLst/>
              <a:cxnLst/>
              <a:rect l="l" t="t" r="r" b="b"/>
              <a:pathLst>
                <a:path w="605310" h="537285" extrusionOk="0">
                  <a:moveTo>
                    <a:pt x="50443" y="453279"/>
                  </a:moveTo>
                  <a:lnTo>
                    <a:pt x="50443" y="486921"/>
                  </a:lnTo>
                  <a:lnTo>
                    <a:pt x="554868" y="486921"/>
                  </a:lnTo>
                  <a:lnTo>
                    <a:pt x="554868" y="453279"/>
                  </a:lnTo>
                  <a:close/>
                  <a:moveTo>
                    <a:pt x="285774" y="251848"/>
                  </a:moveTo>
                  <a:lnTo>
                    <a:pt x="319466" y="251848"/>
                  </a:lnTo>
                  <a:lnTo>
                    <a:pt x="319466" y="302207"/>
                  </a:lnTo>
                  <a:lnTo>
                    <a:pt x="369904" y="302207"/>
                  </a:lnTo>
                  <a:lnTo>
                    <a:pt x="369904" y="335846"/>
                  </a:lnTo>
                  <a:lnTo>
                    <a:pt x="319466" y="335846"/>
                  </a:lnTo>
                  <a:lnTo>
                    <a:pt x="319466" y="386205"/>
                  </a:lnTo>
                  <a:lnTo>
                    <a:pt x="285774" y="386205"/>
                  </a:lnTo>
                  <a:lnTo>
                    <a:pt x="285774" y="335846"/>
                  </a:lnTo>
                  <a:lnTo>
                    <a:pt x="235336" y="335846"/>
                  </a:lnTo>
                  <a:lnTo>
                    <a:pt x="235336" y="302207"/>
                  </a:lnTo>
                  <a:lnTo>
                    <a:pt x="285774" y="302207"/>
                  </a:lnTo>
                  <a:close/>
                  <a:moveTo>
                    <a:pt x="50443" y="218278"/>
                  </a:moveTo>
                  <a:lnTo>
                    <a:pt x="50443" y="419735"/>
                  </a:lnTo>
                  <a:lnTo>
                    <a:pt x="554868" y="419735"/>
                  </a:lnTo>
                  <a:lnTo>
                    <a:pt x="554868" y="218278"/>
                  </a:lnTo>
                  <a:close/>
                  <a:moveTo>
                    <a:pt x="50443" y="151093"/>
                  </a:moveTo>
                  <a:lnTo>
                    <a:pt x="50443" y="184735"/>
                  </a:lnTo>
                  <a:lnTo>
                    <a:pt x="554868" y="184735"/>
                  </a:lnTo>
                  <a:lnTo>
                    <a:pt x="554868" y="151093"/>
                  </a:lnTo>
                  <a:close/>
                  <a:moveTo>
                    <a:pt x="252213" y="33642"/>
                  </a:moveTo>
                  <a:cubicBezTo>
                    <a:pt x="242952" y="33642"/>
                    <a:pt x="235366" y="41118"/>
                    <a:pt x="235366" y="50364"/>
                  </a:cubicBezTo>
                  <a:lnTo>
                    <a:pt x="235366" y="100729"/>
                  </a:lnTo>
                  <a:lnTo>
                    <a:pt x="369945" y="100729"/>
                  </a:lnTo>
                  <a:lnTo>
                    <a:pt x="369945" y="50364"/>
                  </a:lnTo>
                  <a:cubicBezTo>
                    <a:pt x="369945" y="41118"/>
                    <a:pt x="362358" y="33642"/>
                    <a:pt x="353098" y="33642"/>
                  </a:cubicBezTo>
                  <a:close/>
                  <a:moveTo>
                    <a:pt x="252213" y="0"/>
                  </a:moveTo>
                  <a:lnTo>
                    <a:pt x="353098" y="0"/>
                  </a:lnTo>
                  <a:cubicBezTo>
                    <a:pt x="380880" y="0"/>
                    <a:pt x="403540" y="22625"/>
                    <a:pt x="403540" y="50364"/>
                  </a:cubicBezTo>
                  <a:lnTo>
                    <a:pt x="403540" y="100729"/>
                  </a:lnTo>
                  <a:lnTo>
                    <a:pt x="470830" y="100729"/>
                  </a:lnTo>
                  <a:lnTo>
                    <a:pt x="470830" y="67185"/>
                  </a:lnTo>
                  <a:lnTo>
                    <a:pt x="538021" y="67185"/>
                  </a:lnTo>
                  <a:lnTo>
                    <a:pt x="538021" y="100729"/>
                  </a:lnTo>
                  <a:lnTo>
                    <a:pt x="554868" y="100729"/>
                  </a:lnTo>
                  <a:cubicBezTo>
                    <a:pt x="582749" y="100729"/>
                    <a:pt x="605310" y="123353"/>
                    <a:pt x="605310" y="151093"/>
                  </a:cubicBezTo>
                  <a:lnTo>
                    <a:pt x="605310" y="486921"/>
                  </a:lnTo>
                  <a:cubicBezTo>
                    <a:pt x="605310" y="514660"/>
                    <a:pt x="582749" y="537285"/>
                    <a:pt x="554868" y="537285"/>
                  </a:cubicBezTo>
                  <a:lnTo>
                    <a:pt x="50443" y="537285"/>
                  </a:lnTo>
                  <a:cubicBezTo>
                    <a:pt x="22561" y="537285"/>
                    <a:pt x="0" y="514660"/>
                    <a:pt x="0" y="486921"/>
                  </a:cubicBezTo>
                  <a:lnTo>
                    <a:pt x="0" y="151093"/>
                  </a:lnTo>
                  <a:cubicBezTo>
                    <a:pt x="0" y="123353"/>
                    <a:pt x="22561" y="100729"/>
                    <a:pt x="50443" y="100729"/>
                  </a:cubicBezTo>
                  <a:lnTo>
                    <a:pt x="67290" y="100729"/>
                  </a:lnTo>
                  <a:lnTo>
                    <a:pt x="67290" y="67185"/>
                  </a:lnTo>
                  <a:lnTo>
                    <a:pt x="134481" y="67185"/>
                  </a:lnTo>
                  <a:lnTo>
                    <a:pt x="134481" y="100729"/>
                  </a:lnTo>
                  <a:lnTo>
                    <a:pt x="201770" y="100729"/>
                  </a:lnTo>
                  <a:lnTo>
                    <a:pt x="201770" y="50364"/>
                  </a:lnTo>
                  <a:cubicBezTo>
                    <a:pt x="201770" y="22625"/>
                    <a:pt x="224430" y="0"/>
                    <a:pt x="25221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34" name="Google Shape;234;p2"/>
          <p:cNvGrpSpPr/>
          <p:nvPr/>
        </p:nvGrpSpPr>
        <p:grpSpPr>
          <a:xfrm>
            <a:off x="5640727" y="3872959"/>
            <a:ext cx="4385512" cy="833206"/>
            <a:chOff x="5640727" y="3872959"/>
            <a:chExt cx="4385512" cy="833206"/>
          </a:xfrm>
        </p:grpSpPr>
        <p:sp>
          <p:nvSpPr>
            <p:cNvPr id="235" name="Google Shape;235;p2"/>
            <p:cNvSpPr/>
            <p:nvPr/>
          </p:nvSpPr>
          <p:spPr>
            <a:xfrm>
              <a:off x="5640727" y="3872959"/>
              <a:ext cx="833206" cy="83320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3C5CE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790437" y="4085316"/>
              <a:ext cx="3235802" cy="497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03.成品展示</a:t>
              </a:r>
              <a:endParaRPr sz="2400" b="0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 flipH="1">
              <a:off x="5845690" y="4013324"/>
              <a:ext cx="459616" cy="594874"/>
            </a:xfrm>
            <a:custGeom>
              <a:avLst/>
              <a:gdLst/>
              <a:ahLst/>
              <a:cxnLst/>
              <a:rect l="l" t="t" r="r" b="b"/>
              <a:pathLst>
                <a:path w="148" h="191" extrusionOk="0">
                  <a:moveTo>
                    <a:pt x="130" y="112"/>
                  </a:moveTo>
                  <a:cubicBezTo>
                    <a:pt x="142" y="92"/>
                    <a:pt x="148" y="84"/>
                    <a:pt x="148" y="67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5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3"/>
                  </a:cubicBezTo>
                  <a:cubicBezTo>
                    <a:pt x="37" y="17"/>
                    <a:pt x="32" y="22"/>
                    <a:pt x="28" y="28"/>
                  </a:cubicBezTo>
                  <a:cubicBezTo>
                    <a:pt x="23" y="35"/>
                    <a:pt x="19" y="44"/>
                    <a:pt x="17" y="53"/>
                  </a:cubicBezTo>
                  <a:cubicBezTo>
                    <a:pt x="14" y="68"/>
                    <a:pt x="20" y="68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0" y="130"/>
                    <a:pt x="26" y="129"/>
                    <a:pt x="25" y="133"/>
                  </a:cubicBezTo>
                  <a:cubicBezTo>
                    <a:pt x="21" y="150"/>
                    <a:pt x="30" y="152"/>
                    <a:pt x="35" y="152"/>
                  </a:cubicBezTo>
                  <a:cubicBezTo>
                    <a:pt x="38" y="152"/>
                    <a:pt x="41" y="152"/>
                    <a:pt x="44" y="151"/>
                  </a:cubicBezTo>
                  <a:cubicBezTo>
                    <a:pt x="46" y="150"/>
                    <a:pt x="49" y="150"/>
                    <a:pt x="51" y="150"/>
                  </a:cubicBezTo>
                  <a:cubicBezTo>
                    <a:pt x="57" y="150"/>
                    <a:pt x="61" y="153"/>
                    <a:pt x="60" y="159"/>
                  </a:cubicBezTo>
                  <a:cubicBezTo>
                    <a:pt x="58" y="164"/>
                    <a:pt x="58" y="167"/>
                    <a:pt x="58" y="171"/>
                  </a:cubicBezTo>
                  <a:cubicBezTo>
                    <a:pt x="57" y="175"/>
                    <a:pt x="49" y="191"/>
                    <a:pt x="49" y="191"/>
                  </a:cubicBezTo>
                  <a:cubicBezTo>
                    <a:pt x="49" y="191"/>
                    <a:pt x="62" y="182"/>
                    <a:pt x="89" y="171"/>
                  </a:cubicBezTo>
                  <a:cubicBezTo>
                    <a:pt x="115" y="159"/>
                    <a:pt x="131" y="163"/>
                    <a:pt x="131" y="163"/>
                  </a:cubicBezTo>
                  <a:cubicBezTo>
                    <a:pt x="131" y="163"/>
                    <a:pt x="118" y="132"/>
                    <a:pt x="130" y="112"/>
                  </a:cubicBezTo>
                  <a:close/>
                  <a:moveTo>
                    <a:pt x="104" y="76"/>
                  </a:moveTo>
                  <a:cubicBezTo>
                    <a:pt x="103" y="75"/>
                    <a:pt x="102" y="73"/>
                    <a:pt x="101" y="72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4" y="59"/>
                    <a:pt x="62" y="59"/>
                  </a:cubicBezTo>
                  <a:cubicBezTo>
                    <a:pt x="37" y="62"/>
                    <a:pt x="30" y="36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9" y="14"/>
                    <a:pt x="70" y="11"/>
                    <a:pt x="82" y="11"/>
                  </a:cubicBezTo>
                  <a:cubicBezTo>
                    <a:pt x="106" y="11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70"/>
                  </a:cubicBezTo>
                  <a:cubicBezTo>
                    <a:pt x="130" y="82"/>
                    <a:pt x="108" y="83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0" y="61"/>
                  </a:ln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38" name="Google Shape;238;p2"/>
          <p:cNvGrpSpPr/>
          <p:nvPr/>
        </p:nvGrpSpPr>
        <p:grpSpPr>
          <a:xfrm>
            <a:off x="-4284668" y="-3155353"/>
            <a:ext cx="8202554" cy="8202554"/>
            <a:chOff x="-4284668" y="-3155353"/>
            <a:chExt cx="8202554" cy="8202554"/>
          </a:xfrm>
        </p:grpSpPr>
        <p:sp>
          <p:nvSpPr>
            <p:cNvPr id="239" name="Google Shape;239;p2"/>
            <p:cNvSpPr/>
            <p:nvPr/>
          </p:nvSpPr>
          <p:spPr>
            <a:xfrm flipH="1">
              <a:off x="-4284668" y="-3155353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 rot="-294983" flipH="1">
              <a:off x="-2523111" y="-1689159"/>
              <a:ext cx="5136670" cy="5136670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 flipH="1">
              <a:off x="-3524219" y="-2394904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942531" y="19195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094931" y="19195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247331" y="19195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399731" y="19195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1552131" y="19195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704531" y="19195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942531" y="36693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094931" y="36693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1247331" y="36693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1399731" y="36693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1552131" y="36693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704531" y="36693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942531" y="54191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094931" y="54191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247331" y="54191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399731" y="54191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552131" y="54191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704531" y="54191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942531" y="71689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094931" y="71689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247331" y="71689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399731" y="71689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552131" y="71689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704531" y="71689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266" name="Google Shape;266;p2" descr="图片包含 游戏机, 乐高, 玩具&#10;&#10;描述已自动生成"/>
          <p:cNvPicPr preferRelativeResize="0"/>
          <p:nvPr/>
        </p:nvPicPr>
        <p:blipFill rotWithShape="1">
          <a:blip r:embed="rId3">
            <a:alphaModFix/>
          </a:blip>
          <a:srcRect l="35457" t="22444" r="4044" b="6221"/>
          <a:stretch/>
        </p:blipFill>
        <p:spPr>
          <a:xfrm flipH="1">
            <a:off x="410969" y="516350"/>
            <a:ext cx="5182876" cy="4321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1"/>
          <p:cNvSpPr/>
          <p:nvPr/>
        </p:nvSpPr>
        <p:spPr>
          <a:xfrm>
            <a:off x="-2027284" y="4919134"/>
            <a:ext cx="3200173" cy="3200171"/>
          </a:xfrm>
          <a:prstGeom prst="ellipse">
            <a:avLst/>
          </a:prstGeom>
          <a:noFill/>
          <a:ln w="889000" cap="flat" cmpd="sng">
            <a:solidFill>
              <a:srgbClr val="4060E8">
                <a:alpha val="14509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664" name="Google Shape;664;p31"/>
          <p:cNvGrpSpPr/>
          <p:nvPr/>
        </p:nvGrpSpPr>
        <p:grpSpPr>
          <a:xfrm>
            <a:off x="1217175" y="2212631"/>
            <a:ext cx="5327791" cy="1631847"/>
            <a:chOff x="1217175" y="2212631"/>
            <a:chExt cx="5327791" cy="1631847"/>
          </a:xfrm>
        </p:grpSpPr>
        <p:sp>
          <p:nvSpPr>
            <p:cNvPr id="665" name="Google Shape;665;p31"/>
            <p:cNvSpPr txBox="1"/>
            <p:nvPr/>
          </p:nvSpPr>
          <p:spPr>
            <a:xfrm flipH="1">
              <a:off x="1217175" y="3013522"/>
              <a:ext cx="532779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C5CE8"/>
                </a:buClr>
                <a:buSzPts val="4800"/>
                <a:buFont typeface="Microsoft Yahei"/>
                <a:buNone/>
              </a:pPr>
              <a:r>
                <a:rPr lang="en-US" sz="4800" b="1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Thank you</a:t>
              </a:r>
              <a:endParaRPr/>
            </a:p>
          </p:txBody>
        </p:sp>
        <p:sp>
          <p:nvSpPr>
            <p:cNvPr id="666" name="Google Shape;666;p31"/>
            <p:cNvSpPr txBox="1"/>
            <p:nvPr/>
          </p:nvSpPr>
          <p:spPr>
            <a:xfrm>
              <a:off x="1347513" y="2212631"/>
              <a:ext cx="5067117" cy="373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667" name="Google Shape;667;p31"/>
          <p:cNvGrpSpPr/>
          <p:nvPr/>
        </p:nvGrpSpPr>
        <p:grpSpPr>
          <a:xfrm>
            <a:off x="8235877" y="-1994691"/>
            <a:ext cx="10847382" cy="10847382"/>
            <a:chOff x="8235877" y="-1994691"/>
            <a:chExt cx="10847382" cy="10847382"/>
          </a:xfrm>
        </p:grpSpPr>
        <p:sp>
          <p:nvSpPr>
            <p:cNvPr id="668" name="Google Shape;668;p31"/>
            <p:cNvSpPr/>
            <p:nvPr/>
          </p:nvSpPr>
          <p:spPr>
            <a:xfrm>
              <a:off x="8235877" y="-1994691"/>
              <a:ext cx="10847382" cy="10847382"/>
            </a:xfrm>
            <a:prstGeom prst="ellipse">
              <a:avLst/>
            </a:prstGeom>
            <a:solidFill>
              <a:srgbClr val="4060E8">
                <a:alpha val="1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8950408" y="-1280160"/>
              <a:ext cx="9418320" cy="9418320"/>
            </a:xfrm>
            <a:prstGeom prst="ellipse">
              <a:avLst/>
            </a:prstGeom>
            <a:solidFill>
              <a:srgbClr val="4060E8">
                <a:alpha val="1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 flipH="1">
              <a:off x="11556755" y="7353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 flipH="1">
              <a:off x="11404355" y="7353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 flipH="1">
              <a:off x="11251955" y="7353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 flipH="1">
              <a:off x="11099555" y="7353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75" name="Google Shape;675;p31"/>
            <p:cNvSpPr/>
            <p:nvPr/>
          </p:nvSpPr>
          <p:spPr>
            <a:xfrm flipH="1">
              <a:off x="10947155" y="7353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76" name="Google Shape;676;p31"/>
            <p:cNvSpPr/>
            <p:nvPr/>
          </p:nvSpPr>
          <p:spPr>
            <a:xfrm flipH="1">
              <a:off x="10794755" y="7353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 flipH="1">
              <a:off x="11556755" y="91030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 flipH="1">
              <a:off x="11404355" y="91030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 flipH="1">
              <a:off x="11251955" y="91030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 flipH="1">
              <a:off x="11099555" y="91030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 flipH="1">
              <a:off x="10947155" y="91030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82" name="Google Shape;682;p31"/>
            <p:cNvSpPr/>
            <p:nvPr/>
          </p:nvSpPr>
          <p:spPr>
            <a:xfrm flipH="1">
              <a:off x="10794755" y="910302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83" name="Google Shape;683;p31"/>
            <p:cNvSpPr/>
            <p:nvPr/>
          </p:nvSpPr>
          <p:spPr>
            <a:xfrm flipH="1">
              <a:off x="11556755" y="1085281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84" name="Google Shape;684;p31"/>
            <p:cNvSpPr/>
            <p:nvPr/>
          </p:nvSpPr>
          <p:spPr>
            <a:xfrm flipH="1">
              <a:off x="11404355" y="1085281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85" name="Google Shape;685;p31"/>
            <p:cNvSpPr/>
            <p:nvPr/>
          </p:nvSpPr>
          <p:spPr>
            <a:xfrm flipH="1">
              <a:off x="11251955" y="1085281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86" name="Google Shape;686;p31"/>
            <p:cNvSpPr/>
            <p:nvPr/>
          </p:nvSpPr>
          <p:spPr>
            <a:xfrm flipH="1">
              <a:off x="11099555" y="1085281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87" name="Google Shape;687;p31"/>
            <p:cNvSpPr/>
            <p:nvPr/>
          </p:nvSpPr>
          <p:spPr>
            <a:xfrm flipH="1">
              <a:off x="10947155" y="1085281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88" name="Google Shape;688;p31"/>
            <p:cNvSpPr/>
            <p:nvPr/>
          </p:nvSpPr>
          <p:spPr>
            <a:xfrm flipH="1">
              <a:off x="10794755" y="1085281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89" name="Google Shape;689;p31"/>
            <p:cNvSpPr/>
            <p:nvPr/>
          </p:nvSpPr>
          <p:spPr>
            <a:xfrm flipH="1">
              <a:off x="11556755" y="1260261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90" name="Google Shape;690;p31"/>
            <p:cNvSpPr/>
            <p:nvPr/>
          </p:nvSpPr>
          <p:spPr>
            <a:xfrm flipH="1">
              <a:off x="11404355" y="1260261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91" name="Google Shape;691;p31"/>
            <p:cNvSpPr/>
            <p:nvPr/>
          </p:nvSpPr>
          <p:spPr>
            <a:xfrm flipH="1">
              <a:off x="11251955" y="1260261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92" name="Google Shape;692;p31"/>
            <p:cNvSpPr/>
            <p:nvPr/>
          </p:nvSpPr>
          <p:spPr>
            <a:xfrm flipH="1">
              <a:off x="11099555" y="1260261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93" name="Google Shape;693;p31"/>
            <p:cNvSpPr/>
            <p:nvPr/>
          </p:nvSpPr>
          <p:spPr>
            <a:xfrm flipH="1">
              <a:off x="10947155" y="1260261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 flipH="1">
              <a:off x="10794755" y="1260261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695" name="Google Shape;695;p31" descr="图片包含 桌子, 小, 手, 黑暗&#10;&#10;描述已自动生成"/>
          <p:cNvPicPr preferRelativeResize="0"/>
          <p:nvPr/>
        </p:nvPicPr>
        <p:blipFill rotWithShape="1">
          <a:blip r:embed="rId3">
            <a:alphaModFix/>
          </a:blip>
          <a:srcRect l="39566" t="14821" r="7244" b="5167"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"/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 w="12700" cap="flat" cmpd="sng">
            <a:solidFill>
              <a:srgbClr val="3C5CE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2" name="Google Shape;272;p3"/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spcFirstLastPara="1" wrap="square" lIns="91425" tIns="56500" rIns="91425" bIns="565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5CE8"/>
              </a:buClr>
              <a:buSzPts val="3200"/>
              <a:buFont typeface="Microsoft Yahei"/>
              <a:buNone/>
            </a:pPr>
            <a:r>
              <a:rPr lang="en-US" sz="3200" b="1" i="0" u="none" strike="noStrike" cap="none">
                <a:solidFill>
                  <a:srgbClr val="3C5CE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 N E</a:t>
            </a:r>
            <a:endParaRPr sz="3200" b="1" i="0" u="none" strike="noStrike" cap="none">
              <a:solidFill>
                <a:srgbClr val="3C5CE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73" name="Google Shape;273;p3"/>
          <p:cNvGrpSpPr/>
          <p:nvPr/>
        </p:nvGrpSpPr>
        <p:grpSpPr>
          <a:xfrm flipH="1">
            <a:off x="1403490" y="3012397"/>
            <a:ext cx="4464467" cy="853102"/>
            <a:chOff x="6411993" y="1684020"/>
            <a:chExt cx="4464467" cy="853102"/>
          </a:xfrm>
        </p:grpSpPr>
        <p:sp>
          <p:nvSpPr>
            <p:cNvPr id="274" name="Google Shape;274;p3"/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3C5CE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/>
              <a:ahLst/>
              <a:cxnLst/>
              <a:rect l="l" t="t" r="r" b="b"/>
              <a:pathLst>
                <a:path w="543819" h="554739" extrusionOk="0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925311" y="1706166"/>
              <a:ext cx="3951149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專題動機</a:t>
              </a:r>
              <a:endParaRPr sz="4000" b="0" i="0" u="none" strike="noStrike" cap="none">
                <a:solidFill>
                  <a:srgbClr val="3C5CE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277" name="Google Shape;277;p3"/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278" name="Google Shape;278;p3"/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305" name="Google Shape;305;p3" descr="图片包含 游戏机, 乐高, 玩具&#10;&#10;描述已自动生成"/>
          <p:cNvPicPr preferRelativeResize="0"/>
          <p:nvPr/>
        </p:nvPicPr>
        <p:blipFill rotWithShape="1">
          <a:blip r:embed="rId3">
            <a:alphaModFix/>
          </a:blip>
          <a:srcRect l="35457" t="22444" r="4044" b="6221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61"/>
          <p:cNvGrpSpPr/>
          <p:nvPr/>
        </p:nvGrpSpPr>
        <p:grpSpPr>
          <a:xfrm>
            <a:off x="-781050" y="-662111"/>
            <a:ext cx="5809460" cy="1611874"/>
            <a:chOff x="-781050" y="-662111"/>
            <a:chExt cx="5809460" cy="1611874"/>
          </a:xfrm>
        </p:grpSpPr>
        <p:sp>
          <p:nvSpPr>
            <p:cNvPr id="311" name="Google Shape;311;p61"/>
            <p:cNvSpPr/>
            <p:nvPr/>
          </p:nvSpPr>
          <p:spPr>
            <a:xfrm rot="10800000" flipH="1">
              <a:off x="-781050" y="-662111"/>
              <a:ext cx="1535714" cy="1535714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rgbClr val="222A35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12" name="Google Shape;312;p61"/>
            <p:cNvSpPr txBox="1"/>
            <p:nvPr/>
          </p:nvSpPr>
          <p:spPr>
            <a:xfrm flipH="1">
              <a:off x="803275" y="365028"/>
              <a:ext cx="4225135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專題動機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3" name="Google Shape;313;p61"/>
          <p:cNvPicPr preferRelativeResize="0"/>
          <p:nvPr/>
        </p:nvPicPr>
        <p:blipFill rotWithShape="1">
          <a:blip r:embed="rId3">
            <a:alphaModFix/>
          </a:blip>
          <a:srcRect l="23865" t="19817" r="30220" b="18510"/>
          <a:stretch/>
        </p:blipFill>
        <p:spPr>
          <a:xfrm>
            <a:off x="4923182" y="1272209"/>
            <a:ext cx="2345635" cy="315070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1"/>
          <p:cNvSpPr txBox="1"/>
          <p:nvPr/>
        </p:nvSpPr>
        <p:spPr>
          <a:xfrm>
            <a:off x="3916018" y="4745359"/>
            <a:ext cx="48526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C5CE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為什麼我們要選擇這個主題？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 w="12700" cap="flat" cmpd="sng">
            <a:solidFill>
              <a:srgbClr val="3C5CE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spcFirstLastPara="1" wrap="square" lIns="91425" tIns="56500" rIns="91425" bIns="565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C5CE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 W O</a:t>
            </a:r>
            <a:endParaRPr sz="3200" b="1" i="0" u="none" strike="noStrike" cap="none">
              <a:solidFill>
                <a:srgbClr val="3C5CE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21" name="Google Shape;321;p19"/>
          <p:cNvGrpSpPr/>
          <p:nvPr/>
        </p:nvGrpSpPr>
        <p:grpSpPr>
          <a:xfrm flipH="1">
            <a:off x="1910353" y="3012397"/>
            <a:ext cx="3957604" cy="833206"/>
            <a:chOff x="6411993" y="1684020"/>
            <a:chExt cx="3957604" cy="833206"/>
          </a:xfrm>
        </p:grpSpPr>
        <p:sp>
          <p:nvSpPr>
            <p:cNvPr id="322" name="Google Shape;322;p19"/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3C5CE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/>
              <a:ahLst/>
              <a:cxnLst/>
              <a:rect l="l" t="t" r="r" b="b"/>
              <a:pathLst>
                <a:path w="543819" h="554739" extrusionOk="0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418448" y="1686270"/>
              <a:ext cx="3951149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分析</a:t>
              </a:r>
              <a:endParaRPr sz="1400" b="0" i="0" u="none" strike="noStrike" cap="none">
                <a:solidFill>
                  <a:srgbClr val="3C5C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19"/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326" name="Google Shape;326;p19"/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353" name="Google Shape;353;p19" descr="图片包含 游戏机, 乐高, 玩具&#10;&#10;描述已自动生成"/>
          <p:cNvPicPr preferRelativeResize="0"/>
          <p:nvPr/>
        </p:nvPicPr>
        <p:blipFill rotWithShape="1">
          <a:blip r:embed="rId3">
            <a:alphaModFix/>
          </a:blip>
          <a:srcRect l="35457" t="22444" r="4044" b="6221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20000"/>
          </a:srgbClr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14"/>
          <p:cNvGrpSpPr/>
          <p:nvPr/>
        </p:nvGrpSpPr>
        <p:grpSpPr>
          <a:xfrm>
            <a:off x="-781050" y="-662111"/>
            <a:ext cx="5809460" cy="1611874"/>
            <a:chOff x="-781050" y="-662111"/>
            <a:chExt cx="5809460" cy="1611874"/>
          </a:xfrm>
        </p:grpSpPr>
        <p:sp>
          <p:nvSpPr>
            <p:cNvPr id="403" name="Google Shape;403;p14"/>
            <p:cNvSpPr/>
            <p:nvPr/>
          </p:nvSpPr>
          <p:spPr>
            <a:xfrm rot="10800000" flipH="1">
              <a:off x="-781050" y="-662111"/>
              <a:ext cx="1535714" cy="1535714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rgbClr val="222A35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04" name="Google Shape;404;p14"/>
            <p:cNvSpPr txBox="1"/>
            <p:nvPr/>
          </p:nvSpPr>
          <p:spPr>
            <a:xfrm flipH="1">
              <a:off x="803275" y="365028"/>
              <a:ext cx="4225135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使用語法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14"/>
          <p:cNvGrpSpPr/>
          <p:nvPr/>
        </p:nvGrpSpPr>
        <p:grpSpPr>
          <a:xfrm>
            <a:off x="1143933" y="2032614"/>
            <a:ext cx="2960101" cy="2433913"/>
            <a:chOff x="1143933" y="2032614"/>
            <a:chExt cx="2960101" cy="2433913"/>
          </a:xfrm>
        </p:grpSpPr>
        <p:sp>
          <p:nvSpPr>
            <p:cNvPr id="406" name="Google Shape;406;p14"/>
            <p:cNvSpPr/>
            <p:nvPr/>
          </p:nvSpPr>
          <p:spPr>
            <a:xfrm>
              <a:off x="1219200" y="2032614"/>
              <a:ext cx="2146055" cy="2433913"/>
            </a:xfrm>
            <a:custGeom>
              <a:avLst/>
              <a:gdLst/>
              <a:ahLst/>
              <a:cxnLst/>
              <a:rect l="l" t="t" r="r" b="b"/>
              <a:pathLst>
                <a:path w="1178" h="1336" extrusionOk="0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407" name="Google Shape;407;p14"/>
            <p:cNvGrpSpPr/>
            <p:nvPr/>
          </p:nvGrpSpPr>
          <p:grpSpPr>
            <a:xfrm>
              <a:off x="1143933" y="2642830"/>
              <a:ext cx="2960101" cy="1272713"/>
              <a:chOff x="-1741855" y="4252266"/>
              <a:chExt cx="2960101" cy="1272713"/>
            </a:xfrm>
          </p:grpSpPr>
          <p:sp>
            <p:nvSpPr>
              <p:cNvPr id="408" name="Google Shape;408;p14"/>
              <p:cNvSpPr txBox="1"/>
              <p:nvPr/>
            </p:nvSpPr>
            <p:spPr>
              <a:xfrm>
                <a:off x="-1741855" y="4804289"/>
                <a:ext cx="2960101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import pandas</a:t>
                </a:r>
                <a:endParaRPr sz="2400" b="0" i="0" u="none" strike="noStrike" cap="none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09" name="Google Shape;409;p14"/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rgbClr val="3C5CE8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01</a:t>
                </a:r>
                <a:endParaRPr sz="24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cxnSp>
            <p:nvCxnSpPr>
              <p:cNvPr id="410" name="Google Shape;410;p14"/>
              <p:cNvCxnSpPr/>
              <p:nvPr/>
            </p:nvCxnSpPr>
            <p:spPr>
              <a:xfrm>
                <a:off x="-1187992" y="5524979"/>
                <a:ext cx="342338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C5CE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11" name="Google Shape;411;p14"/>
          <p:cNvGrpSpPr/>
          <p:nvPr/>
        </p:nvGrpSpPr>
        <p:grpSpPr>
          <a:xfrm>
            <a:off x="2321331" y="3915543"/>
            <a:ext cx="5860202" cy="2433914"/>
            <a:chOff x="2321331" y="3915543"/>
            <a:chExt cx="5860202" cy="2433914"/>
          </a:xfrm>
        </p:grpSpPr>
        <p:sp>
          <p:nvSpPr>
            <p:cNvPr id="412" name="Google Shape;412;p14"/>
            <p:cNvSpPr/>
            <p:nvPr/>
          </p:nvSpPr>
          <p:spPr>
            <a:xfrm>
              <a:off x="2321331" y="3915543"/>
              <a:ext cx="2146056" cy="2433914"/>
            </a:xfrm>
            <a:custGeom>
              <a:avLst/>
              <a:gdLst/>
              <a:ahLst/>
              <a:cxnLst/>
              <a:rect l="l" t="t" r="r" b="b"/>
              <a:pathLst>
                <a:path w="1178" h="1336" extrusionOk="0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413" name="Google Shape;413;p14"/>
            <p:cNvGrpSpPr/>
            <p:nvPr/>
          </p:nvGrpSpPr>
          <p:grpSpPr>
            <a:xfrm>
              <a:off x="2739545" y="4554158"/>
              <a:ext cx="5441988" cy="1152054"/>
              <a:chOff x="-1275076" y="4252266"/>
              <a:chExt cx="5441988" cy="1152054"/>
            </a:xfrm>
          </p:grpSpPr>
          <p:sp>
            <p:nvSpPr>
              <p:cNvPr id="414" name="Google Shape;414;p14"/>
              <p:cNvSpPr txBox="1"/>
              <p:nvPr/>
            </p:nvSpPr>
            <p:spPr>
              <a:xfrm>
                <a:off x="-1275076" y="4739210"/>
                <a:ext cx="5441988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 dirty="0" err="1">
                    <a:solidFill>
                      <a:schemeClr val="dk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dropna</a:t>
                </a:r>
                <a:endParaRPr sz="2400" b="0" i="0" u="none" strike="noStrike" cap="none" dirty="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15" name="Google Shape;415;p14"/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rgbClr val="3C5CE8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02</a:t>
                </a:r>
                <a:endParaRPr sz="24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cxnSp>
            <p:nvCxnSpPr>
              <p:cNvPr id="416" name="Google Shape;416;p14"/>
              <p:cNvCxnSpPr/>
              <p:nvPr/>
            </p:nvCxnSpPr>
            <p:spPr>
              <a:xfrm>
                <a:off x="-1156716" y="5404320"/>
                <a:ext cx="342338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C5CE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17" name="Google Shape;417;p14"/>
          <p:cNvGrpSpPr/>
          <p:nvPr/>
        </p:nvGrpSpPr>
        <p:grpSpPr>
          <a:xfrm>
            <a:off x="4476528" y="2696272"/>
            <a:ext cx="2146055" cy="2433913"/>
            <a:chOff x="4476528" y="2696272"/>
            <a:chExt cx="2146055" cy="2433913"/>
          </a:xfrm>
        </p:grpSpPr>
        <p:sp>
          <p:nvSpPr>
            <p:cNvPr id="418" name="Google Shape;418;p14"/>
            <p:cNvSpPr/>
            <p:nvPr/>
          </p:nvSpPr>
          <p:spPr>
            <a:xfrm>
              <a:off x="4476528" y="2696272"/>
              <a:ext cx="2146055" cy="2433913"/>
            </a:xfrm>
            <a:custGeom>
              <a:avLst/>
              <a:gdLst/>
              <a:ahLst/>
              <a:cxnLst/>
              <a:rect l="l" t="t" r="r" b="b"/>
              <a:pathLst>
                <a:path w="1178" h="1336" extrusionOk="0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419" name="Google Shape;419;p14"/>
            <p:cNvGrpSpPr/>
            <p:nvPr/>
          </p:nvGrpSpPr>
          <p:grpSpPr>
            <a:xfrm>
              <a:off x="4861581" y="3326999"/>
              <a:ext cx="1415772" cy="1152054"/>
              <a:chOff x="-1295710" y="4252266"/>
              <a:chExt cx="1415772" cy="1152054"/>
            </a:xfrm>
          </p:grpSpPr>
          <p:sp>
            <p:nvSpPr>
              <p:cNvPr id="420" name="Google Shape;420;p14"/>
              <p:cNvSpPr txBox="1"/>
              <p:nvPr/>
            </p:nvSpPr>
            <p:spPr>
              <a:xfrm>
                <a:off x="-1295710" y="4734571"/>
                <a:ext cx="1415772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Microsoft Yahei"/>
                    <a:ea typeface="Microsoft Yahei"/>
                    <a:sym typeface="Microsoft Yahei"/>
                  </a:rPr>
                  <a:t>columns</a:t>
                </a:r>
                <a:endParaRPr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4"/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rgbClr val="3C5CE8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03</a:t>
                </a:r>
                <a:endParaRPr sz="24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cxnSp>
            <p:nvCxnSpPr>
              <p:cNvPr id="422" name="Google Shape;422;p14"/>
              <p:cNvCxnSpPr/>
              <p:nvPr/>
            </p:nvCxnSpPr>
            <p:spPr>
              <a:xfrm>
                <a:off x="-1156716" y="5404320"/>
                <a:ext cx="342338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C5CE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23" name="Google Shape;423;p14"/>
          <p:cNvGrpSpPr/>
          <p:nvPr/>
        </p:nvGrpSpPr>
        <p:grpSpPr>
          <a:xfrm>
            <a:off x="5578558" y="813343"/>
            <a:ext cx="2223877" cy="2433913"/>
            <a:chOff x="5578558" y="813343"/>
            <a:chExt cx="2223877" cy="2433913"/>
          </a:xfrm>
        </p:grpSpPr>
        <p:sp>
          <p:nvSpPr>
            <p:cNvPr id="424" name="Google Shape;424;p14"/>
            <p:cNvSpPr/>
            <p:nvPr/>
          </p:nvSpPr>
          <p:spPr>
            <a:xfrm>
              <a:off x="5578558" y="813343"/>
              <a:ext cx="2146055" cy="2433913"/>
            </a:xfrm>
            <a:custGeom>
              <a:avLst/>
              <a:gdLst/>
              <a:ahLst/>
              <a:cxnLst/>
              <a:rect l="l" t="t" r="r" b="b"/>
              <a:pathLst>
                <a:path w="1178" h="1336" extrusionOk="0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425" name="Google Shape;425;p14"/>
            <p:cNvGrpSpPr/>
            <p:nvPr/>
          </p:nvGrpSpPr>
          <p:grpSpPr>
            <a:xfrm>
              <a:off x="5656380" y="1429220"/>
              <a:ext cx="2146055" cy="1152054"/>
              <a:chOff x="-1593660" y="4252266"/>
              <a:chExt cx="2146055" cy="1152054"/>
            </a:xfrm>
          </p:grpSpPr>
          <p:sp>
            <p:nvSpPr>
              <p:cNvPr id="426" name="Google Shape;426;p14"/>
              <p:cNvSpPr txBox="1"/>
              <p:nvPr/>
            </p:nvSpPr>
            <p:spPr>
              <a:xfrm>
                <a:off x="-1593660" y="4687359"/>
                <a:ext cx="2146055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wide_to_long</a:t>
                </a:r>
                <a:endParaRPr sz="2400" b="0" i="0" u="none" strike="noStrike" cap="none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27" name="Google Shape;427;p14"/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rgbClr val="3C5CE8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04</a:t>
                </a:r>
                <a:endParaRPr sz="24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cxnSp>
            <p:nvCxnSpPr>
              <p:cNvPr id="428" name="Google Shape;428;p14"/>
              <p:cNvCxnSpPr/>
              <p:nvPr/>
            </p:nvCxnSpPr>
            <p:spPr>
              <a:xfrm>
                <a:off x="-1156716" y="5404320"/>
                <a:ext cx="342338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C5CE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29" name="Google Shape;429;p14"/>
          <p:cNvGrpSpPr/>
          <p:nvPr/>
        </p:nvGrpSpPr>
        <p:grpSpPr>
          <a:xfrm>
            <a:off x="7724613" y="2032614"/>
            <a:ext cx="2146055" cy="2433913"/>
            <a:chOff x="7724613" y="2032614"/>
            <a:chExt cx="2146055" cy="2433913"/>
          </a:xfrm>
        </p:grpSpPr>
        <p:sp>
          <p:nvSpPr>
            <p:cNvPr id="430" name="Google Shape;430;p14"/>
            <p:cNvSpPr/>
            <p:nvPr/>
          </p:nvSpPr>
          <p:spPr>
            <a:xfrm>
              <a:off x="7724613" y="2032614"/>
              <a:ext cx="2146055" cy="2433913"/>
            </a:xfrm>
            <a:custGeom>
              <a:avLst/>
              <a:gdLst/>
              <a:ahLst/>
              <a:cxnLst/>
              <a:rect l="l" t="t" r="r" b="b"/>
              <a:pathLst>
                <a:path w="1178" h="1336" extrusionOk="0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431" name="Google Shape;431;p14"/>
            <p:cNvGrpSpPr/>
            <p:nvPr/>
          </p:nvGrpSpPr>
          <p:grpSpPr>
            <a:xfrm>
              <a:off x="7911534" y="2642830"/>
              <a:ext cx="1834653" cy="1152054"/>
              <a:chOff x="-1507036" y="4252266"/>
              <a:chExt cx="1834653" cy="1152054"/>
            </a:xfrm>
          </p:grpSpPr>
          <p:sp>
            <p:nvSpPr>
              <p:cNvPr id="432" name="Google Shape;432;p14"/>
              <p:cNvSpPr txBox="1"/>
              <p:nvPr/>
            </p:nvSpPr>
            <p:spPr>
              <a:xfrm>
                <a:off x="-1507036" y="4709469"/>
                <a:ext cx="1834653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reset.index</a:t>
                </a: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4"/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rgbClr val="3C5CE8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05</a:t>
                </a:r>
                <a:endParaRPr sz="24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cxnSp>
            <p:nvCxnSpPr>
              <p:cNvPr id="434" name="Google Shape;434;p14"/>
              <p:cNvCxnSpPr/>
              <p:nvPr/>
            </p:nvCxnSpPr>
            <p:spPr>
              <a:xfrm>
                <a:off x="-1156716" y="5404320"/>
                <a:ext cx="342338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C5CE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35" name="Google Shape;435;p14"/>
          <p:cNvGrpSpPr/>
          <p:nvPr/>
        </p:nvGrpSpPr>
        <p:grpSpPr>
          <a:xfrm>
            <a:off x="8826744" y="3915543"/>
            <a:ext cx="2146056" cy="2433914"/>
            <a:chOff x="8826744" y="3915543"/>
            <a:chExt cx="2146056" cy="2433914"/>
          </a:xfrm>
        </p:grpSpPr>
        <p:sp>
          <p:nvSpPr>
            <p:cNvPr id="436" name="Google Shape;436;p14"/>
            <p:cNvSpPr/>
            <p:nvPr/>
          </p:nvSpPr>
          <p:spPr>
            <a:xfrm>
              <a:off x="8826744" y="3915543"/>
              <a:ext cx="2146056" cy="2433914"/>
            </a:xfrm>
            <a:custGeom>
              <a:avLst/>
              <a:gdLst/>
              <a:ahLst/>
              <a:cxnLst/>
              <a:rect l="l" t="t" r="r" b="b"/>
              <a:pathLst>
                <a:path w="1178" h="1336" extrusionOk="0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437" name="Google Shape;437;p14"/>
            <p:cNvGrpSpPr/>
            <p:nvPr/>
          </p:nvGrpSpPr>
          <p:grpSpPr>
            <a:xfrm>
              <a:off x="9229146" y="4554158"/>
              <a:ext cx="1415772" cy="1152054"/>
              <a:chOff x="-1275076" y="4252266"/>
              <a:chExt cx="1415772" cy="1152054"/>
            </a:xfrm>
          </p:grpSpPr>
          <p:sp>
            <p:nvSpPr>
              <p:cNvPr id="438" name="Google Shape;438;p14"/>
              <p:cNvSpPr txBox="1"/>
              <p:nvPr/>
            </p:nvSpPr>
            <p:spPr>
              <a:xfrm>
                <a:off x="-1275076" y="4739210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info</a:t>
                </a: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4"/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rgbClr val="3C5CE8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06</a:t>
                </a:r>
                <a:endParaRPr sz="2400" b="0" i="0" u="none" strike="noStrike" cap="none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cxnSp>
            <p:nvCxnSpPr>
              <p:cNvPr id="440" name="Google Shape;440;p14"/>
              <p:cNvCxnSpPr/>
              <p:nvPr/>
            </p:nvCxnSpPr>
            <p:spPr>
              <a:xfrm>
                <a:off x="-1156716" y="5404320"/>
                <a:ext cx="342338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C5CE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20000"/>
          </a:srgbClr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6"/>
          <p:cNvPicPr preferRelativeResize="0"/>
          <p:nvPr/>
        </p:nvPicPr>
        <p:blipFill rotWithShape="1">
          <a:blip r:embed="rId3">
            <a:alphaModFix/>
          </a:blip>
          <a:srcRect l="22532" t="14877" r="16892"/>
          <a:stretch/>
        </p:blipFill>
        <p:spPr>
          <a:xfrm>
            <a:off x="3400497" y="105746"/>
            <a:ext cx="8559800" cy="651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"/>
          <p:cNvSpPr/>
          <p:nvPr/>
        </p:nvSpPr>
        <p:spPr>
          <a:xfrm>
            <a:off x="-1255045" y="1"/>
            <a:ext cx="4565804" cy="6857999"/>
          </a:xfrm>
          <a:prstGeom prst="rect">
            <a:avLst/>
          </a:prstGeom>
          <a:solidFill>
            <a:srgbClr val="8DA9D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448" name="Google Shape;448;p6"/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449" name="Google Shape;449;p6"/>
            <p:cNvSpPr/>
            <p:nvPr/>
          </p:nvSpPr>
          <p:spPr>
            <a:xfrm rot="10800000" flipH="1">
              <a:off x="-781050" y="-662111"/>
              <a:ext cx="1535714" cy="1535714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rgbClr val="222A35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50" name="Google Shape;450;p6"/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 err="1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製作步驟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6"/>
          <p:cNvGrpSpPr/>
          <p:nvPr/>
        </p:nvGrpSpPr>
        <p:grpSpPr>
          <a:xfrm>
            <a:off x="3630666" y="619269"/>
            <a:ext cx="9236547" cy="6398101"/>
            <a:chOff x="1442878" y="365027"/>
            <a:chExt cx="9523129" cy="6429565"/>
          </a:xfrm>
        </p:grpSpPr>
        <p:pic>
          <p:nvPicPr>
            <p:cNvPr id="452" name="Google Shape;452;p6"/>
            <p:cNvPicPr preferRelativeResize="0"/>
            <p:nvPr/>
          </p:nvPicPr>
          <p:blipFill rotWithShape="1">
            <a:blip r:embed="rId4">
              <a:alphaModFix/>
            </a:blip>
            <a:srcRect l="47307" t="17003" r="5746"/>
            <a:stretch/>
          </p:blipFill>
          <p:spPr>
            <a:xfrm>
              <a:off x="4295014" y="406492"/>
              <a:ext cx="6670993" cy="638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6"/>
            <p:cNvPicPr preferRelativeResize="0"/>
            <p:nvPr/>
          </p:nvPicPr>
          <p:blipFill rotWithShape="1">
            <a:blip r:embed="rId4">
              <a:alphaModFix/>
            </a:blip>
            <a:srcRect l="14454" t="18358" r="65474"/>
            <a:stretch/>
          </p:blipFill>
          <p:spPr>
            <a:xfrm>
              <a:off x="1442878" y="365027"/>
              <a:ext cx="2852136" cy="64295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A0F90870-30F0-4695-9D13-8B088AAC4773}"/>
              </a:ext>
            </a:extLst>
          </p:cNvPr>
          <p:cNvSpPr txBox="1"/>
          <p:nvPr/>
        </p:nvSpPr>
        <p:spPr>
          <a:xfrm>
            <a:off x="231703" y="2537880"/>
            <a:ext cx="29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上中華電信的網站找資費表</a:t>
            </a:r>
            <a:endParaRPr lang="zh-TW" altLang="en-US" sz="1800" b="0" i="0" u="none" strike="noStrike" cap="none" dirty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606FDC-11CD-4140-A82E-EE706BA533E0}"/>
              </a:ext>
            </a:extLst>
          </p:cNvPr>
          <p:cNvSpPr txBox="1"/>
          <p:nvPr/>
        </p:nvSpPr>
        <p:spPr>
          <a:xfrm>
            <a:off x="231703" y="3226817"/>
            <a:ext cx="307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利用檢查的功能找頁面資料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"/>
          <p:cNvSpPr/>
          <p:nvPr/>
        </p:nvSpPr>
        <p:spPr>
          <a:xfrm>
            <a:off x="-1275158" y="1"/>
            <a:ext cx="4617448" cy="6857999"/>
          </a:xfrm>
          <a:prstGeom prst="rect">
            <a:avLst/>
          </a:prstGeom>
          <a:solidFill>
            <a:srgbClr val="8DA9D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460" name="Google Shape;460;p7"/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461" name="Google Shape;461;p7"/>
            <p:cNvSpPr/>
            <p:nvPr/>
          </p:nvSpPr>
          <p:spPr>
            <a:xfrm rot="10800000" flipH="1">
              <a:off x="-781050" y="-662111"/>
              <a:ext cx="1535714" cy="1535714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rgbClr val="222A35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62" name="Google Shape;462;p7"/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 err="1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製作步驟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3" name="Google Shape;463;p7"/>
          <p:cNvPicPr preferRelativeResize="0"/>
          <p:nvPr/>
        </p:nvPicPr>
        <p:blipFill rotWithShape="1">
          <a:blip r:embed="rId3">
            <a:alphaModFix/>
          </a:blip>
          <a:srcRect l="17465" t="27829" r="26137" b="12432"/>
          <a:stretch/>
        </p:blipFill>
        <p:spPr>
          <a:xfrm>
            <a:off x="3342290" y="222827"/>
            <a:ext cx="10762058" cy="64123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46E284D-F89E-4C13-8D8A-0530B6EF121A}"/>
              </a:ext>
            </a:extLst>
          </p:cNvPr>
          <p:cNvSpPr txBox="1"/>
          <p:nvPr/>
        </p:nvSpPr>
        <p:spPr>
          <a:xfrm>
            <a:off x="803275" y="1495343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讀取表格</a:t>
            </a:r>
            <a:endParaRPr lang="en-US" altLang="zh-TW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dfs</a:t>
            </a:r>
            <a:endParaRPr lang="zh-TW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D795F9-7059-4F4B-9A27-050E83CE066C}"/>
              </a:ext>
            </a:extLst>
          </p:cNvPr>
          <p:cNvSpPr txBox="1"/>
          <p:nvPr/>
        </p:nvSpPr>
        <p:spPr>
          <a:xfrm>
            <a:off x="828411" y="2540154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str.contains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篩選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1D7454-FD83-4168-B105-53465D47BF70}"/>
              </a:ext>
            </a:extLst>
          </p:cNvPr>
          <p:cNvSpPr txBox="1"/>
          <p:nvPr/>
        </p:nvSpPr>
        <p:spPr>
          <a:xfrm>
            <a:off x="803275" y="431517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800" kern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新細明體" panose="02020500000000000000" pitchFamily="18" charset="-120"/>
              </a:rPr>
              <a:t>放入</a:t>
            </a:r>
            <a:r>
              <a:rPr lang="en-US" altLang="zh-TW" sz="1800" kern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新細明體" panose="02020500000000000000" pitchFamily="18" charset="-120"/>
              </a:rPr>
              <a:t>df['month']</a:t>
            </a:r>
            <a:endParaRPr lang="zh-TW" altLang="zh-TW" sz="1800" kern="100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FD0CCE-E415-49D8-B75C-6BFC37679B67}"/>
              </a:ext>
            </a:extLst>
          </p:cNvPr>
          <p:cNvSpPr txBox="1"/>
          <p:nvPr/>
        </p:nvSpPr>
        <p:spPr>
          <a:xfrm>
            <a:off x="828411" y="325757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str.extract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擷取</a:t>
            </a:r>
            <a:endParaRPr lang="en-US" altLang="zh-TW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(d/+)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個月 多個月份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"/>
          <p:cNvSpPr/>
          <p:nvPr/>
        </p:nvSpPr>
        <p:spPr>
          <a:xfrm>
            <a:off x="-1275158" y="1"/>
            <a:ext cx="4627958" cy="6857999"/>
          </a:xfrm>
          <a:prstGeom prst="rect">
            <a:avLst/>
          </a:prstGeom>
          <a:solidFill>
            <a:srgbClr val="8DA9D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460" name="Google Shape;460;p7"/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461" name="Google Shape;461;p7"/>
            <p:cNvSpPr/>
            <p:nvPr/>
          </p:nvSpPr>
          <p:spPr>
            <a:xfrm rot="10800000" flipH="1">
              <a:off x="-781050" y="-662111"/>
              <a:ext cx="1535714" cy="1535714"/>
            </a:xfrm>
            <a:custGeom>
              <a:avLst/>
              <a:gdLst/>
              <a:ahLst/>
              <a:cxnLst/>
              <a:rect l="l" t="t" r="r" b="b"/>
              <a:pathLst>
                <a:path w="9472246" h="9472246" extrusionOk="0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rgbClr val="222A35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62" name="Google Shape;462;p7"/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 err="1">
                  <a:solidFill>
                    <a:srgbClr val="3C5CE8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製作步驟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4" name="Google Shape;464;p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864365" y="961350"/>
            <a:ext cx="7666384" cy="5136325"/>
          </a:xfrm>
          <a:prstGeom prst="rect">
            <a:avLst/>
          </a:prstGeom>
        </p:spPr>
      </p:pic>
      <p:pic>
        <p:nvPicPr>
          <p:cNvPr id="465" name="Google Shape;465;p7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864365" y="2369342"/>
            <a:ext cx="7376799" cy="237764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46E284D-F89E-4C13-8D8A-0530B6EF121A}"/>
              </a:ext>
            </a:extLst>
          </p:cNvPr>
          <p:cNvSpPr txBox="1"/>
          <p:nvPr/>
        </p:nvSpPr>
        <p:spPr>
          <a:xfrm>
            <a:off x="799614" y="1697693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48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個月填入空值</a:t>
            </a:r>
          </a:p>
          <a:p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ffill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向下填充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D795F9-7059-4F4B-9A27-050E83CE066C}"/>
              </a:ext>
            </a:extLst>
          </p:cNvPr>
          <p:cNvSpPr txBox="1"/>
          <p:nvPr/>
        </p:nvSpPr>
        <p:spPr>
          <a:xfrm>
            <a:off x="799614" y="2821471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dropna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刪除空值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FD0CCE-E415-49D8-B75C-6BFC37679B67}"/>
              </a:ext>
            </a:extLst>
          </p:cNvPr>
          <p:cNvSpPr txBox="1"/>
          <p:nvPr/>
        </p:nvSpPr>
        <p:spPr>
          <a:xfrm>
            <a:off x="803275" y="3667198"/>
            <a:ext cx="226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df[~df.... 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排除</a:t>
            </a:r>
          </a:p>
          <a:p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df2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355</Words>
  <Application>Microsoft Office PowerPoint</Application>
  <PresentationFormat>寬螢幕</PresentationFormat>
  <Paragraphs>109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Microsoft Yahei</vt:lpstr>
      <vt:lpstr>Microsoft Yahei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优品PPT</dc:creator>
  <cp:lastModifiedBy>郁欣 范</cp:lastModifiedBy>
  <cp:revision>27</cp:revision>
  <dcterms:created xsi:type="dcterms:W3CDTF">2020-06-19T05:51:40Z</dcterms:created>
  <dcterms:modified xsi:type="dcterms:W3CDTF">2021-06-23T03:10:04Z</dcterms:modified>
</cp:coreProperties>
</file>