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29C57-DBBE-47DC-A75C-7F64E7F771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6B3961-D523-4ED2-9599-126D84008E33}">
      <dgm:prSet/>
      <dgm:spPr/>
      <dgm:t>
        <a:bodyPr/>
        <a:lstStyle/>
        <a:p>
          <a:r>
            <a:rPr lang="zh-CN"/>
            <a:t>資料搜集</a:t>
          </a:r>
          <a:endParaRPr lang="en-US"/>
        </a:p>
      </dgm:t>
    </dgm:pt>
    <dgm:pt modelId="{3ECB0041-C49C-4941-A99A-525E029800CF}" type="parTrans" cxnId="{1875ECA1-9732-4AA2-BD6F-E22D1DFD5412}">
      <dgm:prSet/>
      <dgm:spPr/>
      <dgm:t>
        <a:bodyPr/>
        <a:lstStyle/>
        <a:p>
          <a:endParaRPr lang="en-US"/>
        </a:p>
      </dgm:t>
    </dgm:pt>
    <dgm:pt modelId="{163FC5AB-10BF-4BD6-A4CF-ACE80AC38A56}" type="sibTrans" cxnId="{1875ECA1-9732-4AA2-BD6F-E22D1DFD5412}">
      <dgm:prSet/>
      <dgm:spPr/>
      <dgm:t>
        <a:bodyPr/>
        <a:lstStyle/>
        <a:p>
          <a:endParaRPr lang="en-US"/>
        </a:p>
      </dgm:t>
    </dgm:pt>
    <dgm:pt modelId="{C73927B4-3D16-47B8-83E5-348B0D151D58}">
      <dgm:prSet/>
      <dgm:spPr/>
      <dgm:t>
        <a:bodyPr/>
        <a:lstStyle/>
        <a:p>
          <a:r>
            <a:rPr lang="zh-CN"/>
            <a:t>處理原始資料</a:t>
          </a:r>
          <a:endParaRPr lang="en-US"/>
        </a:p>
      </dgm:t>
    </dgm:pt>
    <dgm:pt modelId="{B81AA6D9-1E2D-428E-94EC-38A4A92EC7BB}" type="parTrans" cxnId="{884CBB6F-1C72-46D9-A698-EFA178157172}">
      <dgm:prSet/>
      <dgm:spPr/>
      <dgm:t>
        <a:bodyPr/>
        <a:lstStyle/>
        <a:p>
          <a:endParaRPr lang="en-US"/>
        </a:p>
      </dgm:t>
    </dgm:pt>
    <dgm:pt modelId="{6F589BC3-9342-40A7-A671-527FA9635A73}" type="sibTrans" cxnId="{884CBB6F-1C72-46D9-A698-EFA178157172}">
      <dgm:prSet/>
      <dgm:spPr/>
      <dgm:t>
        <a:bodyPr/>
        <a:lstStyle/>
        <a:p>
          <a:endParaRPr lang="en-US"/>
        </a:p>
      </dgm:t>
    </dgm:pt>
    <dgm:pt modelId="{1F869902-0979-40AD-BD1E-E054F51B2260}" type="pres">
      <dgm:prSet presAssocID="{18029C57-DBBE-47DC-A75C-7F64E7F771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A17C5B-D73A-40BE-B842-E4F10DBA8A05}" type="pres">
      <dgm:prSet presAssocID="{9B6B3961-D523-4ED2-9599-126D84008E33}" presName="hierRoot1" presStyleCnt="0"/>
      <dgm:spPr/>
    </dgm:pt>
    <dgm:pt modelId="{5A857A81-1155-4B63-9A63-6DCC52BB0BCB}" type="pres">
      <dgm:prSet presAssocID="{9B6B3961-D523-4ED2-9599-126D84008E33}" presName="composite" presStyleCnt="0"/>
      <dgm:spPr/>
    </dgm:pt>
    <dgm:pt modelId="{FB38771D-F5F3-435B-B65F-05602667525A}" type="pres">
      <dgm:prSet presAssocID="{9B6B3961-D523-4ED2-9599-126D84008E33}" presName="background" presStyleLbl="node0" presStyleIdx="0" presStyleCnt="2"/>
      <dgm:spPr/>
    </dgm:pt>
    <dgm:pt modelId="{EE5D4946-2793-470C-9F6E-5BBC669235D4}" type="pres">
      <dgm:prSet presAssocID="{9B6B3961-D523-4ED2-9599-126D84008E33}" presName="text" presStyleLbl="fgAcc0" presStyleIdx="0" presStyleCnt="2">
        <dgm:presLayoutVars>
          <dgm:chPref val="3"/>
        </dgm:presLayoutVars>
      </dgm:prSet>
      <dgm:spPr/>
    </dgm:pt>
    <dgm:pt modelId="{7B941EC4-FAAA-418E-B171-9137392C732E}" type="pres">
      <dgm:prSet presAssocID="{9B6B3961-D523-4ED2-9599-126D84008E33}" presName="hierChild2" presStyleCnt="0"/>
      <dgm:spPr/>
    </dgm:pt>
    <dgm:pt modelId="{96016C0F-737A-439C-B263-72CFAB822A32}" type="pres">
      <dgm:prSet presAssocID="{C73927B4-3D16-47B8-83E5-348B0D151D58}" presName="hierRoot1" presStyleCnt="0"/>
      <dgm:spPr/>
    </dgm:pt>
    <dgm:pt modelId="{A988EC56-6CE0-43C1-A3BF-DD3C6CE84D63}" type="pres">
      <dgm:prSet presAssocID="{C73927B4-3D16-47B8-83E5-348B0D151D58}" presName="composite" presStyleCnt="0"/>
      <dgm:spPr/>
    </dgm:pt>
    <dgm:pt modelId="{5E24651D-C207-472D-8CCC-4B6115007291}" type="pres">
      <dgm:prSet presAssocID="{C73927B4-3D16-47B8-83E5-348B0D151D58}" presName="background" presStyleLbl="node0" presStyleIdx="1" presStyleCnt="2"/>
      <dgm:spPr/>
    </dgm:pt>
    <dgm:pt modelId="{A528A51D-2CF2-40DF-A2BB-B491E42031A6}" type="pres">
      <dgm:prSet presAssocID="{C73927B4-3D16-47B8-83E5-348B0D151D58}" presName="text" presStyleLbl="fgAcc0" presStyleIdx="1" presStyleCnt="2">
        <dgm:presLayoutVars>
          <dgm:chPref val="3"/>
        </dgm:presLayoutVars>
      </dgm:prSet>
      <dgm:spPr/>
    </dgm:pt>
    <dgm:pt modelId="{9FE858EB-5686-4311-A25B-B1DCCF619730}" type="pres">
      <dgm:prSet presAssocID="{C73927B4-3D16-47B8-83E5-348B0D151D58}" presName="hierChild2" presStyleCnt="0"/>
      <dgm:spPr/>
    </dgm:pt>
  </dgm:ptLst>
  <dgm:cxnLst>
    <dgm:cxn modelId="{9D8A2712-5F94-40FC-99DD-317B9F707A2C}" type="presOf" srcId="{C73927B4-3D16-47B8-83E5-348B0D151D58}" destId="{A528A51D-2CF2-40DF-A2BB-B491E42031A6}" srcOrd="0" destOrd="0" presId="urn:microsoft.com/office/officeart/2005/8/layout/hierarchy1"/>
    <dgm:cxn modelId="{884CBB6F-1C72-46D9-A698-EFA178157172}" srcId="{18029C57-DBBE-47DC-A75C-7F64E7F771EF}" destId="{C73927B4-3D16-47B8-83E5-348B0D151D58}" srcOrd="1" destOrd="0" parTransId="{B81AA6D9-1E2D-428E-94EC-38A4A92EC7BB}" sibTransId="{6F589BC3-9342-40A7-A671-527FA9635A73}"/>
    <dgm:cxn modelId="{1875ECA1-9732-4AA2-BD6F-E22D1DFD5412}" srcId="{18029C57-DBBE-47DC-A75C-7F64E7F771EF}" destId="{9B6B3961-D523-4ED2-9599-126D84008E33}" srcOrd="0" destOrd="0" parTransId="{3ECB0041-C49C-4941-A99A-525E029800CF}" sibTransId="{163FC5AB-10BF-4BD6-A4CF-ACE80AC38A56}"/>
    <dgm:cxn modelId="{50C936AF-84A9-4D6B-B74B-367F22A0B4DB}" type="presOf" srcId="{9B6B3961-D523-4ED2-9599-126D84008E33}" destId="{EE5D4946-2793-470C-9F6E-5BBC669235D4}" srcOrd="0" destOrd="0" presId="urn:microsoft.com/office/officeart/2005/8/layout/hierarchy1"/>
    <dgm:cxn modelId="{65A978D4-80B1-49A1-93E5-E2117A7E5336}" type="presOf" srcId="{18029C57-DBBE-47DC-A75C-7F64E7F771EF}" destId="{1F869902-0979-40AD-BD1E-E054F51B2260}" srcOrd="0" destOrd="0" presId="urn:microsoft.com/office/officeart/2005/8/layout/hierarchy1"/>
    <dgm:cxn modelId="{8B85DA3D-ADFE-4BDE-BBC5-778C244EC6CF}" type="presParOf" srcId="{1F869902-0979-40AD-BD1E-E054F51B2260}" destId="{F8A17C5B-D73A-40BE-B842-E4F10DBA8A05}" srcOrd="0" destOrd="0" presId="urn:microsoft.com/office/officeart/2005/8/layout/hierarchy1"/>
    <dgm:cxn modelId="{525AF125-1C3E-4FB8-963D-2C70D68829E4}" type="presParOf" srcId="{F8A17C5B-D73A-40BE-B842-E4F10DBA8A05}" destId="{5A857A81-1155-4B63-9A63-6DCC52BB0BCB}" srcOrd="0" destOrd="0" presId="urn:microsoft.com/office/officeart/2005/8/layout/hierarchy1"/>
    <dgm:cxn modelId="{BEC61AFF-5BC2-4CEE-811B-D9729F57503B}" type="presParOf" srcId="{5A857A81-1155-4B63-9A63-6DCC52BB0BCB}" destId="{FB38771D-F5F3-435B-B65F-05602667525A}" srcOrd="0" destOrd="0" presId="urn:microsoft.com/office/officeart/2005/8/layout/hierarchy1"/>
    <dgm:cxn modelId="{1460147F-EEC8-4D5C-A7BD-BD37166BF4D4}" type="presParOf" srcId="{5A857A81-1155-4B63-9A63-6DCC52BB0BCB}" destId="{EE5D4946-2793-470C-9F6E-5BBC669235D4}" srcOrd="1" destOrd="0" presId="urn:microsoft.com/office/officeart/2005/8/layout/hierarchy1"/>
    <dgm:cxn modelId="{FEEF594D-5A99-427C-9864-F61543191CCC}" type="presParOf" srcId="{F8A17C5B-D73A-40BE-B842-E4F10DBA8A05}" destId="{7B941EC4-FAAA-418E-B171-9137392C732E}" srcOrd="1" destOrd="0" presId="urn:microsoft.com/office/officeart/2005/8/layout/hierarchy1"/>
    <dgm:cxn modelId="{4094DA19-7A0C-4CEC-A18A-4F4FCF024147}" type="presParOf" srcId="{1F869902-0979-40AD-BD1E-E054F51B2260}" destId="{96016C0F-737A-439C-B263-72CFAB822A32}" srcOrd="1" destOrd="0" presId="urn:microsoft.com/office/officeart/2005/8/layout/hierarchy1"/>
    <dgm:cxn modelId="{E7438598-5C72-4C22-AD50-278807DE5BF5}" type="presParOf" srcId="{96016C0F-737A-439C-B263-72CFAB822A32}" destId="{A988EC56-6CE0-43C1-A3BF-DD3C6CE84D63}" srcOrd="0" destOrd="0" presId="urn:microsoft.com/office/officeart/2005/8/layout/hierarchy1"/>
    <dgm:cxn modelId="{30CA113E-8F4C-4D13-8752-1BEF859FF6A6}" type="presParOf" srcId="{A988EC56-6CE0-43C1-A3BF-DD3C6CE84D63}" destId="{5E24651D-C207-472D-8CCC-4B6115007291}" srcOrd="0" destOrd="0" presId="urn:microsoft.com/office/officeart/2005/8/layout/hierarchy1"/>
    <dgm:cxn modelId="{9CE0190D-F07C-4C7A-9B58-470FAC057D39}" type="presParOf" srcId="{A988EC56-6CE0-43C1-A3BF-DD3C6CE84D63}" destId="{A528A51D-2CF2-40DF-A2BB-B491E42031A6}" srcOrd="1" destOrd="0" presId="urn:microsoft.com/office/officeart/2005/8/layout/hierarchy1"/>
    <dgm:cxn modelId="{432A28B9-8860-40F4-A361-F4964C1A55D4}" type="presParOf" srcId="{96016C0F-737A-439C-B263-72CFAB822A32}" destId="{9FE858EB-5686-4311-A25B-B1DCCF6197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8771D-F5F3-435B-B65F-05602667525A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D4946-2793-470C-9F6E-5BBC669235D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資料搜集</a:t>
          </a:r>
          <a:endParaRPr lang="en-US" sz="6500" kern="1200"/>
        </a:p>
      </dsp:txBody>
      <dsp:txXfrm>
        <a:off x="585701" y="1066737"/>
        <a:ext cx="4337991" cy="2693452"/>
      </dsp:txXfrm>
    </dsp:sp>
    <dsp:sp modelId="{5E24651D-C207-472D-8CCC-4B6115007291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51D-2CF2-40DF-A2BB-B491E42031A6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處理原始資料</a:t>
          </a:r>
          <a:endParaRPr lang="en-US" sz="6500" kern="1200"/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159E2-1D51-411F-9B43-F8CF510E1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4EF0C6-B143-4942-A2E8-3FF9ADDA3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8A75F8-77BC-4B13-BC1C-AA3E74C7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4758E-6BAE-485F-8326-1E6005D4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68DBD6-E110-4687-9864-76A9CABA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8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38E13-B131-4B03-AA2E-07AF2BBC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D962A6-2165-4F1B-BB4D-8D846EC67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354645-240E-4B98-965C-BF514027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1F38CB-41C3-463F-8815-30DBE77E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96D526-5A4A-4358-9561-CE3984E9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1C1BC3-F978-4487-8632-D36040FDC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F2A9E5-7BDD-437C-991A-3CFBE8DD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68B0F-257D-4414-B508-1D84CEC2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A00965-BEA3-4E2D-A4E5-07DAC1FA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87861-0A88-41EE-8220-76AE5F8F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7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1DB5C-3712-432F-B454-0D1F67B0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7A851-784E-4EB3-9BE8-BDA3CA09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479D70-FA43-4394-8A12-90DA2F84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07AA7-E0B0-41E4-A50F-B5BF6883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4F3234-518B-4A2B-AAC5-AB2B81B5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6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9CD62-1D0A-4CC2-9372-D7FC389C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D7ADDB-57A4-4B98-867F-25450593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1C1E6-2E3D-4B43-BD5B-C0F15801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A6AE8-8B48-4056-8A54-92019AA8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92494-D95F-47A8-9F87-D3AB095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B8F06-527A-43BF-99BF-B2B7B16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C4ACC1-F133-4A0D-8FE1-95B8D5A50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36D5E7-42B7-4E76-931F-A3F81A3B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6E79EE-5EDA-4EE9-B910-65582C96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0E8113-46B8-4A62-A626-D17BFF5C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131AFB-439F-47F0-864F-A2CC3E7A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57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8D30C-6B8C-4F53-A268-931C2190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43C736-25B4-49E8-9D1D-911B0B70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042C50-CE63-4277-BC89-3932A6176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8BB2C2-82AD-402F-87F8-E22F52F0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5A9562-88E3-46A6-8B51-AF120EFE0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C9648B-AECC-4964-A02C-C9BE4E7A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EF2D65-D183-49E8-9194-337E5689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B5FFA2-96FD-4859-A55E-C06DE448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9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FF7E6-E926-45B6-AF00-05A01845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928904-3E2D-4F0D-8FA2-38B62798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6B356F-E474-4DA6-AC48-DBAD7B17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CE4397-B94A-4CD7-AFD8-EC1FF48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14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437989-F0E3-416D-90E1-B5848EC1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C048FF-BB15-4A51-9BEA-E116C51D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4FE443-E568-473A-B08D-C9C9D7B7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1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A1B69-BFAB-4ADB-9CF5-BFAED8A8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9F6922-EAC7-4A62-AF51-F39EF554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6A2098-8D7B-4A79-942E-6806D2D86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FB2EA8-5BCE-490F-AF95-892A0F7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B39174-6FFC-4F60-B927-EB23D33D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1EE273-7A15-4657-ACEB-DEC1F65D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1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34BB8-1D1D-42AB-B902-D36B3DA2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26A0F-D6E9-4E34-B4BD-54B0626E6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BD9274-5145-46B0-9DB2-A3DD58FAD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A202C-C8CE-4006-98CF-5053DC8F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B1BD3B-1AB4-4F27-9654-05EC4ED1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45BE7C-30DE-472B-BD5D-8A4282D5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1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BDF6E9-6C2F-4581-807B-AEF0EC84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68E318-56BC-4A99-A91A-DA45C4C0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799D2-F87F-45CF-B197-A6C1ADAEB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2B01-F5C5-4318-9298-1A2CE7890622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F03181-B061-493C-81CA-531D7F9F2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2B13C-7BC7-4716-9FB4-F2C0E70FD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DDBB-44A4-431F-AF5E-B301F385D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1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ECB263F-50F1-4F4F-AF6F-8FD82458D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698" y="1381764"/>
            <a:ext cx="10783612" cy="277940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2"/>
                </a:solidFill>
              </a:rPr>
              <a:t>2018</a:t>
            </a:r>
            <a:r>
              <a:rPr lang="zh-CN" altLang="en-US" sz="4000" dirty="0">
                <a:solidFill>
                  <a:schemeClr val="tx2"/>
                </a:solidFill>
              </a:rPr>
              <a:t>年台灣</a:t>
            </a:r>
            <a:br>
              <a:rPr lang="en-US" altLang="zh-CN" sz="4000" dirty="0">
                <a:solidFill>
                  <a:schemeClr val="tx2"/>
                </a:solidFill>
              </a:rPr>
            </a:br>
            <a:r>
              <a:rPr lang="zh-CN" altLang="en-US" sz="4000" dirty="0">
                <a:solidFill>
                  <a:schemeClr val="tx2"/>
                </a:solidFill>
              </a:rPr>
              <a:t>失業人數、人口數、外籍移工人數、年均溫度</a:t>
            </a:r>
            <a:br>
              <a:rPr lang="en-US" altLang="zh-CN" sz="4000" dirty="0">
                <a:solidFill>
                  <a:schemeClr val="tx2"/>
                </a:solidFill>
              </a:rPr>
            </a:br>
            <a:r>
              <a:rPr lang="zh-CN" altLang="en-US" sz="4000" dirty="0">
                <a:solidFill>
                  <a:schemeClr val="tx2"/>
                </a:solidFill>
              </a:rPr>
              <a:t>與</a:t>
            </a:r>
            <a:br>
              <a:rPr lang="en-US" altLang="zh-CN" sz="4000" dirty="0">
                <a:solidFill>
                  <a:schemeClr val="tx2"/>
                </a:solidFill>
              </a:rPr>
            </a:br>
            <a:r>
              <a:rPr lang="zh-CN" altLang="en-US" sz="4000" dirty="0">
                <a:solidFill>
                  <a:schemeClr val="tx2"/>
                </a:solidFill>
              </a:rPr>
              <a:t>犯罪數相關性之研究</a:t>
            </a:r>
            <a:endParaRPr lang="zh-TW" altLang="en-US" sz="4000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C20559-5BB5-47E1-BD49-716A3A51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1819" y="4486465"/>
            <a:ext cx="5760846" cy="68207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10554046 </a:t>
            </a:r>
            <a:r>
              <a:rPr lang="zh-CN" altLang="en-US" dirty="0">
                <a:solidFill>
                  <a:schemeClr val="tx2"/>
                </a:solidFill>
              </a:rPr>
              <a:t>白皓云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5B1BEA-606B-4DF6-BA64-2A1D7328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tx2"/>
                </a:solidFill>
              </a:rPr>
              <a:t>動機</a:t>
            </a:r>
            <a:endParaRPr lang="zh-TW" altLang="en-US" sz="6600" dirty="0">
              <a:solidFill>
                <a:schemeClr val="tx2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F0CBD-2FDB-4836-92A3-18630290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9" y="804672"/>
            <a:ext cx="5604641" cy="5230368"/>
          </a:xfrm>
        </p:spPr>
        <p:txBody>
          <a:bodyPr anchor="ctr"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</a:rPr>
              <a:t>資料取得容易</a:t>
            </a:r>
            <a:endParaRPr lang="en-US" altLang="zh-CN" sz="3600" dirty="0">
              <a:solidFill>
                <a:schemeClr val="tx2"/>
              </a:solidFill>
            </a:endParaRPr>
          </a:p>
          <a:p>
            <a:r>
              <a:rPr lang="zh-CN" altLang="en-US" sz="3600" dirty="0">
                <a:solidFill>
                  <a:schemeClr val="tx2"/>
                </a:solidFill>
              </a:rPr>
              <a:t>資料可信賴度和準確性高</a:t>
            </a:r>
            <a:endParaRPr lang="en-US" altLang="zh-CN" sz="3600" dirty="0">
              <a:solidFill>
                <a:schemeClr val="tx2"/>
              </a:solidFill>
            </a:endParaRPr>
          </a:p>
          <a:p>
            <a:r>
              <a:rPr lang="zh-CN" altLang="en-US" sz="3600" dirty="0">
                <a:solidFill>
                  <a:schemeClr val="tx2"/>
                </a:solidFill>
              </a:rPr>
              <a:t>個人興趣</a:t>
            </a:r>
            <a:endParaRPr lang="zh-TW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5F0815-F1A7-4CEA-90EC-8F1FF47E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28" y="534028"/>
            <a:ext cx="10742733" cy="1325880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</a:rPr>
              <a:t>分析方法</a:t>
            </a:r>
            <a:br>
              <a:rPr lang="en-US" altLang="zh-CN" sz="3600" dirty="0">
                <a:solidFill>
                  <a:schemeClr val="tx2"/>
                </a:solidFill>
              </a:rPr>
            </a:br>
            <a:r>
              <a:rPr lang="zh-CN" altLang="en-US" sz="3600" dirty="0">
                <a:solidFill>
                  <a:schemeClr val="tx2"/>
                </a:solidFill>
              </a:rPr>
              <a:t>皮爾森相關係數 </a:t>
            </a:r>
            <a:r>
              <a:rPr lang="en-CA" altLang="zh-TW" sz="3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Pearson's correlation coefficient</a:t>
            </a:r>
            <a:endParaRPr lang="zh-TW" altLang="en-US" sz="3600" dirty="0">
              <a:solidFill>
                <a:schemeClr val="tx2"/>
              </a:solidFill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相關係數公式口訣-阿摩線上測驗">
            <a:extLst>
              <a:ext uri="{FF2B5EF4-FFF2-40B4-BE49-F238E27FC236}">
                <a16:creationId xmlns:a16="http://schemas.microsoft.com/office/drawing/2014/main" id="{7632EC04-75C5-409B-A241-E1B3263F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292" y="3028702"/>
            <a:ext cx="4954693" cy="237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AADC3-1691-467E-8025-063D0427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508" y="3028702"/>
            <a:ext cx="5029200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Numpy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Numpy</a:t>
            </a:r>
            <a:r>
              <a:rPr lang="en-US" altLang="zh-CN" sz="3200" dirty="0"/>
              <a:t>. </a:t>
            </a:r>
            <a:r>
              <a:rPr lang="en-US" altLang="zh-CN" sz="3200" dirty="0" err="1"/>
              <a:t>corrcoef</a:t>
            </a:r>
            <a:endParaRPr lang="zh-TW" altLang="en-US" sz="3200" dirty="0"/>
          </a:p>
          <a:p>
            <a:pPr marL="0" indent="0">
              <a:buNone/>
            </a:pPr>
            <a:endParaRPr lang="zh-TW" altLang="en-US" sz="3200" dirty="0">
              <a:solidFill>
                <a:schemeClr val="tx2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05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435FA5E-BE8C-44C6-AFB0-66DAB476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24" y="929413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實際操作</a:t>
            </a:r>
            <a:endParaRPr lang="en-US" altLang="zh-TW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3CF28-55EC-4D89-9E9F-4DFEB892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630" y="3495119"/>
            <a:ext cx="5896740" cy="1069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altLang="zh-CN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Notebook</a:t>
            </a:r>
            <a:endParaRPr lang="en-US" altLang="zh-TW" sz="3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9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011B72-3431-4787-BDA8-5DE55CB3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結論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C6F19-835F-4689-830D-7DEFFC06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6" y="2824022"/>
            <a:ext cx="6710766" cy="390124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犯罪數與人口數相關係數 </a:t>
            </a:r>
            <a:r>
              <a:rPr lang="en-US" altLang="zh-CN" dirty="0"/>
              <a:t>r = 0.95</a:t>
            </a:r>
          </a:p>
          <a:p>
            <a:pPr marL="0" indent="0">
              <a:buNone/>
            </a:pPr>
            <a:r>
              <a:rPr lang="zh-CN" altLang="en-US" dirty="0"/>
              <a:t>（高度正相關）</a:t>
            </a:r>
            <a:endParaRPr lang="en-US" altLang="zh-CN" dirty="0"/>
          </a:p>
          <a:p>
            <a:r>
              <a:rPr lang="zh-CN" altLang="en-US" dirty="0"/>
              <a:t>犯罪數與失業數相關係數 </a:t>
            </a:r>
            <a:r>
              <a:rPr lang="en-US" altLang="zh-CN" dirty="0"/>
              <a:t>r = 0.95</a:t>
            </a:r>
          </a:p>
          <a:p>
            <a:pPr marL="0" indent="0">
              <a:buNone/>
            </a:pPr>
            <a:r>
              <a:rPr lang="zh-CN" altLang="en-US" dirty="0"/>
              <a:t>（高度正相關）</a:t>
            </a:r>
            <a:endParaRPr lang="en-US" altLang="zh-CN" dirty="0"/>
          </a:p>
          <a:p>
            <a:r>
              <a:rPr lang="zh-CN" altLang="en-US" dirty="0"/>
              <a:t>犯罪數與外籍勞工人數相關係數 </a:t>
            </a:r>
            <a:r>
              <a:rPr lang="en-US" altLang="zh-CN" dirty="0"/>
              <a:t>r = 0.79 </a:t>
            </a:r>
            <a:r>
              <a:rPr lang="zh-CN" altLang="en-US" dirty="0"/>
              <a:t>（正相關）</a:t>
            </a:r>
            <a:endParaRPr lang="en-US" altLang="zh-CN" dirty="0"/>
          </a:p>
          <a:p>
            <a:r>
              <a:rPr lang="zh-CN" altLang="en-US" dirty="0"/>
              <a:t>犯罪數與地區年均溫度相關係數 </a:t>
            </a:r>
            <a:r>
              <a:rPr lang="en-US" altLang="zh-CN" dirty="0"/>
              <a:t>r = 0.36</a:t>
            </a:r>
            <a:r>
              <a:rPr lang="zh-CN" altLang="en-US" dirty="0"/>
              <a:t>（低度正相關）</a:t>
            </a:r>
            <a:endParaRPr lang="en-US" altLang="zh-CN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902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8B78E-55DE-409E-87E0-71B0E212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困難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37E3B67-B14E-470D-A401-7FD7939A74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10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075352-87E6-411C-A3CB-80E79E27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心得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A7F29-F845-4D4F-A84F-7C9A82A2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zh-TW" kern="100" dirty="0">
                <a:effectLst/>
                <a:latin typeface="DengXian" panose="02010600030101010101" pitchFamily="2" charset="-122"/>
                <a:ea typeface="標楷體" panose="03000509000000000000" pitchFamily="65" charset="-120"/>
                <a:cs typeface="Arial" panose="020B0604020202020204" pitchFamily="34" charset="0"/>
              </a:rPr>
              <a:t>整體而言絕大部分的時間我都在處理這份原始資料，後面做分析反而很快很輕鬆，資料代進去結果就出來了，也讓我感覺到在未來人工智慧盛行的時代，運算、分析和預測這種事情電腦很快就能做出來，但是或許大量原始資料搜集後的整理工作才是重點。</a:t>
            </a:r>
            <a:endParaRPr lang="zh-TW" altLang="zh-TW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4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202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DengXian</vt:lpstr>
      <vt:lpstr>Arial</vt:lpstr>
      <vt:lpstr>Arial</vt:lpstr>
      <vt:lpstr>Calibri</vt:lpstr>
      <vt:lpstr>Calibri Light</vt:lpstr>
      <vt:lpstr>Wingdings</vt:lpstr>
      <vt:lpstr>Office 佈景主題</vt:lpstr>
      <vt:lpstr>2018年台灣 失業人數、人口數、外籍移工人數、年均溫度 與 犯罪數相關性之研究</vt:lpstr>
      <vt:lpstr>動機</vt:lpstr>
      <vt:lpstr>分析方法 皮爾森相關係數 Pearson's correlation coefficient</vt:lpstr>
      <vt:lpstr>實際操作</vt:lpstr>
      <vt:lpstr>結論</vt:lpstr>
      <vt:lpstr>困難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2018年台灣 失業人數、人口數、外籍移工人數與 犯罪數相關性之研究</dc:title>
  <dc:creator>白 志強</dc:creator>
  <cp:lastModifiedBy>白 志強</cp:lastModifiedBy>
  <cp:revision>7</cp:revision>
  <dcterms:created xsi:type="dcterms:W3CDTF">2021-06-10T06:08:37Z</dcterms:created>
  <dcterms:modified xsi:type="dcterms:W3CDTF">2021-06-16T04:19:02Z</dcterms:modified>
</cp:coreProperties>
</file>