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Century Gothic"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26079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19" name="Google Shape;119;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136" name="Google Shape;136;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5"/>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6"/>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6"/>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6"/>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5939406" y="461396"/>
            <a:ext cx="4728594" cy="272642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FF0000"/>
              </a:buClr>
              <a:buSzPts val="1800"/>
              <a:buFont typeface="Century Gothic"/>
              <a:buNone/>
            </a:pPr>
            <a:r>
              <a:rPr lang="es-ES" sz="1800">
                <a:solidFill>
                  <a:srgbClr val="FF0000"/>
                </a:solidFill>
              </a:rPr>
              <a:t>“Asegurar la estabilidad financiera del Fondo Cuenta Especial del Notariado – FCEN es una tarea que el Notariado Colombiano asume como un deber”</a:t>
            </a:r>
            <a:br>
              <a:rPr lang="es-ES" sz="1800">
                <a:solidFill>
                  <a:srgbClr val="FF0000"/>
                </a:solidFill>
              </a:rPr>
            </a:br>
            <a:r>
              <a:rPr lang="es-ES" sz="1800">
                <a:solidFill>
                  <a:srgbClr val="FF0000"/>
                </a:solidFill>
              </a:rPr>
              <a:t/>
            </a:r>
            <a:br>
              <a:rPr lang="es-ES" sz="1800">
                <a:solidFill>
                  <a:srgbClr val="FF0000"/>
                </a:solidFill>
              </a:rPr>
            </a:br>
            <a:r>
              <a:rPr lang="es-ES" sz="1800">
                <a:solidFill>
                  <a:srgbClr val="FF0000"/>
                </a:solidFill>
              </a:rPr>
              <a:t>		</a:t>
            </a:r>
            <a:r>
              <a:rPr lang="es-ES" sz="1400">
                <a:solidFill>
                  <a:srgbClr val="FF0000"/>
                </a:solidFill>
              </a:rPr>
              <a:t>Dra. Lizett María Rojas</a:t>
            </a:r>
            <a:br>
              <a:rPr lang="es-ES" sz="1400">
                <a:solidFill>
                  <a:srgbClr val="FF0000"/>
                </a:solidFill>
              </a:rPr>
            </a:br>
            <a:r>
              <a:rPr lang="es-ES" sz="1400">
                <a:solidFill>
                  <a:srgbClr val="FF0000"/>
                </a:solidFill>
              </a:rPr>
              <a:t>		Dra. Alejandra Arrubla</a:t>
            </a:r>
            <a:r>
              <a:rPr lang="es-ES" sz="1800"/>
              <a:t/>
            </a:r>
            <a:br>
              <a:rPr lang="es-ES" sz="1800"/>
            </a:br>
            <a:r>
              <a:rPr lang="es-ES" sz="1800"/>
              <a:t/>
            </a:r>
            <a:br>
              <a:rPr lang="es-ES" sz="1800"/>
            </a:br>
            <a:r>
              <a:rPr lang="es-ES" sz="1800">
                <a:solidFill>
                  <a:srgbClr val="FF0000"/>
                </a:solidFill>
              </a:rPr>
              <a:t>Representantes del notariado ante el Consejo Asesor del FCEN</a:t>
            </a:r>
            <a:endParaRPr/>
          </a:p>
        </p:txBody>
      </p:sp>
      <p:sp>
        <p:nvSpPr>
          <p:cNvPr id="165" name="Google Shape;165;p18"/>
          <p:cNvSpPr txBox="1"/>
          <p:nvPr/>
        </p:nvSpPr>
        <p:spPr>
          <a:xfrm>
            <a:off x="2084665" y="3556932"/>
            <a:ext cx="7709482" cy="25545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3200" b="0" i="0" u="none" strike="noStrike" cap="none">
                <a:solidFill>
                  <a:schemeClr val="dk1"/>
                </a:solidFill>
                <a:latin typeface="Century Gothic"/>
                <a:ea typeface="Century Gothic"/>
                <a:cs typeface="Century Gothic"/>
                <a:sym typeface="Century Gothic"/>
              </a:rPr>
              <a:t>PROPUESTA DE LA POLITICA DE SUBSIDIOS FCEN– 2020</a:t>
            </a:r>
            <a:endParaRPr/>
          </a:p>
          <a:p>
            <a:pPr marL="0" marR="0" lvl="0" indent="0" algn="ctr" rtl="0">
              <a:spcBef>
                <a:spcPts val="0"/>
              </a:spcBef>
              <a:spcAft>
                <a:spcPts val="0"/>
              </a:spcAft>
              <a:buNone/>
            </a:pPr>
            <a:endParaRPr sz="3200" b="0" i="0" u="none" strike="noStrike" cap="none">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endParaRPr sz="3200" b="0" i="0" u="none" strike="noStrike" cap="none">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s-ES" sz="3200" b="0" i="0" u="none" strike="noStrike" cap="none">
                <a:solidFill>
                  <a:schemeClr val="dk1"/>
                </a:solidFill>
                <a:latin typeface="Century Gothic"/>
                <a:ea typeface="Century Gothic"/>
                <a:cs typeface="Century Gothic"/>
                <a:sym typeface="Century Gothic"/>
              </a:rPr>
              <a:t>6 de Julio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1930195" y="37244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000"/>
              <a:buFont typeface="Century Gothic"/>
              <a:buNone/>
            </a:pPr>
            <a:r>
              <a:rPr lang="es-ES" sz="2000"/>
              <a:t>Para los segundos 6 meses se debería tomar el 50% del valor presupuestado ($ 46,329,988,326)</a:t>
            </a:r>
            <a:endParaRPr sz="2000"/>
          </a:p>
        </p:txBody>
      </p:sp>
      <p:pic>
        <p:nvPicPr>
          <p:cNvPr id="215" name="Google Shape;215;p27"/>
          <p:cNvPicPr preferRelativeResize="0"/>
          <p:nvPr/>
        </p:nvPicPr>
        <p:blipFill rotWithShape="1">
          <a:blip r:embed="rId3">
            <a:alphaModFix/>
          </a:blip>
          <a:srcRect/>
          <a:stretch/>
        </p:blipFill>
        <p:spPr>
          <a:xfrm>
            <a:off x="2794888" y="1194164"/>
            <a:ext cx="6753225" cy="519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a:t>Nuevas propuestas</a:t>
            </a:r>
            <a:endParaRPr/>
          </a:p>
        </p:txBody>
      </p:sp>
      <p:sp>
        <p:nvSpPr>
          <p:cNvPr id="221" name="Google Shape;221;p28"/>
          <p:cNvSpPr txBox="1">
            <a:spLocks noGrp="1"/>
          </p:cNvSpPr>
          <p:nvPr>
            <p:ph type="body" idx="1"/>
          </p:nvPr>
        </p:nvSpPr>
        <p:spPr>
          <a:xfrm>
            <a:off x="2010373" y="1353424"/>
            <a:ext cx="8915400" cy="377762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600"/>
              <a:buChar char="🠶"/>
            </a:pPr>
            <a:r>
              <a:rPr lang="es-ES" sz="1600"/>
              <a:t>No obstante lo anterior, consideramos que es posible realizar otras simulaciones utilizando la herramienta de la SNR, en las cuales se mantengan a los 500 notarios subsidiados dadas las difíciles condiciones que estamos atravesando.</a:t>
            </a:r>
            <a:endParaRPr/>
          </a:p>
          <a:p>
            <a:pPr marL="342900" lvl="0" indent="-241300" algn="just" rtl="0">
              <a:spcBef>
                <a:spcPts val="1000"/>
              </a:spcBef>
              <a:spcAft>
                <a:spcPts val="0"/>
              </a:spcAft>
              <a:buSzPts val="1600"/>
              <a:buNone/>
            </a:pPr>
            <a:endParaRPr sz="1600"/>
          </a:p>
          <a:p>
            <a:pPr marL="342900" lvl="0" indent="-342900" algn="just" rtl="0">
              <a:spcBef>
                <a:spcPts val="1000"/>
              </a:spcBef>
              <a:spcAft>
                <a:spcPts val="0"/>
              </a:spcAft>
              <a:buSzPts val="1600"/>
              <a:buChar char="🠶"/>
            </a:pPr>
            <a:r>
              <a:rPr lang="es-ES" sz="1600" b="1"/>
              <a:t>A)</a:t>
            </a:r>
            <a:r>
              <a:rPr lang="es-ES" sz="1600"/>
              <a:t>	Los parámetros de una primera propuesta serían los siguientes:</a:t>
            </a:r>
            <a:endParaRPr/>
          </a:p>
          <a:p>
            <a:pPr marL="342900" lvl="0" indent="-241300" algn="just" rtl="0">
              <a:spcBef>
                <a:spcPts val="1000"/>
              </a:spcBef>
              <a:spcAft>
                <a:spcPts val="0"/>
              </a:spcAft>
              <a:buSzPts val="1600"/>
              <a:buNone/>
            </a:pPr>
            <a:endParaRPr sz="1600"/>
          </a:p>
          <a:p>
            <a:pPr marL="400050" lvl="1" indent="0" algn="just" rtl="0">
              <a:spcBef>
                <a:spcPts val="1000"/>
              </a:spcBef>
              <a:spcAft>
                <a:spcPts val="0"/>
              </a:spcAft>
              <a:buSzPts val="1400"/>
              <a:buNone/>
            </a:pPr>
            <a:r>
              <a:rPr lang="es-ES" sz="1400"/>
              <a:t>•	Aplicar el máximo rango de nivel de utilidades (150 millones)</a:t>
            </a:r>
            <a:endParaRPr/>
          </a:p>
          <a:p>
            <a:pPr marL="400050" lvl="1" indent="0" algn="just" rtl="0">
              <a:spcBef>
                <a:spcPts val="1000"/>
              </a:spcBef>
              <a:spcAft>
                <a:spcPts val="0"/>
              </a:spcAft>
              <a:buSzPts val="1400"/>
              <a:buNone/>
            </a:pPr>
            <a:r>
              <a:rPr lang="es-ES" sz="1400"/>
              <a:t>•	Balancear la distribución de los rangos, para que en cada uno quede un   </a:t>
            </a:r>
            <a:endParaRPr/>
          </a:p>
          <a:p>
            <a:pPr marL="400050" lvl="1" indent="0" algn="just" rtl="0">
              <a:spcBef>
                <a:spcPts val="1000"/>
              </a:spcBef>
              <a:spcAft>
                <a:spcPts val="0"/>
              </a:spcAft>
              <a:buSzPts val="1400"/>
              <a:buNone/>
            </a:pPr>
            <a:r>
              <a:rPr lang="es-ES" sz="1400"/>
              <a:t>         numero equilibrado de notarios.</a:t>
            </a:r>
            <a:endParaRPr/>
          </a:p>
          <a:p>
            <a:pPr marL="400050" lvl="1" indent="0" algn="just" rtl="0">
              <a:spcBef>
                <a:spcPts val="1000"/>
              </a:spcBef>
              <a:spcAft>
                <a:spcPts val="0"/>
              </a:spcAft>
              <a:buSzPts val="1400"/>
              <a:buNone/>
            </a:pPr>
            <a:r>
              <a:rPr lang="es-ES" sz="1400"/>
              <a:t>•	Con 13 mesadas</a:t>
            </a:r>
            <a:endParaRPr/>
          </a:p>
          <a:p>
            <a:pPr marL="400050" lvl="1" indent="0" algn="just" rtl="0">
              <a:spcBef>
                <a:spcPts val="1000"/>
              </a:spcBef>
              <a:spcAft>
                <a:spcPts val="0"/>
              </a:spcAft>
              <a:buSzPts val="1400"/>
              <a:buNone/>
            </a:pPr>
            <a:r>
              <a:rPr lang="es-ES" sz="1400"/>
              <a:t>•	Sin incremento del subsidio. Utilizando el valor del 2019.</a:t>
            </a:r>
            <a:endParaRPr/>
          </a:p>
          <a:p>
            <a:pPr marL="400050" lvl="1" indent="0" algn="just" rtl="0">
              <a:spcBef>
                <a:spcPts val="1000"/>
              </a:spcBef>
              <a:spcAft>
                <a:spcPts val="0"/>
              </a:spcAft>
              <a:buSzPts val="1400"/>
              <a:buNone/>
            </a:pPr>
            <a:r>
              <a:rPr lang="es-ES" sz="1400"/>
              <a:t>•	Sin ninguna apropiación para impresos.</a:t>
            </a:r>
            <a:endParaRPr/>
          </a:p>
          <a:p>
            <a:pPr marL="0" lvl="0" indent="0" algn="just" rtl="0">
              <a:spcBef>
                <a:spcPts val="1000"/>
              </a:spcBef>
              <a:spcAft>
                <a:spcPts val="0"/>
              </a:spcAft>
              <a:buSzPts val="1600"/>
              <a:buNone/>
            </a:pPr>
            <a:endParaRPr sz="1600"/>
          </a:p>
          <a:p>
            <a:pPr marL="0" lvl="0" indent="0" algn="just" rtl="0">
              <a:spcBef>
                <a:spcPts val="1000"/>
              </a:spcBef>
              <a:spcAft>
                <a:spcPts val="0"/>
              </a:spcAft>
              <a:buSzPts val="1600"/>
              <a:buNone/>
            </a:pPr>
            <a:r>
              <a:rPr lang="es-ES" sz="1600"/>
              <a:t>El modelo propuesto se ve como se observa a continuación, es viable financieramente y se mantienen los 500 notarios subsidiados:</a:t>
            </a:r>
            <a:endParaRPr/>
          </a:p>
          <a:p>
            <a:pPr marL="0" lvl="0" indent="0" algn="just" rtl="0">
              <a:spcBef>
                <a:spcPts val="1000"/>
              </a:spcBef>
              <a:spcAft>
                <a:spcPts val="0"/>
              </a:spcAft>
              <a:buSzPts val="1600"/>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9"/>
          <p:cNvPicPr preferRelativeResize="0"/>
          <p:nvPr/>
        </p:nvPicPr>
        <p:blipFill rotWithShape="1">
          <a:blip r:embed="rId3">
            <a:alphaModFix/>
          </a:blip>
          <a:srcRect/>
          <a:stretch/>
        </p:blipFill>
        <p:spPr>
          <a:xfrm>
            <a:off x="2287398" y="191285"/>
            <a:ext cx="8284186" cy="63641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a:t>Nuevas propuestas</a:t>
            </a:r>
            <a:endParaRPr/>
          </a:p>
        </p:txBody>
      </p:sp>
      <p:sp>
        <p:nvSpPr>
          <p:cNvPr id="232" name="Google Shape;232;p30"/>
          <p:cNvSpPr txBox="1">
            <a:spLocks noGrp="1"/>
          </p:cNvSpPr>
          <p:nvPr>
            <p:ph type="body" idx="1"/>
          </p:nvPr>
        </p:nvSpPr>
        <p:spPr>
          <a:xfrm>
            <a:off x="2010373" y="1353424"/>
            <a:ext cx="8915400" cy="377762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600"/>
              <a:buChar char="🠶"/>
            </a:pPr>
            <a:r>
              <a:rPr lang="es-ES" sz="1600" b="1"/>
              <a:t>B)</a:t>
            </a:r>
            <a:r>
              <a:rPr lang="es-ES" sz="1600"/>
              <a:t>	Los parámetros de una segunda propuesta son los siguientes:</a:t>
            </a:r>
            <a:endParaRPr/>
          </a:p>
          <a:p>
            <a:pPr marL="342900" lvl="0" indent="-241300" algn="just" rtl="0">
              <a:spcBef>
                <a:spcPts val="1000"/>
              </a:spcBef>
              <a:spcAft>
                <a:spcPts val="0"/>
              </a:spcAft>
              <a:buSzPts val="1600"/>
              <a:buNone/>
            </a:pPr>
            <a:endParaRPr sz="1600"/>
          </a:p>
          <a:p>
            <a:pPr marL="400050" lvl="1" indent="0" algn="just" rtl="0">
              <a:spcBef>
                <a:spcPts val="1000"/>
              </a:spcBef>
              <a:spcAft>
                <a:spcPts val="0"/>
              </a:spcAft>
              <a:buSzPts val="1600"/>
              <a:buNone/>
            </a:pPr>
            <a:r>
              <a:rPr lang="es-ES"/>
              <a:t>•	Aplicar el máximo rango de nivel de utilidades (150 millones)</a:t>
            </a:r>
            <a:endParaRPr/>
          </a:p>
          <a:p>
            <a:pPr marL="400050" lvl="1" indent="0" algn="just" rtl="0">
              <a:spcBef>
                <a:spcPts val="1000"/>
              </a:spcBef>
              <a:spcAft>
                <a:spcPts val="0"/>
              </a:spcAft>
              <a:buSzPts val="1600"/>
              <a:buNone/>
            </a:pPr>
            <a:r>
              <a:rPr lang="es-ES"/>
              <a:t>•	Balancear la distribución de los rangos, para que en cada uno quede un   </a:t>
            </a:r>
            <a:endParaRPr/>
          </a:p>
          <a:p>
            <a:pPr marL="400050" lvl="1" indent="0" algn="just" rtl="0">
              <a:spcBef>
                <a:spcPts val="1000"/>
              </a:spcBef>
              <a:spcAft>
                <a:spcPts val="0"/>
              </a:spcAft>
              <a:buSzPts val="1600"/>
              <a:buNone/>
            </a:pPr>
            <a:r>
              <a:rPr lang="es-ES"/>
              <a:t>          numero equilibrado de notarios.</a:t>
            </a:r>
            <a:endParaRPr/>
          </a:p>
          <a:p>
            <a:pPr marL="400050" lvl="1" indent="0" algn="just" rtl="0">
              <a:spcBef>
                <a:spcPts val="1000"/>
              </a:spcBef>
              <a:spcAft>
                <a:spcPts val="0"/>
              </a:spcAft>
              <a:buSzPts val="1600"/>
              <a:buNone/>
            </a:pPr>
            <a:r>
              <a:rPr lang="es-ES"/>
              <a:t>•	Con 12 mesadas</a:t>
            </a:r>
            <a:endParaRPr/>
          </a:p>
          <a:p>
            <a:pPr marL="400050" lvl="1" indent="0" algn="just" rtl="0">
              <a:spcBef>
                <a:spcPts val="1000"/>
              </a:spcBef>
              <a:spcAft>
                <a:spcPts val="0"/>
              </a:spcAft>
              <a:buSzPts val="1600"/>
              <a:buNone/>
            </a:pPr>
            <a:r>
              <a:rPr lang="es-ES"/>
              <a:t>•	Con incremento del subsidio en un 6% (incremento del salario mínimo)</a:t>
            </a:r>
            <a:endParaRPr/>
          </a:p>
          <a:p>
            <a:pPr marL="400050" lvl="1" indent="0" algn="just" rtl="0">
              <a:spcBef>
                <a:spcPts val="1000"/>
              </a:spcBef>
              <a:spcAft>
                <a:spcPts val="0"/>
              </a:spcAft>
              <a:buSzPts val="1600"/>
              <a:buNone/>
            </a:pPr>
            <a:r>
              <a:rPr lang="es-ES"/>
              <a:t>•	Sin ninguna apropiación para impresos.</a:t>
            </a:r>
            <a:endParaRPr/>
          </a:p>
          <a:p>
            <a:pPr marL="342900" lvl="0" indent="-241300" algn="just" rtl="0">
              <a:spcBef>
                <a:spcPts val="1000"/>
              </a:spcBef>
              <a:spcAft>
                <a:spcPts val="0"/>
              </a:spcAft>
              <a:buSzPts val="1600"/>
              <a:buNone/>
            </a:pPr>
            <a:endParaRPr sz="1600"/>
          </a:p>
          <a:p>
            <a:pPr marL="342900" lvl="0" indent="-342900" algn="just" rtl="0">
              <a:spcBef>
                <a:spcPts val="1000"/>
              </a:spcBef>
              <a:spcAft>
                <a:spcPts val="0"/>
              </a:spcAft>
              <a:buSzPts val="1600"/>
              <a:buChar char="🠶"/>
            </a:pPr>
            <a:r>
              <a:rPr lang="es-ES" sz="1600"/>
              <a:t>El modelo propuesto se ve como se observa a continuación, es viable financieramente y se mantienen los 500 notarios subsidiados:</a:t>
            </a:r>
            <a:endParaRPr/>
          </a:p>
          <a:p>
            <a:pPr marL="342900" lvl="0" indent="-241300" algn="just" rtl="0">
              <a:spcBef>
                <a:spcPts val="1000"/>
              </a:spcBef>
              <a:spcAft>
                <a:spcPts val="0"/>
              </a:spcAft>
              <a:buSzPts val="1600"/>
              <a:buNone/>
            </a:pPr>
            <a:endParaRPr sz="1600"/>
          </a:p>
          <a:p>
            <a:pPr marL="0" lvl="0" indent="0" algn="just" rtl="0">
              <a:spcBef>
                <a:spcPts val="1000"/>
              </a:spcBef>
              <a:spcAft>
                <a:spcPts val="0"/>
              </a:spcAft>
              <a:buSzPts val="1600"/>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1"/>
          <p:cNvPicPr preferRelativeResize="0"/>
          <p:nvPr/>
        </p:nvPicPr>
        <p:blipFill rotWithShape="1">
          <a:blip r:embed="rId3">
            <a:alphaModFix/>
          </a:blip>
          <a:srcRect/>
          <a:stretch/>
        </p:blipFill>
        <p:spPr>
          <a:xfrm>
            <a:off x="2161957" y="267870"/>
            <a:ext cx="8232003" cy="63222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body" idx="1"/>
          </p:nvPr>
        </p:nvSpPr>
        <p:spPr>
          <a:xfrm>
            <a:off x="2874175" y="1540202"/>
            <a:ext cx="8915400" cy="4427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s-ES"/>
              <a:t>ANALISIIS DEL DESMEJORAMIENTO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ES"/>
              <a:t>Será plantada por mi de forma  oral, en un análisis tomando como base lo actual en la política de subsidio 2019 asi:</a:t>
            </a:r>
            <a:endParaRPr/>
          </a:p>
          <a:p>
            <a:pPr marL="0" lvl="0" indent="0" algn="l" rtl="0">
              <a:spcBef>
                <a:spcPts val="0"/>
              </a:spcBef>
              <a:spcAft>
                <a:spcPts val="0"/>
              </a:spcAft>
              <a:buNone/>
            </a:pPr>
            <a:endParaRPr/>
          </a:p>
          <a:p>
            <a:pPr marL="0" lvl="0" indent="0" algn="l" rtl="0">
              <a:spcBef>
                <a:spcPts val="0"/>
              </a:spcBef>
              <a:spcAft>
                <a:spcPts val="0"/>
              </a:spcAft>
              <a:buNone/>
            </a:pPr>
            <a:r>
              <a:rPr lang="es-ES"/>
              <a:t>[16/7, 11:19 a. m.] Chamorro Snr: Buen día Dra... </a:t>
            </a:r>
            <a:endParaRPr/>
          </a:p>
          <a:p>
            <a:pPr marL="0" lvl="0" indent="0" algn="l" rtl="0">
              <a:spcBef>
                <a:spcPts val="0"/>
              </a:spcBef>
              <a:spcAft>
                <a:spcPts val="0"/>
              </a:spcAft>
              <a:buNone/>
            </a:pPr>
            <a:r>
              <a:rPr lang="es-ES"/>
              <a:t>Rango 1 - 234 Notarías </a:t>
            </a:r>
            <a:endParaRPr/>
          </a:p>
          <a:p>
            <a:pPr marL="0" lvl="0" indent="0" algn="l" rtl="0">
              <a:spcBef>
                <a:spcPts val="0"/>
              </a:spcBef>
              <a:spcAft>
                <a:spcPts val="0"/>
              </a:spcAft>
              <a:buNone/>
            </a:pPr>
            <a:r>
              <a:rPr lang="es-ES"/>
              <a:t>Rango 2 - 112 notarías</a:t>
            </a:r>
            <a:endParaRPr/>
          </a:p>
          <a:p>
            <a:pPr marL="0" lvl="0" indent="0" algn="l" rtl="0">
              <a:spcBef>
                <a:spcPts val="0"/>
              </a:spcBef>
              <a:spcAft>
                <a:spcPts val="0"/>
              </a:spcAft>
              <a:buNone/>
            </a:pPr>
            <a:r>
              <a:rPr lang="es-ES"/>
              <a:t>[16/7, 11:20 a. m.] Chamorro Snr: Rango 3 - 99 notarías </a:t>
            </a:r>
            <a:endParaRPr/>
          </a:p>
          <a:p>
            <a:pPr marL="0" lvl="0" indent="0" algn="l" rtl="0">
              <a:spcBef>
                <a:spcPts val="0"/>
              </a:spcBef>
              <a:spcAft>
                <a:spcPts val="0"/>
              </a:spcAft>
              <a:buNone/>
            </a:pPr>
            <a:r>
              <a:rPr lang="es-ES"/>
              <a:t>Rango 4 - 67 notarías</a:t>
            </a:r>
            <a:endParaRPr/>
          </a:p>
          <a:p>
            <a:pPr marL="0" lvl="0" indent="0" algn="l" rtl="0">
              <a:spcBef>
                <a:spcPts val="0"/>
              </a:spcBef>
              <a:spcAft>
                <a:spcPts val="0"/>
              </a:spcAft>
              <a:buNone/>
            </a:pPr>
            <a:r>
              <a:rPr lang="es-ES"/>
              <a:t>Y la fórmula de equidad planteada por la sra Ministra de Justicia y  del Derecho .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b="1"/>
              <a:t>Propuestas frente a la actual crisis:</a:t>
            </a:r>
            <a:r>
              <a:rPr lang="es-ES"/>
              <a:t/>
            </a:r>
            <a:br>
              <a:rPr lang="es-ES"/>
            </a:br>
            <a:endParaRPr/>
          </a:p>
        </p:txBody>
      </p:sp>
      <p:sp>
        <p:nvSpPr>
          <p:cNvPr id="248" name="Google Shape;248;p3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050"/>
              <a:buNone/>
            </a:pPr>
            <a:r>
              <a:rPr lang="es-ES" sz="1050" b="1"/>
              <a:t> </a:t>
            </a:r>
            <a:endParaRPr sz="1050"/>
          </a:p>
          <a:p>
            <a:pPr marL="342900" lvl="0" indent="-342900" algn="l" rtl="0">
              <a:lnSpc>
                <a:spcPct val="80000"/>
              </a:lnSpc>
              <a:spcBef>
                <a:spcPts val="1000"/>
              </a:spcBef>
              <a:spcAft>
                <a:spcPts val="0"/>
              </a:spcAft>
              <a:buSzPts val="2400"/>
              <a:buChar char="🠶"/>
            </a:pPr>
            <a:r>
              <a:rPr lang="es-ES" sz="2400"/>
              <a:t>Proponemos que dado los efectos de la pandemia del Covid-19, por razones sociales y humanitarias durante el presente año, se mantenga y aplique la política de subsidios vigente a 2019.</a:t>
            </a:r>
            <a:endParaRPr sz="2800" b="1">
              <a:latin typeface="Arial"/>
              <a:ea typeface="Arial"/>
              <a:cs typeface="Arial"/>
              <a:sym typeface="Arial"/>
            </a:endParaRPr>
          </a:p>
          <a:p>
            <a:pPr marL="342900" lvl="0" indent="-342900" algn="ctr" rtl="0">
              <a:lnSpc>
                <a:spcPct val="80000"/>
              </a:lnSpc>
              <a:spcBef>
                <a:spcPts val="1000"/>
              </a:spcBef>
              <a:spcAft>
                <a:spcPts val="0"/>
              </a:spcAft>
              <a:buSzPts val="2800"/>
              <a:buChar char="🠶"/>
            </a:pPr>
            <a:r>
              <a:rPr lang="es-ES" sz="2800" b="1">
                <a:latin typeface="Arial"/>
                <a:ea typeface="Arial"/>
                <a:cs typeface="Arial"/>
                <a:sym typeface="Arial"/>
              </a:rPr>
              <a:t>Mantener la política actual y hoy vigente, sin modificación alguna solo aumento del IPC, tal y como lo planteo el señor Superintendente en la Primera sesión de este Consejo. </a:t>
            </a:r>
            <a:endParaRPr sz="2800" b="1">
              <a:latin typeface="Arial"/>
              <a:ea typeface="Arial"/>
              <a:cs typeface="Arial"/>
              <a:sym typeface="Arial"/>
            </a:endParaRPr>
          </a:p>
          <a:p>
            <a:pPr marL="342900" lvl="0" indent="-342900" algn="l" rtl="0">
              <a:lnSpc>
                <a:spcPct val="80000"/>
              </a:lnSpc>
              <a:spcBef>
                <a:spcPts val="1000"/>
              </a:spcBef>
              <a:spcAft>
                <a:spcPts val="0"/>
              </a:spcAft>
              <a:buSzPts val="2000"/>
              <a:buChar char="🠶"/>
            </a:pPr>
            <a:r>
              <a:rPr lang="es-ES" sz="2000" b="1">
                <a:latin typeface="Arial"/>
                <a:ea typeface="Arial"/>
                <a:cs typeface="Arial"/>
                <a:sym typeface="Arial"/>
              </a:rPr>
              <a:t>No aplicar retroactivamente la política de subsidios, donde ello implique: a)</a:t>
            </a:r>
            <a:r>
              <a:rPr lang="es-ES" sz="1050"/>
              <a:t>Reintegro parcial del subsidio recibido generado en una categorización de la notaría </a:t>
            </a:r>
            <a:r>
              <a:rPr lang="es-ES" sz="2000">
                <a:latin typeface="Arial"/>
                <a:ea typeface="Arial"/>
                <a:cs typeface="Arial"/>
                <a:sym typeface="Arial"/>
              </a:rPr>
              <a:t>b</a:t>
            </a:r>
            <a:r>
              <a:rPr lang="es-ES" sz="1600" b="1"/>
              <a:t>)</a:t>
            </a:r>
            <a:r>
              <a:rPr lang="es-ES" sz="1050"/>
              <a:t>Pago atrasado de administración y justicia</a:t>
            </a:r>
            <a:endParaRPr sz="1050"/>
          </a:p>
          <a:p>
            <a:pPr marL="0" lvl="0" indent="0" algn="l" rtl="0">
              <a:lnSpc>
                <a:spcPct val="80000"/>
              </a:lnSpc>
              <a:spcBef>
                <a:spcPts val="1000"/>
              </a:spcBef>
              <a:spcAft>
                <a:spcPts val="0"/>
              </a:spcAft>
              <a:buSzPts val="1050"/>
              <a:buNone/>
            </a:pPr>
            <a:r>
              <a:rPr lang="es-ES" sz="1050"/>
              <a:t> </a:t>
            </a:r>
            <a:endParaRPr sz="1050"/>
          </a:p>
          <a:p>
            <a:pPr marL="0" lvl="0" indent="0" algn="l" rtl="0">
              <a:lnSpc>
                <a:spcPct val="80000"/>
              </a:lnSpc>
              <a:spcBef>
                <a:spcPts val="1000"/>
              </a:spcBef>
              <a:spcAft>
                <a:spcPts val="0"/>
              </a:spcAft>
              <a:buSzPts val="1050"/>
              <a:buNone/>
            </a:pPr>
            <a:r>
              <a:rPr lang="es-ES" sz="1050"/>
              <a:t> </a:t>
            </a:r>
            <a:endParaRPr sz="1050"/>
          </a:p>
          <a:p>
            <a:pPr marL="342900" lvl="0" indent="-314325" algn="l" rtl="0">
              <a:lnSpc>
                <a:spcPct val="80000"/>
              </a:lnSpc>
              <a:spcBef>
                <a:spcPts val="1000"/>
              </a:spcBef>
              <a:spcAft>
                <a:spcPts val="0"/>
              </a:spcAft>
              <a:buSzPts val="450"/>
              <a:buNone/>
            </a:pPr>
            <a:endParaRPr sz="4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Char char="🠶"/>
            </a:pPr>
            <a:r>
              <a:rPr lang="es-ES"/>
              <a:t>1.- GARANTÍA DE BUEN MANEJO</a:t>
            </a:r>
            <a:endParaRPr/>
          </a:p>
          <a:p>
            <a:pPr marL="342900" lvl="0" indent="-342900" algn="l" rtl="0">
              <a:lnSpc>
                <a:spcPct val="90000"/>
              </a:lnSpc>
              <a:spcBef>
                <a:spcPts val="1000"/>
              </a:spcBef>
              <a:spcAft>
                <a:spcPts val="0"/>
              </a:spcAft>
              <a:buSzPts val="1800"/>
              <a:buChar char="🠶"/>
            </a:pPr>
            <a:r>
              <a:rPr lang="es-ES"/>
              <a:t>Que los recursos manejados por la superintendencia de Notariado tengan total garantía de buen manejo, impidiendo que, hechos como el ocurrido en el año 2018, donde sin justificación a la vista se proponía hacer recorte de subsidió debido a la descapitalización del Fondo y posteriormente apareció, más de $ 100.000.000 Cien mil millones de pesos.</a:t>
            </a:r>
            <a:endParaRPr/>
          </a:p>
          <a:p>
            <a:pPr marL="0" lvl="0" indent="0" algn="l" rtl="0">
              <a:lnSpc>
                <a:spcPct val="90000"/>
              </a:lnSpc>
              <a:spcBef>
                <a:spcPts val="1000"/>
              </a:spcBef>
              <a:spcAft>
                <a:spcPts val="0"/>
              </a:spcAft>
              <a:buSzPts val="1800"/>
              <a:buNone/>
            </a:pPr>
            <a:r>
              <a:rPr lang="es-ES"/>
              <a:t> </a:t>
            </a:r>
            <a:endParaRPr/>
          </a:p>
          <a:p>
            <a:pPr marL="342900" lvl="0" indent="-342900" algn="l" rtl="0">
              <a:lnSpc>
                <a:spcPct val="90000"/>
              </a:lnSpc>
              <a:spcBef>
                <a:spcPts val="1000"/>
              </a:spcBef>
              <a:spcAft>
                <a:spcPts val="0"/>
              </a:spcAft>
              <a:buSzPts val="1800"/>
              <a:buChar char="🠶"/>
            </a:pPr>
            <a:r>
              <a:rPr lang="es-ES"/>
              <a:t>2.-CONGELACIÓN DEL NÚMERO DE NOTARIOS (a) SIN ANTES AUMENTAR EL PRESUPUESTO DEL FCEN</a:t>
            </a:r>
            <a:endParaRPr/>
          </a:p>
          <a:p>
            <a:pPr marL="342900" lvl="0" indent="-342900" algn="l" rtl="0">
              <a:lnSpc>
                <a:spcPct val="90000"/>
              </a:lnSpc>
              <a:spcBef>
                <a:spcPts val="1000"/>
              </a:spcBef>
              <a:spcAft>
                <a:spcPts val="0"/>
              </a:spcAft>
              <a:buSzPts val="1800"/>
              <a:buChar char="🠶"/>
            </a:pPr>
            <a:r>
              <a:rPr lang="es-ES"/>
              <a:t>Como es de conocimiento por el notariado en general en los últimos años se han creado varias notarias, con el mismo techo presupuestal, por ello debe aumentarse el presupuesto buscando estrategias para ello. </a:t>
            </a:r>
            <a:endParaRPr/>
          </a:p>
          <a:p>
            <a:pPr marL="342900" lvl="0" indent="-228600" algn="l" rtl="0">
              <a:lnSpc>
                <a:spcPct val="90000"/>
              </a:lnSpc>
              <a:spcBef>
                <a:spcPts val="1000"/>
              </a:spcBef>
              <a:spcAft>
                <a:spcPts val="0"/>
              </a:spcAft>
              <a:buSzPts val="1800"/>
              <a:buNone/>
            </a:pPr>
            <a:endParaRPr/>
          </a:p>
        </p:txBody>
      </p:sp>
      <p:sp>
        <p:nvSpPr>
          <p:cNvPr id="254" name="Google Shape;254;p3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a:t>RECOMENDACIONES ESTRATEGICAS PARA EL FCEN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65"/>
              <a:buChar char="🠶"/>
            </a:pPr>
            <a:r>
              <a:rPr lang="es-ES" sz="1665"/>
              <a:t>3.-INYECCIÓN DE NUEVOS RECURSOS POR PARTE DEL ESTADO.</a:t>
            </a:r>
            <a:endParaRPr/>
          </a:p>
          <a:p>
            <a:pPr marL="0" lvl="0" indent="0" algn="l" rtl="0">
              <a:lnSpc>
                <a:spcPct val="90000"/>
              </a:lnSpc>
              <a:spcBef>
                <a:spcPts val="1000"/>
              </a:spcBef>
              <a:spcAft>
                <a:spcPts val="0"/>
              </a:spcAft>
              <a:buSzPts val="1665"/>
              <a:buNone/>
            </a:pPr>
            <a:r>
              <a:rPr lang="es-ES" sz="1665"/>
              <a:t>En consideración a la creación de nuevas notarías es apenas justo que se haga un aporte al FCEN, pensando en un nuevo musculo financiero para el FCEN, que desde hace más de 43 años tiene las mismas columnas que lo sostiene, no obstante, los nuevos compromisos del notariado de provincia, de estar a la vanguardia de la tecnología y otros requerimientos exigidos por la evolución de la humanidad y la transparencia y eficacia en el servicio de calidad. En ese orden de ideas estudiar la posibilidad de aceptar la nueva propuesta de aumento recaudos y reforma porcentual de la tarifa de aporte. Como también analizar que del porcentaje del 50% de recaudos, ceder un 25% al FCEN    </a:t>
            </a:r>
            <a:endParaRPr/>
          </a:p>
          <a:p>
            <a:pPr marL="342900" lvl="0" indent="-342900" algn="l" rtl="0">
              <a:lnSpc>
                <a:spcPct val="90000"/>
              </a:lnSpc>
              <a:spcBef>
                <a:spcPts val="1000"/>
              </a:spcBef>
              <a:spcAft>
                <a:spcPts val="0"/>
              </a:spcAft>
              <a:buSzPts val="1665"/>
              <a:buChar char="🠶"/>
            </a:pPr>
            <a:r>
              <a:rPr lang="es-ES" sz="1665"/>
              <a:t>4.-PONERLE FIN A LAS ESCRITURAS EXENTAS.  </a:t>
            </a:r>
            <a:endParaRPr/>
          </a:p>
          <a:p>
            <a:pPr marL="0" lvl="0" indent="0" algn="l" rtl="0">
              <a:lnSpc>
                <a:spcPct val="90000"/>
              </a:lnSpc>
              <a:spcBef>
                <a:spcPts val="1000"/>
              </a:spcBef>
              <a:spcAft>
                <a:spcPts val="0"/>
              </a:spcAft>
              <a:buSzPts val="1665"/>
              <a:buNone/>
            </a:pPr>
            <a:r>
              <a:rPr lang="es-ES" sz="1665"/>
              <a:t>En lo sucesivo consideramos con todo respeto, que el gobierno Nacional debe activar unas políticas de dialogo y concertación antes de la toma de una decisión de esta naturaleza, evitando así los traumas que al respecto se han presentado.</a:t>
            </a:r>
            <a:endParaRPr/>
          </a:p>
          <a:p>
            <a:pPr marL="342900" lvl="0" indent="-237172" algn="l" rtl="0">
              <a:lnSpc>
                <a:spcPct val="90000"/>
              </a:lnSpc>
              <a:spcBef>
                <a:spcPts val="1000"/>
              </a:spcBef>
              <a:spcAft>
                <a:spcPts val="0"/>
              </a:spcAft>
              <a:buSzPts val="1665"/>
              <a:buNone/>
            </a:pPr>
            <a:endParaRPr sz="166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endParaRPr/>
          </a:p>
        </p:txBody>
      </p:sp>
      <p:sp>
        <p:nvSpPr>
          <p:cNvPr id="265" name="Google Shape;265;p3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800"/>
              <a:buNone/>
            </a:pPr>
            <a:endParaRPr/>
          </a:p>
          <a:p>
            <a:pPr marL="342900" lvl="0" indent="-228600" algn="l" rtl="0">
              <a:spcBef>
                <a:spcPts val="1000"/>
              </a:spcBef>
              <a:spcAft>
                <a:spcPts val="0"/>
              </a:spcAft>
              <a:buSzPts val="1800"/>
              <a:buNone/>
            </a:pPr>
            <a:endParaRPr/>
          </a:p>
          <a:p>
            <a:pPr marL="342900" lvl="0" indent="-342900" algn="l" rtl="0">
              <a:spcBef>
                <a:spcPts val="1000"/>
              </a:spcBef>
              <a:spcAft>
                <a:spcPts val="0"/>
              </a:spcAft>
              <a:buSzPts val="1800"/>
              <a:buChar char="🠶"/>
            </a:pPr>
            <a:r>
              <a:rPr lang="es-ES"/>
              <a:t>Proponemos ante este Consejo de manera respetuosa comedida y responsable, que como dice la señora Ministra tenemos que lograr como lo expresamos FORTALECER EL FCEN con una estrategia que  no lo ha permito desde hace 47 años, no obstante que el Notariado ha crecido. Así como sus responsabilidades y por ende el numero de subsidiados..</a:t>
            </a:r>
            <a:r>
              <a:rPr lang="es-ES" b="1"/>
              <a:t> </a:t>
            </a:r>
            <a:endParaRPr/>
          </a:p>
          <a:p>
            <a:pPr marL="342900" lvl="0" indent="-228600" algn="l" rtl="0">
              <a:spcBef>
                <a:spcPts val="10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262626"/>
              </a:buClr>
              <a:buSzPts val="3600"/>
              <a:buFont typeface="Century Gothic"/>
              <a:buNone/>
            </a:pPr>
            <a:r>
              <a:rPr lang="es-ES" b="1"/>
              <a:t>SOLICITUD URGENTE</a:t>
            </a:r>
            <a:endParaRPr/>
          </a:p>
        </p:txBody>
      </p:sp>
      <p:sp>
        <p:nvSpPr>
          <p:cNvPr id="171" name="Google Shape;171;p19"/>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s-ES"/>
              <a:t> </a:t>
            </a:r>
            <a:endParaRPr/>
          </a:p>
          <a:p>
            <a:pPr marL="342900" lvl="0" indent="-342900" algn="l" rtl="0">
              <a:spcBef>
                <a:spcPts val="1000"/>
              </a:spcBef>
              <a:spcAft>
                <a:spcPts val="0"/>
              </a:spcAft>
              <a:buSzPts val="1800"/>
              <a:buChar char="?"/>
            </a:pPr>
            <a:r>
              <a:rPr lang="es-ES"/>
              <a:t>Proponemos se realice en forma inmediata el pago de los subsidios adeudados al Notariado (mayo, adicional, y mesada de junio ) de conformidad con lo dispuesto en el Acuerdo 01 de 2010, articulo quinto. </a:t>
            </a:r>
            <a:endParaRPr/>
          </a:p>
          <a:p>
            <a:pPr marL="342900" lvl="0" indent="-342900" algn="l" rtl="0">
              <a:spcBef>
                <a:spcPts val="1000"/>
              </a:spcBef>
              <a:spcAft>
                <a:spcPts val="0"/>
              </a:spcAft>
              <a:buSzPts val="1800"/>
              <a:buChar char="?"/>
            </a:pPr>
            <a:r>
              <a:rPr lang="es-ES"/>
              <a:t>La anterior solicitud no es solo por el fundamento legal del Acuerdo que nos rige, sino además y no menos importante dado los efectos de la pandemia del Covid-19, por razones sociales y humanitarias.</a:t>
            </a:r>
            <a:endParaRPr/>
          </a:p>
          <a:p>
            <a:pPr marL="342900" lvl="0" indent="-342900" algn="l" rtl="0">
              <a:spcBef>
                <a:spcPts val="1000"/>
              </a:spcBef>
              <a:spcAft>
                <a:spcPts val="0"/>
              </a:spcAft>
              <a:buSzPts val="1800"/>
              <a:buChar char="?"/>
            </a:pPr>
            <a:r>
              <a:rPr lang="es-ES" b="1"/>
              <a:t> </a:t>
            </a:r>
            <a:r>
              <a:rPr lang="es-ES"/>
              <a:t>Considerando además  la disponibilidad de recursos en  cuentas del FCEN y que ha sido un año de enormes contingencias por la pandemia mundial.</a:t>
            </a: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endParaRPr/>
          </a:p>
        </p:txBody>
      </p:sp>
      <p:sp>
        <p:nvSpPr>
          <p:cNvPr id="271" name="Google Shape;271;p3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176212" algn="l" rtl="0">
              <a:lnSpc>
                <a:spcPct val="80000"/>
              </a:lnSpc>
              <a:spcBef>
                <a:spcPts val="0"/>
              </a:spcBef>
              <a:spcAft>
                <a:spcPts val="0"/>
              </a:spcAft>
              <a:buSzPts val="2625"/>
              <a:buNone/>
            </a:pPr>
            <a:endParaRPr sz="2625" b="1"/>
          </a:p>
          <a:p>
            <a:pPr marL="342900" lvl="0" indent="-342900" algn="l" rtl="0">
              <a:lnSpc>
                <a:spcPct val="80000"/>
              </a:lnSpc>
              <a:spcBef>
                <a:spcPts val="1000"/>
              </a:spcBef>
              <a:spcAft>
                <a:spcPts val="0"/>
              </a:spcAft>
              <a:buSzPts val="2625"/>
              <a:buChar char="🠶"/>
            </a:pPr>
            <a:r>
              <a:rPr lang="es-ES" sz="2625"/>
              <a:t>Lo ocurrido en la presente anualidad, no debe volver a suceder y por tanto, aclaramos que deben fijarse antes de terminar el año, la política de subsidios para el año 2021, como lo dejamos claro en la mesa conjunta del año 2019, y poder elaborar el presupuesto del FCEN antes de mediados del mes de noviembre.</a:t>
            </a:r>
            <a:endParaRPr sz="2625"/>
          </a:p>
          <a:p>
            <a:pPr marL="342900" lvl="0" indent="-342900" algn="l" rtl="0">
              <a:lnSpc>
                <a:spcPct val="80000"/>
              </a:lnSpc>
              <a:spcBef>
                <a:spcPts val="1000"/>
              </a:spcBef>
              <a:spcAft>
                <a:spcPts val="0"/>
              </a:spcAft>
              <a:buSzPts val="2625"/>
              <a:buChar char="🠶"/>
            </a:pPr>
            <a:r>
              <a:rPr lang="es-ES" sz="2625"/>
              <a:t> </a:t>
            </a:r>
            <a:endParaRPr sz="2625"/>
          </a:p>
          <a:p>
            <a:pPr marL="342900" lvl="0" indent="-176212" algn="l" rtl="0">
              <a:lnSpc>
                <a:spcPct val="80000"/>
              </a:lnSpc>
              <a:spcBef>
                <a:spcPts val="1000"/>
              </a:spcBef>
              <a:spcAft>
                <a:spcPts val="0"/>
              </a:spcAft>
              <a:buSzPts val="2625"/>
              <a:buNone/>
            </a:pPr>
            <a:endParaRPr sz="2625"/>
          </a:p>
          <a:p>
            <a:pPr marL="342900" lvl="0" indent="-271462" algn="l" rtl="0">
              <a:lnSpc>
                <a:spcPct val="80000"/>
              </a:lnSpc>
              <a:spcBef>
                <a:spcPts val="1000"/>
              </a:spcBef>
              <a:spcAft>
                <a:spcPts val="0"/>
              </a:spcAft>
              <a:buSzPts val="1125"/>
              <a:buNone/>
            </a:pPr>
            <a:endParaRPr sz="112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65"/>
              <a:buChar char="🠶"/>
            </a:pPr>
            <a:r>
              <a:rPr lang="es-ES" sz="1665"/>
              <a:t>Elaborar en forma conjunta y antes de terminar el mes de agosto de</a:t>
            </a:r>
            <a:endParaRPr sz="1665"/>
          </a:p>
          <a:p>
            <a:pPr marL="0" lvl="0" indent="0" algn="l" rtl="0">
              <a:lnSpc>
                <a:spcPct val="90000"/>
              </a:lnSpc>
              <a:spcBef>
                <a:spcPts val="1000"/>
              </a:spcBef>
              <a:spcAft>
                <a:spcPts val="0"/>
              </a:spcAft>
              <a:buSzPts val="1665"/>
              <a:buNone/>
            </a:pPr>
            <a:r>
              <a:rPr lang="es-ES" sz="1665"/>
              <a:t>2020 la política de subsidio de 2021) así:</a:t>
            </a:r>
            <a:endParaRPr sz="1665"/>
          </a:p>
          <a:p>
            <a:pPr marL="342900" lvl="0" indent="-342900" algn="l" rtl="0">
              <a:lnSpc>
                <a:spcPct val="90000"/>
              </a:lnSpc>
              <a:spcBef>
                <a:spcPts val="1000"/>
              </a:spcBef>
              <a:spcAft>
                <a:spcPts val="0"/>
              </a:spcAft>
              <a:buSzPts val="1665"/>
              <a:buChar char="🠶"/>
            </a:pPr>
            <a:r>
              <a:rPr lang="es-ES" sz="1665"/>
              <a:t>A) un cronograma de trabajo de la mesa conjunta</a:t>
            </a:r>
            <a:endParaRPr sz="1665"/>
          </a:p>
          <a:p>
            <a:pPr marL="342900" lvl="0" indent="-342900" algn="l" rtl="0">
              <a:lnSpc>
                <a:spcPct val="90000"/>
              </a:lnSpc>
              <a:spcBef>
                <a:spcPts val="1000"/>
              </a:spcBef>
              <a:spcAft>
                <a:spcPts val="0"/>
              </a:spcAft>
              <a:buSzPts val="1665"/>
              <a:buChar char="🠶"/>
            </a:pPr>
            <a:r>
              <a:rPr lang="es-ES" sz="1665"/>
              <a:t>B) participantes</a:t>
            </a:r>
            <a:endParaRPr sz="1665"/>
          </a:p>
          <a:p>
            <a:pPr marL="342900" lvl="0" indent="-342900" algn="l" rtl="0">
              <a:lnSpc>
                <a:spcPct val="90000"/>
              </a:lnSpc>
              <a:spcBef>
                <a:spcPts val="1000"/>
              </a:spcBef>
              <a:spcAft>
                <a:spcPts val="0"/>
              </a:spcAft>
              <a:buSzPts val="1665"/>
              <a:buChar char="🠶"/>
            </a:pPr>
            <a:r>
              <a:rPr lang="es-ES" sz="1665"/>
              <a:t>C) tareas a realizar por la mesa conjunta, </a:t>
            </a:r>
            <a:endParaRPr sz="1665"/>
          </a:p>
          <a:p>
            <a:pPr marL="342900" lvl="0" indent="-342900" algn="l" rtl="0">
              <a:lnSpc>
                <a:spcPct val="90000"/>
              </a:lnSpc>
              <a:spcBef>
                <a:spcPts val="1000"/>
              </a:spcBef>
              <a:spcAft>
                <a:spcPts val="0"/>
              </a:spcAft>
              <a:buSzPts val="1665"/>
              <a:buChar char="🠶"/>
            </a:pPr>
            <a:r>
              <a:rPr lang="es-ES" sz="1665"/>
              <a:t>D) Aceptamos partir del insumo entregado por la Oficina de Planeación de la SNR y con base en este, llevar a la mesa dos (2) únicos escenarios en los que detallara:</a:t>
            </a:r>
            <a:endParaRPr sz="1665"/>
          </a:p>
          <a:p>
            <a:pPr marL="342900" lvl="0" indent="-342900" algn="l" rtl="0">
              <a:lnSpc>
                <a:spcPct val="90000"/>
              </a:lnSpc>
              <a:spcBef>
                <a:spcPts val="1000"/>
              </a:spcBef>
              <a:spcAft>
                <a:spcPts val="0"/>
              </a:spcAft>
              <a:buSzPts val="1665"/>
              <a:buChar char="🠶"/>
            </a:pPr>
            <a:r>
              <a:rPr lang="es-ES" sz="1665"/>
              <a:t>1)Numero de subsidios a entregarse</a:t>
            </a:r>
            <a:endParaRPr sz="1665"/>
          </a:p>
          <a:p>
            <a:pPr marL="342900" lvl="0" indent="-342900" algn="l" rtl="0">
              <a:lnSpc>
                <a:spcPct val="90000"/>
              </a:lnSpc>
              <a:spcBef>
                <a:spcPts val="1000"/>
              </a:spcBef>
              <a:spcAft>
                <a:spcPts val="0"/>
              </a:spcAft>
              <a:buSzPts val="1665"/>
              <a:buChar char="🠶"/>
            </a:pPr>
            <a:r>
              <a:rPr lang="es-ES" sz="1665"/>
              <a:t>2)Cantidad de rangos de utilidad</a:t>
            </a:r>
            <a:endParaRPr sz="1665"/>
          </a:p>
          <a:p>
            <a:pPr marL="342900" lvl="0" indent="-342900" algn="l" rtl="0">
              <a:lnSpc>
                <a:spcPct val="90000"/>
              </a:lnSpc>
              <a:spcBef>
                <a:spcPts val="1000"/>
              </a:spcBef>
              <a:spcAft>
                <a:spcPts val="0"/>
              </a:spcAft>
              <a:buSzPts val="1665"/>
              <a:buChar char="🠶"/>
            </a:pPr>
            <a:r>
              <a:rPr lang="es-ES" sz="1665"/>
              <a:t>3) actos que se excluyen o no etc.</a:t>
            </a:r>
            <a:endParaRPr sz="1665"/>
          </a:p>
          <a:p>
            <a:pPr marL="342900" lvl="0" indent="-237172" algn="l" rtl="0">
              <a:lnSpc>
                <a:spcPct val="90000"/>
              </a:lnSpc>
              <a:spcBef>
                <a:spcPts val="1000"/>
              </a:spcBef>
              <a:spcAft>
                <a:spcPts val="0"/>
              </a:spcAft>
              <a:buSzPts val="1665"/>
              <a:buNone/>
            </a:pPr>
            <a:endParaRPr sz="166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body" idx="1"/>
          </p:nvPr>
        </p:nvSpPr>
        <p:spPr>
          <a:xfrm>
            <a:off x="3276612" y="2003001"/>
            <a:ext cx="8915400" cy="37776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000"/>
              <a:buChar char="?"/>
            </a:pPr>
            <a:r>
              <a:rPr lang="es-ES" sz="2000">
                <a:latin typeface="Arial"/>
                <a:ea typeface="Arial"/>
                <a:cs typeface="Arial"/>
                <a:sym typeface="Arial"/>
              </a:rPr>
              <a:t>Otros recursos</a:t>
            </a:r>
            <a:r>
              <a:rPr lang="es-ES" sz="2000" b="1">
                <a:latin typeface="Arial"/>
                <a:ea typeface="Arial"/>
                <a:cs typeface="Arial"/>
                <a:sym typeface="Arial"/>
              </a:rPr>
              <a:t>: </a:t>
            </a:r>
            <a:r>
              <a:rPr lang="es-ES" sz="2000">
                <a:latin typeface="Arial"/>
                <a:ea typeface="Arial"/>
                <a:cs typeface="Arial"/>
                <a:sym typeface="Arial"/>
              </a:rPr>
              <a:t> </a:t>
            </a:r>
            <a:endParaRPr sz="2000">
              <a:latin typeface="Arial"/>
              <a:ea typeface="Arial"/>
              <a:cs typeface="Arial"/>
              <a:sym typeface="Arial"/>
            </a:endParaRPr>
          </a:p>
          <a:p>
            <a:pPr marL="0" lvl="0" indent="0" algn="l" rtl="0">
              <a:lnSpc>
                <a:spcPct val="80000"/>
              </a:lnSpc>
              <a:spcBef>
                <a:spcPts val="1000"/>
              </a:spcBef>
              <a:spcAft>
                <a:spcPts val="0"/>
              </a:spcAft>
              <a:buSzPts val="1125"/>
              <a:buNone/>
            </a:pPr>
            <a:r>
              <a:rPr lang="es-ES" sz="1125"/>
              <a:t> La Ley definió en forma expresa, clara e inequívoca que los recursos del Fondo se destinaran única y exclusivamente a </a:t>
            </a:r>
            <a:endParaRPr sz="1125"/>
          </a:p>
          <a:p>
            <a:pPr marL="342900" lvl="0" indent="-342900" algn="l" rtl="0">
              <a:lnSpc>
                <a:spcPct val="80000"/>
              </a:lnSpc>
              <a:spcBef>
                <a:spcPts val="1000"/>
              </a:spcBef>
              <a:spcAft>
                <a:spcPts val="0"/>
              </a:spcAft>
              <a:buSzPts val="1125"/>
              <a:buChar char="?"/>
            </a:pPr>
            <a:r>
              <a:rPr lang="es-ES" sz="1125"/>
              <a:t>Subsidios notariales ordinarios y especiales o de calamidad.</a:t>
            </a:r>
            <a:endParaRPr sz="1125"/>
          </a:p>
          <a:p>
            <a:pPr marL="342900" lvl="0" indent="-342900" algn="l" rtl="0">
              <a:lnSpc>
                <a:spcPct val="80000"/>
              </a:lnSpc>
              <a:spcBef>
                <a:spcPts val="1000"/>
              </a:spcBef>
              <a:spcAft>
                <a:spcPts val="0"/>
              </a:spcAft>
              <a:buSzPts val="1125"/>
              <a:buChar char="?"/>
            </a:pPr>
            <a:r>
              <a:rPr lang="es-ES" sz="1125"/>
              <a:t>Capacitación formal y no formal.</a:t>
            </a:r>
            <a:endParaRPr sz="1125"/>
          </a:p>
          <a:p>
            <a:pPr marL="342900" lvl="0" indent="-342900" algn="l" rtl="0">
              <a:lnSpc>
                <a:spcPct val="80000"/>
              </a:lnSpc>
              <a:spcBef>
                <a:spcPts val="1000"/>
              </a:spcBef>
              <a:spcAft>
                <a:spcPts val="0"/>
              </a:spcAft>
              <a:buSzPts val="1125"/>
              <a:buChar char="?"/>
            </a:pPr>
            <a:r>
              <a:rPr lang="es-ES" sz="1125"/>
              <a:t>Impresos o publicaciones del Derecho Notarial.</a:t>
            </a:r>
            <a:endParaRPr/>
          </a:p>
          <a:p>
            <a:pPr marL="342900" lvl="0" indent="-271462" algn="l" rtl="0">
              <a:lnSpc>
                <a:spcPct val="80000"/>
              </a:lnSpc>
              <a:spcBef>
                <a:spcPts val="1000"/>
              </a:spcBef>
              <a:spcAft>
                <a:spcPts val="0"/>
              </a:spcAft>
              <a:buSzPts val="1125"/>
              <a:buNone/>
            </a:pPr>
            <a:endParaRPr sz="1125"/>
          </a:p>
          <a:p>
            <a:pPr marL="342900" lvl="0" indent="-342900" algn="l" rtl="0">
              <a:lnSpc>
                <a:spcPct val="80000"/>
              </a:lnSpc>
              <a:spcBef>
                <a:spcPts val="1000"/>
              </a:spcBef>
              <a:spcAft>
                <a:spcPts val="0"/>
              </a:spcAft>
              <a:buSzPts val="2000"/>
              <a:buChar char="?"/>
            </a:pPr>
            <a:r>
              <a:rPr lang="es-ES" sz="2000" b="1">
                <a:latin typeface="Arial"/>
                <a:ea typeface="Arial"/>
                <a:cs typeface="Arial"/>
                <a:sym typeface="Arial"/>
              </a:rPr>
              <a:t>Capacitación: </a:t>
            </a:r>
            <a:r>
              <a:rPr lang="es-ES" sz="2000">
                <a:latin typeface="Arial"/>
                <a:ea typeface="Arial"/>
                <a:cs typeface="Arial"/>
                <a:sym typeface="Arial"/>
              </a:rPr>
              <a:t> </a:t>
            </a:r>
            <a:endParaRPr sz="2000">
              <a:latin typeface="Arial"/>
              <a:ea typeface="Arial"/>
              <a:cs typeface="Arial"/>
              <a:sym typeface="Arial"/>
            </a:endParaRPr>
          </a:p>
          <a:p>
            <a:pPr marL="342900" lvl="0" indent="-342900" algn="l" rtl="0">
              <a:lnSpc>
                <a:spcPct val="80000"/>
              </a:lnSpc>
              <a:spcBef>
                <a:spcPts val="1000"/>
              </a:spcBef>
              <a:spcAft>
                <a:spcPts val="0"/>
              </a:spcAft>
              <a:buSzPts val="1125"/>
              <a:buChar char="?"/>
            </a:pPr>
            <a:r>
              <a:rPr lang="es-ES" sz="1125"/>
              <a:t>Por lo anterior solicitamos se destinen partidas  para capacitación  no formal para el Notariado, como de asistencia y/o asesoría virtual  guiada a contener los efectos nocivos en lo emocional y psicológico ,causando stress y otros síntomas como consecuencia de la zozobra , el miedo , y el acoso en lo no  pago de obligaciones  , generada por la crisis económica  ocasionada por la pandemia  y la no fijación de una política de subsidio del 2020 ,que admitiera pagos oportunos , 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body" idx="1"/>
          </p:nvPr>
        </p:nvSpPr>
        <p:spPr>
          <a:xfrm>
            <a:off x="687198" y="1003503"/>
            <a:ext cx="10515600" cy="540662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3600"/>
              <a:buNone/>
            </a:pPr>
            <a:r>
              <a:rPr lang="es-ES" sz="3600" b="1" i="1"/>
              <a:t>Un notariado que contribuye a la equidad, legalidad y emprendimiento. </a:t>
            </a:r>
            <a:endParaRPr/>
          </a:p>
          <a:p>
            <a:pPr marL="0" lvl="0" indent="0" algn="ctr" rtl="0">
              <a:spcBef>
                <a:spcPts val="1000"/>
              </a:spcBef>
              <a:spcAft>
                <a:spcPts val="0"/>
              </a:spcAft>
              <a:buSzPts val="3600"/>
              <a:buNone/>
            </a:pPr>
            <a:endParaRPr sz="3600" b="1" i="1"/>
          </a:p>
          <a:p>
            <a:pPr marL="0" lvl="0" indent="0" algn="ctr" rtl="0">
              <a:spcBef>
                <a:spcPts val="1000"/>
              </a:spcBef>
              <a:spcAft>
                <a:spcPts val="0"/>
              </a:spcAft>
              <a:buSzPts val="3600"/>
              <a:buNone/>
            </a:pPr>
            <a:endParaRPr sz="3600" b="1" i="1"/>
          </a:p>
          <a:p>
            <a:pPr marL="0" lvl="0" indent="0" algn="ctr" rtl="0">
              <a:spcBef>
                <a:spcPts val="1000"/>
              </a:spcBef>
              <a:spcAft>
                <a:spcPts val="0"/>
              </a:spcAft>
              <a:buSzPts val="3600"/>
              <a:buNone/>
            </a:pPr>
            <a:endParaRPr sz="3600" b="1" i="1"/>
          </a:p>
          <a:p>
            <a:pPr marL="0" lvl="0" indent="0" algn="ctr" rtl="0">
              <a:spcBef>
                <a:spcPts val="1000"/>
              </a:spcBef>
              <a:spcAft>
                <a:spcPts val="0"/>
              </a:spcAft>
              <a:buSzPts val="3600"/>
              <a:buNone/>
            </a:pPr>
            <a:endParaRPr sz="3600" b="1" i="1"/>
          </a:p>
          <a:p>
            <a:pPr marL="0" lvl="0" indent="0" algn="ctr" rtl="0">
              <a:spcBef>
                <a:spcPts val="1000"/>
              </a:spcBef>
              <a:spcAft>
                <a:spcPts val="0"/>
              </a:spcAft>
              <a:buSzPts val="3600"/>
              <a:buNone/>
            </a:pPr>
            <a:endParaRPr sz="3600" b="1" i="1"/>
          </a:p>
          <a:p>
            <a:pPr marL="0" lvl="0" indent="0" algn="ctr" rtl="0">
              <a:spcBef>
                <a:spcPts val="1000"/>
              </a:spcBef>
              <a:spcAft>
                <a:spcPts val="0"/>
              </a:spcAft>
              <a:buSzPts val="3600"/>
              <a:buNone/>
            </a:pPr>
            <a:r>
              <a:rPr lang="es-ES" sz="3600" b="1" i="1"/>
              <a:t>El notariado es de todos</a:t>
            </a:r>
            <a:endParaRPr/>
          </a:p>
        </p:txBody>
      </p:sp>
      <p:pic>
        <p:nvPicPr>
          <p:cNvPr id="287" name="Google Shape;287;p40" descr="Resultado de imagen para solidaridad"/>
          <p:cNvPicPr preferRelativeResize="0"/>
          <p:nvPr/>
        </p:nvPicPr>
        <p:blipFill rotWithShape="1">
          <a:blip r:embed="rId3">
            <a:alphaModFix/>
          </a:blip>
          <a:srcRect/>
          <a:stretch/>
        </p:blipFill>
        <p:spPr>
          <a:xfrm>
            <a:off x="4137625" y="2576664"/>
            <a:ext cx="3396634" cy="226030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1703692" y="1882459"/>
            <a:ext cx="8911687" cy="128089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262626"/>
              </a:buClr>
              <a:buSzPts val="6600"/>
              <a:buFont typeface="Century Gothic"/>
              <a:buNone/>
            </a:pPr>
            <a:r>
              <a:rPr lang="es-ES" sz="6600" b="1"/>
              <a:t>GRACIAS</a:t>
            </a:r>
            <a:endParaRPr/>
          </a:p>
        </p:txBody>
      </p:sp>
      <p:sp>
        <p:nvSpPr>
          <p:cNvPr id="293" name="Google Shape;293;p41"/>
          <p:cNvSpPr txBox="1"/>
          <p:nvPr/>
        </p:nvSpPr>
        <p:spPr>
          <a:xfrm>
            <a:off x="3785287" y="3429000"/>
            <a:ext cx="4748496" cy="26776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2400" b="0" i="0" u="none" strike="noStrike" cap="none">
                <a:solidFill>
                  <a:srgbClr val="FF0000"/>
                </a:solidFill>
                <a:latin typeface="Century Gothic"/>
                <a:ea typeface="Century Gothic"/>
                <a:cs typeface="Century Gothic"/>
                <a:sym typeface="Century Gothic"/>
              </a:rPr>
              <a:t>Dra. Lizett María Rojas</a:t>
            </a:r>
            <a:endParaRPr/>
          </a:p>
          <a:p>
            <a:pPr marL="0" marR="0" lvl="0" indent="0" algn="ctr" rtl="0">
              <a:spcBef>
                <a:spcPts val="0"/>
              </a:spcBef>
              <a:spcAft>
                <a:spcPts val="0"/>
              </a:spcAft>
              <a:buNone/>
            </a:pPr>
            <a:r>
              <a:rPr lang="es-ES" sz="2400" b="0" i="0" u="none" strike="noStrike" cap="none">
                <a:solidFill>
                  <a:srgbClr val="FF0000"/>
                </a:solidFill>
                <a:latin typeface="Century Gothic"/>
                <a:ea typeface="Century Gothic"/>
                <a:cs typeface="Century Gothic"/>
                <a:sym typeface="Century Gothic"/>
              </a:rPr>
              <a:t>Dra. Alejandra Arrubla</a:t>
            </a:r>
            <a:br>
              <a:rPr lang="es-ES" sz="2400" b="0" i="0" u="none" strike="noStrike" cap="none">
                <a:solidFill>
                  <a:srgbClr val="FF0000"/>
                </a:solidFill>
                <a:latin typeface="Century Gothic"/>
                <a:ea typeface="Century Gothic"/>
                <a:cs typeface="Century Gothic"/>
                <a:sym typeface="Century Gothic"/>
              </a:rPr>
            </a:br>
            <a:r>
              <a:rPr lang="es-ES" sz="2400" b="0" i="0" u="none" strike="noStrike" cap="none">
                <a:solidFill>
                  <a:srgbClr val="FF0000"/>
                </a:solidFill>
                <a:latin typeface="Century Gothic"/>
                <a:ea typeface="Century Gothic"/>
                <a:cs typeface="Century Gothic"/>
                <a:sym typeface="Century Gothic"/>
              </a:rPr>
              <a:t/>
            </a:r>
            <a:br>
              <a:rPr lang="es-ES" sz="2400" b="0" i="0" u="none" strike="noStrike" cap="none">
                <a:solidFill>
                  <a:srgbClr val="FF0000"/>
                </a:solidFill>
                <a:latin typeface="Century Gothic"/>
                <a:ea typeface="Century Gothic"/>
                <a:cs typeface="Century Gothic"/>
                <a:sym typeface="Century Gothic"/>
              </a:rPr>
            </a:br>
            <a:r>
              <a:rPr lang="es-ES" sz="2400" b="0" i="0" u="none" strike="noStrike" cap="none">
                <a:solidFill>
                  <a:srgbClr val="FF0000"/>
                </a:solidFill>
                <a:latin typeface="Century Gothic"/>
                <a:ea typeface="Century Gothic"/>
                <a:cs typeface="Century Gothic"/>
                <a:sym typeface="Century Gothic"/>
              </a:rPr>
              <a:t>Representantes del notariado ante el Consejo Asesor del FCEN</a:t>
            </a:r>
            <a:endParaRPr/>
          </a:p>
          <a:p>
            <a:pPr marL="0" marR="0" lvl="0" indent="0" algn="ctr" rtl="0">
              <a:spcBef>
                <a:spcPts val="0"/>
              </a:spcBef>
              <a:spcAft>
                <a:spcPts val="0"/>
              </a:spcAft>
              <a:buNone/>
            </a:pPr>
            <a:r>
              <a:rPr lang="es-ES" sz="2400" b="0" i="0" u="none" strike="noStrike" cap="none">
                <a:solidFill>
                  <a:srgbClr val="FF0000"/>
                </a:solidFill>
                <a:latin typeface="Century Gothic"/>
                <a:ea typeface="Century Gothic"/>
                <a:cs typeface="Century Gothic"/>
                <a:sym typeface="Century Gothic"/>
              </a:rPr>
              <a:t>2019-2020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2527829" y="580553"/>
            <a:ext cx="8915400" cy="4316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530"/>
              <a:buNone/>
            </a:pPr>
            <a:r>
              <a:rPr lang="es-ES" sz="1530" b="1"/>
              <a:t>ANALISIS DEL INFORME DE AUDITORIA </a:t>
            </a:r>
            <a:endParaRPr/>
          </a:p>
          <a:p>
            <a:pPr marL="0" lvl="0" indent="0" algn="l" rtl="0">
              <a:lnSpc>
                <a:spcPct val="90000"/>
              </a:lnSpc>
              <a:spcBef>
                <a:spcPts val="1000"/>
              </a:spcBef>
              <a:spcAft>
                <a:spcPts val="0"/>
              </a:spcAft>
              <a:buSzPts val="1530"/>
              <a:buNone/>
            </a:pPr>
            <a:r>
              <a:rPr lang="es-ES" sz="1530"/>
              <a:t>Analizando el informe de Auditoria  y siguiendo las directrices de la señora ministra de Justicia y del Derecho: Dra Margarita Cabello Blanco</a:t>
            </a:r>
            <a:endParaRPr sz="1530"/>
          </a:p>
          <a:p>
            <a:pPr marL="0" lvl="0" indent="0" algn="l" rtl="0">
              <a:lnSpc>
                <a:spcPct val="90000"/>
              </a:lnSpc>
              <a:spcBef>
                <a:spcPts val="1000"/>
              </a:spcBef>
              <a:spcAft>
                <a:spcPts val="0"/>
              </a:spcAft>
              <a:buSzPts val="1530"/>
              <a:buNone/>
            </a:pPr>
            <a:r>
              <a:rPr lang="es-ES" sz="1530"/>
              <a:t>   Informe de la Contraloría General de la República.</a:t>
            </a:r>
            <a:endParaRPr/>
          </a:p>
          <a:p>
            <a:pPr marL="0" lvl="0" indent="0" algn="l" rtl="0">
              <a:lnSpc>
                <a:spcPct val="90000"/>
              </a:lnSpc>
              <a:spcBef>
                <a:spcPts val="1000"/>
              </a:spcBef>
              <a:spcAft>
                <a:spcPts val="0"/>
              </a:spcAft>
              <a:buSzPts val="1530"/>
              <a:buNone/>
            </a:pPr>
            <a:r>
              <a:rPr lang="es-ES" sz="1530"/>
              <a:t>La CGR advirtió que no era de su competencia auditar el FCE, dada la naturaleza de los </a:t>
            </a:r>
            <a:endParaRPr/>
          </a:p>
          <a:p>
            <a:pPr marL="0" lvl="0" indent="0" algn="l" rtl="0">
              <a:lnSpc>
                <a:spcPct val="90000"/>
              </a:lnSpc>
              <a:spcBef>
                <a:spcPts val="1000"/>
              </a:spcBef>
              <a:spcAft>
                <a:spcPts val="0"/>
              </a:spcAft>
              <a:buSzPts val="1530"/>
              <a:buNone/>
            </a:pPr>
            <a:r>
              <a:rPr lang="es-ES" sz="1530"/>
              <a:t>dineros que se acreditan en esta Cuenta Especial. Así se lee en el anexo 3, página 139: “La </a:t>
            </a:r>
            <a:endParaRPr/>
          </a:p>
          <a:p>
            <a:pPr marL="0" lvl="0" indent="0" algn="l" rtl="0">
              <a:lnSpc>
                <a:spcPct val="90000"/>
              </a:lnSpc>
              <a:spcBef>
                <a:spcPts val="1000"/>
              </a:spcBef>
              <a:spcAft>
                <a:spcPts val="0"/>
              </a:spcAft>
              <a:buSzPts val="1530"/>
              <a:buNone/>
            </a:pPr>
            <a:r>
              <a:rPr lang="es-ES" sz="1530"/>
              <a:t>CGR no es competente para realizar la auditoria conforme a la naturaleza de los ingresos </a:t>
            </a:r>
            <a:endParaRPr/>
          </a:p>
          <a:p>
            <a:pPr marL="0" lvl="0" indent="0" algn="l" rtl="0">
              <a:lnSpc>
                <a:spcPct val="90000"/>
              </a:lnSpc>
              <a:spcBef>
                <a:spcPts val="1000"/>
              </a:spcBef>
              <a:spcAft>
                <a:spcPts val="0"/>
              </a:spcAft>
              <a:buSzPts val="1530"/>
              <a:buNone/>
            </a:pPr>
            <a:r>
              <a:rPr lang="es-ES" sz="1530"/>
              <a:t>que manejan”. En efecto, las únicas referencias contenidas en dicho expediente se </a:t>
            </a:r>
            <a:endParaRPr/>
          </a:p>
          <a:p>
            <a:pPr marL="0" lvl="0" indent="0" algn="l" rtl="0">
              <a:lnSpc>
                <a:spcPct val="90000"/>
              </a:lnSpc>
              <a:spcBef>
                <a:spcPts val="1000"/>
              </a:spcBef>
              <a:spcAft>
                <a:spcPts val="0"/>
              </a:spcAft>
              <a:buSzPts val="1530"/>
              <a:buNone/>
            </a:pPr>
            <a:r>
              <a:rPr lang="es-ES" sz="1530"/>
              <a:t>encuentran en cuatro (4) de las 148 páginas que comprende el Informe Final: Las 6, 17, 138 </a:t>
            </a:r>
            <a:endParaRPr/>
          </a:p>
          <a:p>
            <a:pPr marL="0" lvl="0" indent="0" algn="l" rtl="0">
              <a:lnSpc>
                <a:spcPct val="90000"/>
              </a:lnSpc>
              <a:spcBef>
                <a:spcPts val="1000"/>
              </a:spcBef>
              <a:spcAft>
                <a:spcPts val="0"/>
              </a:spcAft>
              <a:buSzPts val="1530"/>
              <a:buNone/>
            </a:pPr>
            <a:r>
              <a:rPr lang="es-ES" sz="1530"/>
              <a:t>y 139, y en ninguna de ellas se hace cuestionamiento alguno a la situación financiera del FCEN</a:t>
            </a:r>
            <a:endParaRPr/>
          </a:p>
          <a:p>
            <a:pPr marL="0" lvl="0" indent="0" algn="l" rtl="0">
              <a:lnSpc>
                <a:spcPct val="90000"/>
              </a:lnSpc>
              <a:spcBef>
                <a:spcPts val="1000"/>
              </a:spcBef>
              <a:spcAft>
                <a:spcPts val="0"/>
              </a:spcAft>
              <a:buSzPts val="1530"/>
              <a:buNone/>
            </a:pPr>
            <a:endParaRPr sz="1530"/>
          </a:p>
          <a:p>
            <a:pPr marL="0" lvl="0" indent="0" algn="l" rtl="0">
              <a:lnSpc>
                <a:spcPct val="90000"/>
              </a:lnSpc>
              <a:spcBef>
                <a:spcPts val="1000"/>
              </a:spcBef>
              <a:spcAft>
                <a:spcPts val="0"/>
              </a:spcAft>
              <a:buSzPts val="1530"/>
              <a:buNone/>
            </a:pPr>
            <a:endParaRPr sz="1530"/>
          </a:p>
          <a:p>
            <a:pPr marL="0" lvl="0" indent="0" algn="l" rtl="0">
              <a:lnSpc>
                <a:spcPct val="90000"/>
              </a:lnSpc>
              <a:spcBef>
                <a:spcPts val="1000"/>
              </a:spcBef>
              <a:spcAft>
                <a:spcPts val="0"/>
              </a:spcAft>
              <a:buSzPts val="1530"/>
              <a:buNone/>
            </a:pPr>
            <a:r>
              <a:rPr lang="es-ES" sz="1530"/>
              <a:t> </a:t>
            </a:r>
            <a:endParaRPr sz="1530"/>
          </a:p>
          <a:p>
            <a:pPr marL="0" lvl="0" indent="0" algn="l" rtl="0">
              <a:lnSpc>
                <a:spcPct val="90000"/>
              </a:lnSpc>
              <a:spcBef>
                <a:spcPts val="1000"/>
              </a:spcBef>
              <a:spcAft>
                <a:spcPts val="0"/>
              </a:spcAft>
              <a:buSzPts val="1530"/>
              <a:buNone/>
            </a:pPr>
            <a:r>
              <a:rPr lang="es-ES" sz="1530"/>
              <a:t> </a:t>
            </a:r>
            <a:endParaRPr sz="1530"/>
          </a:p>
          <a:p>
            <a:pPr marL="342900" lvl="0" indent="-245745" algn="l" rtl="0">
              <a:lnSpc>
                <a:spcPct val="90000"/>
              </a:lnSpc>
              <a:spcBef>
                <a:spcPts val="1000"/>
              </a:spcBef>
              <a:spcAft>
                <a:spcPts val="0"/>
              </a:spcAft>
              <a:buSzPts val="1530"/>
              <a:buNone/>
            </a:pPr>
            <a:endParaRPr sz="153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body" idx="1"/>
          </p:nvPr>
        </p:nvSpPr>
        <p:spPr>
          <a:xfrm>
            <a:off x="358501" y="1329978"/>
            <a:ext cx="11833500" cy="3777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30"/>
              <a:buNone/>
            </a:pPr>
            <a:r>
              <a:rPr lang="es-ES" sz="1530"/>
              <a:t>  </a:t>
            </a:r>
            <a:endParaRPr/>
          </a:p>
          <a:p>
            <a:pPr marL="0" lvl="0" indent="0" algn="l" rtl="0">
              <a:lnSpc>
                <a:spcPct val="90000"/>
              </a:lnSpc>
              <a:spcBef>
                <a:spcPts val="1000"/>
              </a:spcBef>
              <a:spcAft>
                <a:spcPts val="0"/>
              </a:spcAft>
              <a:buSzPts val="1530"/>
              <a:buNone/>
            </a:pPr>
            <a:r>
              <a:rPr lang="es-ES" sz="1530"/>
              <a:t> Ello quiere decir que el máximo ente constitucional de control no ha planteado hallazgo fiscal</a:t>
            </a:r>
            <a:endParaRPr/>
          </a:p>
          <a:p>
            <a:pPr marL="0" lvl="0" indent="0" algn="l" rtl="0">
              <a:lnSpc>
                <a:spcPct val="90000"/>
              </a:lnSpc>
              <a:spcBef>
                <a:spcPts val="1000"/>
              </a:spcBef>
              <a:spcAft>
                <a:spcPts val="0"/>
              </a:spcAft>
              <a:buSzPts val="1530"/>
              <a:buNone/>
            </a:pPr>
            <a:r>
              <a:rPr lang="es-ES" sz="1530"/>
              <a:t> que reprochar al respecto. En cuanto a la Consultoría del MJD que se dio a conocer en </a:t>
            </a:r>
            <a:endParaRPr/>
          </a:p>
          <a:p>
            <a:pPr marL="0" lvl="0" indent="0" algn="l" rtl="0">
              <a:lnSpc>
                <a:spcPct val="90000"/>
              </a:lnSpc>
              <a:spcBef>
                <a:spcPts val="1000"/>
              </a:spcBef>
              <a:spcAft>
                <a:spcPts val="0"/>
              </a:spcAft>
              <a:buSzPts val="1530"/>
              <a:buNone/>
            </a:pPr>
            <a:r>
              <a:rPr lang="es-ES" sz="1530"/>
              <a:t>2019, este se contrae a la situación de la SNR, y en él se soslaya expresamente cualesquiera </a:t>
            </a:r>
            <a:endParaRPr/>
          </a:p>
          <a:p>
            <a:pPr marL="0" lvl="0" indent="0" algn="l" rtl="0">
              <a:lnSpc>
                <a:spcPct val="90000"/>
              </a:lnSpc>
              <a:spcBef>
                <a:spcPts val="1000"/>
              </a:spcBef>
              <a:spcAft>
                <a:spcPts val="0"/>
              </a:spcAft>
              <a:buSzPts val="1530"/>
              <a:buNone/>
            </a:pPr>
            <a:r>
              <a:rPr lang="es-ES" sz="1530"/>
              <a:t>referencias al FCEN, dado que el propósito era examinar el manejo de la SNR y la política de </a:t>
            </a:r>
            <a:endParaRPr/>
          </a:p>
          <a:p>
            <a:pPr marL="0" lvl="0" indent="0" algn="l" rtl="0">
              <a:lnSpc>
                <a:spcPct val="90000"/>
              </a:lnSpc>
              <a:spcBef>
                <a:spcPts val="1000"/>
              </a:spcBef>
              <a:spcAft>
                <a:spcPts val="0"/>
              </a:spcAft>
              <a:buSzPts val="1530"/>
              <a:buNone/>
            </a:pPr>
            <a:r>
              <a:rPr lang="es-ES" sz="1530"/>
              <a:t>austeridad del gasto en la Entidad, en términos generales. Ha de concluirse, por fuerza de </a:t>
            </a:r>
            <a:endParaRPr/>
          </a:p>
          <a:p>
            <a:pPr marL="0" lvl="0" indent="0" algn="l" rtl="0">
              <a:lnSpc>
                <a:spcPct val="90000"/>
              </a:lnSpc>
              <a:spcBef>
                <a:spcPts val="1000"/>
              </a:spcBef>
              <a:spcAft>
                <a:spcPts val="0"/>
              </a:spcAft>
              <a:buSzPts val="1530"/>
              <a:buNone/>
            </a:pPr>
            <a:r>
              <a:rPr lang="es-ES" sz="1530"/>
              <a:t>lo antes dicho, que la Señora Ministra de Justicia y del Derecho , como tampoco el Señor Superintendente, </a:t>
            </a:r>
            <a:endParaRPr/>
          </a:p>
          <a:p>
            <a:pPr marL="0" lvl="0" indent="0" algn="l" rtl="0">
              <a:lnSpc>
                <a:spcPct val="90000"/>
              </a:lnSpc>
              <a:spcBef>
                <a:spcPts val="1000"/>
              </a:spcBef>
              <a:spcAft>
                <a:spcPts val="0"/>
              </a:spcAft>
              <a:buSzPts val="1530"/>
              <a:buNone/>
            </a:pPr>
            <a:r>
              <a:rPr lang="es-ES" sz="1530"/>
              <a:t>ni el Consejo Asesor del FCE, tienen reproche alguno por parte de la contraloría . Extractado de propuesta del Doctor Eugenio GIL (Ex Superintendente de Notariado  Registro </a:t>
            </a:r>
            <a:endParaRPr/>
          </a:p>
          <a:p>
            <a:pPr marL="342900" lvl="0" indent="-245745" algn="l" rtl="0">
              <a:lnSpc>
                <a:spcPct val="90000"/>
              </a:lnSpc>
              <a:spcBef>
                <a:spcPts val="1000"/>
              </a:spcBef>
              <a:spcAft>
                <a:spcPts val="0"/>
              </a:spcAft>
              <a:buSzPts val="1530"/>
              <a:buNone/>
            </a:pPr>
            <a:endParaRPr sz="153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r>
              <a:rPr lang="es-ES"/>
              <a:t>Al no existir hallazgos en el FCEN, pero atendiendo las recomendaciones de la señora Ministra en lo que tiene que ver</a:t>
            </a:r>
            <a:endParaRPr/>
          </a:p>
          <a:p>
            <a:pPr marL="342900" lvl="0" indent="-342900" algn="l" rtl="0">
              <a:spcBef>
                <a:spcPts val="1000"/>
              </a:spcBef>
              <a:spcAft>
                <a:spcPts val="0"/>
              </a:spcAft>
              <a:buSzPts val="1800"/>
              <a:buChar char="🠶"/>
            </a:pPr>
            <a:r>
              <a:rPr lang="es-ES"/>
              <a:t>1. Equidad en el notariado conforme a las utilidades</a:t>
            </a:r>
            <a:endParaRPr/>
          </a:p>
          <a:p>
            <a:pPr marL="342900" lvl="0" indent="-342900" algn="l" rtl="0">
              <a:spcBef>
                <a:spcPts val="1000"/>
              </a:spcBef>
              <a:spcAft>
                <a:spcPts val="0"/>
              </a:spcAft>
              <a:buSzPts val="1800"/>
              <a:buChar char="🠶"/>
            </a:pPr>
            <a:r>
              <a:rPr lang="es-ES"/>
              <a:t>2.Que solo las mesadas comprendan el numero de meses del año hemos analizado las formulas que se acoplarían a ello</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a:t>De la mesa técnica</a:t>
            </a:r>
            <a:endParaRPr/>
          </a:p>
        </p:txBody>
      </p:sp>
      <p:sp>
        <p:nvSpPr>
          <p:cNvPr id="192" name="Google Shape;192;p23"/>
          <p:cNvSpPr txBox="1">
            <a:spLocks noGrp="1"/>
          </p:cNvSpPr>
          <p:nvPr>
            <p:ph type="body" idx="1"/>
          </p:nvPr>
        </p:nvSpPr>
        <p:spPr>
          <a:xfrm>
            <a:off x="2010373" y="1353424"/>
            <a:ext cx="8915400" cy="377762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800"/>
              <a:buChar char="🠶"/>
            </a:pPr>
            <a:r>
              <a:rPr lang="es-ES"/>
              <a:t>La propuesta sugerida por la SNR en la mesa técnica del FCEN, presentaba un escenario viable financieramente, pero en el cual se reducía el número de notarios a 473:</a:t>
            </a:r>
            <a:endParaRPr/>
          </a:p>
          <a:p>
            <a:pPr marL="342900" lvl="0" indent="-228600" algn="just" rtl="0">
              <a:spcBef>
                <a:spcPts val="1000"/>
              </a:spcBef>
              <a:spcAft>
                <a:spcPts val="0"/>
              </a:spcAft>
              <a:buSzPts val="1800"/>
              <a:buNone/>
            </a:pPr>
            <a:endParaRPr/>
          </a:p>
          <a:p>
            <a:pPr marL="400050" lvl="1" indent="0" algn="just" rtl="0">
              <a:spcBef>
                <a:spcPts val="1000"/>
              </a:spcBef>
              <a:spcAft>
                <a:spcPts val="0"/>
              </a:spcAft>
              <a:buSzPts val="1600"/>
              <a:buNone/>
            </a:pPr>
            <a:r>
              <a:rPr lang="es-ES"/>
              <a:t>Los parámetros de dicha propuesta de la SNR en el modelo eran:</a:t>
            </a:r>
            <a:endParaRPr/>
          </a:p>
          <a:p>
            <a:pPr marL="342900" lvl="0" indent="-228600" algn="just" rtl="0">
              <a:spcBef>
                <a:spcPts val="1000"/>
              </a:spcBef>
              <a:spcAft>
                <a:spcPts val="0"/>
              </a:spcAft>
              <a:buSzPts val="1800"/>
              <a:buNone/>
            </a:pPr>
            <a:endParaRPr/>
          </a:p>
          <a:p>
            <a:pPr marL="400050" lvl="1" indent="0" algn="just" rtl="0">
              <a:spcBef>
                <a:spcPts val="1000"/>
              </a:spcBef>
              <a:spcAft>
                <a:spcPts val="0"/>
              </a:spcAft>
              <a:buSzPts val="1600"/>
              <a:buNone/>
            </a:pPr>
            <a:r>
              <a:rPr lang="es-ES"/>
              <a:t>•	Limitar a 80 millones anuales la nueva variable de utilidad del notario.</a:t>
            </a:r>
            <a:endParaRPr/>
          </a:p>
          <a:p>
            <a:pPr marL="400050" lvl="1" indent="0" algn="just" rtl="0">
              <a:spcBef>
                <a:spcPts val="1000"/>
              </a:spcBef>
              <a:spcAft>
                <a:spcPts val="0"/>
              </a:spcAft>
              <a:buSzPts val="1600"/>
              <a:buNone/>
            </a:pPr>
            <a:r>
              <a:rPr lang="es-ES"/>
              <a:t>•	Balancear la distribución de los rangos, para que en cada uno quedara un   </a:t>
            </a:r>
            <a:endParaRPr/>
          </a:p>
          <a:p>
            <a:pPr marL="400050" lvl="1" indent="0" algn="just" rtl="0">
              <a:spcBef>
                <a:spcPts val="1000"/>
              </a:spcBef>
              <a:spcAft>
                <a:spcPts val="0"/>
              </a:spcAft>
              <a:buSzPts val="1600"/>
              <a:buNone/>
            </a:pPr>
            <a:r>
              <a:rPr lang="es-ES"/>
              <a:t>          numero equilibrado de notarios.</a:t>
            </a:r>
            <a:endParaRPr/>
          </a:p>
          <a:p>
            <a:pPr marL="400050" lvl="1" indent="0" algn="just" rtl="0">
              <a:spcBef>
                <a:spcPts val="1000"/>
              </a:spcBef>
              <a:spcAft>
                <a:spcPts val="0"/>
              </a:spcAft>
              <a:buSzPts val="1600"/>
              <a:buNone/>
            </a:pPr>
            <a:r>
              <a:rPr lang="es-ES"/>
              <a:t>•	Con 12 mesadas</a:t>
            </a:r>
            <a:endParaRPr/>
          </a:p>
          <a:p>
            <a:pPr marL="400050" lvl="1" indent="0" algn="just" rtl="0">
              <a:spcBef>
                <a:spcPts val="1000"/>
              </a:spcBef>
              <a:spcAft>
                <a:spcPts val="0"/>
              </a:spcAft>
              <a:buSzPts val="1600"/>
              <a:buNone/>
            </a:pPr>
            <a:r>
              <a:rPr lang="es-ES"/>
              <a:t>•	Sin incremento del subsidio. Utilizando el valor del 2019.</a:t>
            </a:r>
            <a:endParaRPr/>
          </a:p>
          <a:p>
            <a:pPr marL="400050" lvl="1" indent="0" algn="just" rtl="0">
              <a:spcBef>
                <a:spcPts val="1000"/>
              </a:spcBef>
              <a:spcAft>
                <a:spcPts val="0"/>
              </a:spcAft>
              <a:buSzPts val="1600"/>
              <a:buNone/>
            </a:pPr>
            <a:endParaRPr/>
          </a:p>
          <a:p>
            <a:pPr marL="342900" lvl="0" indent="-342900" algn="just" rtl="0">
              <a:spcBef>
                <a:spcPts val="1000"/>
              </a:spcBef>
              <a:spcAft>
                <a:spcPts val="0"/>
              </a:spcAft>
              <a:buSzPts val="1800"/>
              <a:buChar char="🠶"/>
            </a:pPr>
            <a:r>
              <a:rPr lang="es-ES"/>
              <a:t>El modelo propuesto se veía como se observa a continuación:</a:t>
            </a:r>
            <a:endParaRPr/>
          </a:p>
          <a:p>
            <a:pPr marL="0" lvl="0" indent="0" algn="just" rtl="0">
              <a:spcBef>
                <a:spcPts val="10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4"/>
          <p:cNvPicPr preferRelativeResize="0"/>
          <p:nvPr/>
        </p:nvPicPr>
        <p:blipFill rotWithShape="1">
          <a:blip r:embed="rId3">
            <a:alphaModFix/>
          </a:blip>
          <a:srcRect/>
          <a:stretch/>
        </p:blipFill>
        <p:spPr>
          <a:xfrm>
            <a:off x="2580011" y="176239"/>
            <a:ext cx="8383458" cy="64423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3600"/>
              <a:buFont typeface="Century Gothic"/>
              <a:buNone/>
            </a:pPr>
            <a:r>
              <a:rPr lang="es-ES"/>
              <a:t>Análisis preliminares</a:t>
            </a:r>
            <a:endParaRPr/>
          </a:p>
        </p:txBody>
      </p:sp>
      <p:sp>
        <p:nvSpPr>
          <p:cNvPr id="203" name="Google Shape;203;p25"/>
          <p:cNvSpPr txBox="1">
            <a:spLocks noGrp="1"/>
          </p:cNvSpPr>
          <p:nvPr>
            <p:ph type="body" idx="1"/>
          </p:nvPr>
        </p:nvSpPr>
        <p:spPr>
          <a:xfrm>
            <a:off x="821612" y="1540189"/>
            <a:ext cx="11006865" cy="377762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800"/>
              <a:buNone/>
            </a:pPr>
            <a:r>
              <a:rPr lang="es-ES" b="1"/>
              <a:t>Primeros 6 meses del año 								 Segundos 6 meses del año </a:t>
            </a:r>
            <a:endParaRPr/>
          </a:p>
          <a:p>
            <a:pPr marL="0" lvl="0" indent="0" algn="just" rtl="0">
              <a:spcBef>
                <a:spcPts val="1000"/>
              </a:spcBef>
              <a:spcAft>
                <a:spcPts val="0"/>
              </a:spcAft>
              <a:buSzPts val="1800"/>
              <a:buNone/>
            </a:pPr>
            <a:r>
              <a:rPr lang="es-ES" b="1"/>
              <a:t>(con la misma política 2019)</a:t>
            </a:r>
            <a:r>
              <a:rPr lang="es-ES"/>
              <a:t>	:							</a:t>
            </a:r>
            <a:r>
              <a:rPr lang="es-ES" b="1"/>
              <a:t>(con ajustes al modelo):</a:t>
            </a:r>
            <a:r>
              <a:rPr lang="es-ES"/>
              <a:t>	</a:t>
            </a:r>
            <a:endParaRPr/>
          </a:p>
          <a:p>
            <a:pPr marL="0" lvl="0" indent="0" algn="just" rtl="0">
              <a:spcBef>
                <a:spcPts val="1000"/>
              </a:spcBef>
              <a:spcAft>
                <a:spcPts val="0"/>
              </a:spcAft>
              <a:buSzPts val="1800"/>
              <a:buNone/>
            </a:pPr>
            <a:r>
              <a:rPr lang="es-ES"/>
              <a:t>•	Límite de utilidades de 150 millones					Límite de utilidades de 150 millones</a:t>
            </a:r>
            <a:endParaRPr/>
          </a:p>
          <a:p>
            <a:pPr marL="0" lvl="0" indent="0" algn="just" rtl="0">
              <a:spcBef>
                <a:spcPts val="1000"/>
              </a:spcBef>
              <a:spcAft>
                <a:spcPts val="0"/>
              </a:spcAft>
              <a:buSzPts val="1800"/>
              <a:buNone/>
            </a:pPr>
            <a:r>
              <a:rPr lang="es-ES"/>
              <a:t>•	Mantener los rangos con la distribución 2019			Equilibrando rangos</a:t>
            </a:r>
            <a:endParaRPr/>
          </a:p>
          <a:p>
            <a:pPr marL="0" lvl="0" indent="0" algn="just" rtl="0">
              <a:spcBef>
                <a:spcPts val="1000"/>
              </a:spcBef>
              <a:spcAft>
                <a:spcPts val="0"/>
              </a:spcAft>
              <a:buSzPts val="1800"/>
              <a:buNone/>
            </a:pPr>
            <a:r>
              <a:rPr lang="es-ES"/>
              <a:t>•	Con 14 mesadas									Con 12 mesadas</a:t>
            </a:r>
            <a:endParaRPr/>
          </a:p>
          <a:p>
            <a:pPr marL="0" lvl="0" indent="0" algn="just" rtl="0">
              <a:spcBef>
                <a:spcPts val="1000"/>
              </a:spcBef>
              <a:spcAft>
                <a:spcPts val="0"/>
              </a:spcAft>
              <a:buSzPts val="1800"/>
              <a:buNone/>
            </a:pPr>
            <a:r>
              <a:rPr lang="es-ES"/>
              <a:t>•	Con incremento del IPC								Con incremento del IPC</a:t>
            </a:r>
            <a:endParaRPr/>
          </a:p>
          <a:p>
            <a:pPr marL="0" lvl="0" indent="0" algn="just" rtl="0">
              <a:spcBef>
                <a:spcPts val="1000"/>
              </a:spcBef>
              <a:spcAft>
                <a:spcPts val="0"/>
              </a:spcAft>
              <a:buSzPts val="1800"/>
              <a:buNone/>
            </a:pPr>
            <a:r>
              <a:rPr lang="es-ES"/>
              <a:t>•	Sin ninguna apropiación para impresos				Sin ninguna apropiación para impresos.</a:t>
            </a:r>
            <a:endParaRPr/>
          </a:p>
          <a:p>
            <a:pPr marL="342900" lvl="0" indent="-228600" algn="just" rtl="0">
              <a:spcBef>
                <a:spcPts val="1000"/>
              </a:spcBef>
              <a:spcAft>
                <a:spcPts val="0"/>
              </a:spcAft>
              <a:buSzPts val="1800"/>
              <a:buNone/>
            </a:pPr>
            <a:endParaRPr/>
          </a:p>
          <a:p>
            <a:pPr marL="342900" lvl="0" indent="-228600" algn="just" rtl="0">
              <a:spcBef>
                <a:spcPts val="1000"/>
              </a:spcBef>
              <a:spcAft>
                <a:spcPts val="0"/>
              </a:spcAft>
              <a:buSzPts val="1800"/>
              <a:buNone/>
            </a:pPr>
            <a:endParaRPr/>
          </a:p>
          <a:p>
            <a:pPr marL="342900" lvl="0" indent="-342900" algn="just" rtl="0">
              <a:spcBef>
                <a:spcPts val="1000"/>
              </a:spcBef>
              <a:spcAft>
                <a:spcPts val="0"/>
              </a:spcAft>
              <a:buSzPts val="1800"/>
              <a:buChar char="🠶"/>
            </a:pPr>
            <a:r>
              <a:rPr lang="es-ES"/>
              <a:t>El modelo propuesto arroja los siguientes resultados:</a:t>
            </a:r>
            <a:endParaRPr/>
          </a:p>
          <a:p>
            <a:pPr marL="0" lvl="0" indent="0" algn="just" rtl="0">
              <a:spcBef>
                <a:spcPts val="100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1930195" y="37244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000"/>
              <a:buFont typeface="Century Gothic"/>
              <a:buNone/>
            </a:pPr>
            <a:r>
              <a:rPr lang="es-ES" sz="2000"/>
              <a:t>Para los primeros 6 meses se debería tomar el 50% del valor presupuestado ($ 59,656,154,601)</a:t>
            </a:r>
            <a:endParaRPr sz="2000"/>
          </a:p>
        </p:txBody>
      </p:sp>
      <p:pic>
        <p:nvPicPr>
          <p:cNvPr id="209" name="Google Shape;209;p26"/>
          <p:cNvPicPr preferRelativeResize="0"/>
          <p:nvPr/>
        </p:nvPicPr>
        <p:blipFill rotWithShape="1">
          <a:blip r:embed="rId3">
            <a:alphaModFix/>
          </a:blip>
          <a:srcRect/>
          <a:stretch/>
        </p:blipFill>
        <p:spPr>
          <a:xfrm>
            <a:off x="2784227" y="1265860"/>
            <a:ext cx="6791325" cy="5219700"/>
          </a:xfrm>
          <a:prstGeom prst="rect">
            <a:avLst/>
          </a:prstGeom>
          <a:noFill/>
          <a:ln>
            <a:noFill/>
          </a:ln>
        </p:spPr>
      </p:pic>
    </p:spTree>
  </p:cSld>
  <p:clrMapOvr>
    <a:masterClrMapping/>
  </p:clrMapOvr>
</p:sld>
</file>

<file path=ppt/theme/theme1.xml><?xml version="1.0" encoding="utf-8"?>
<a:theme xmlns:a="http://schemas.openxmlformats.org/drawingml/2006/main" name="Espiral">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Personalizado</PresentationFormat>
  <Paragraphs>149</Paragraphs>
  <Slides>24</Slides>
  <Notes>24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Noto Sans Symbols</vt:lpstr>
      <vt:lpstr>Century Gothic</vt:lpstr>
      <vt:lpstr>Espiral</vt:lpstr>
      <vt:lpstr>“Asegurar la estabilidad financiera del Fondo Cuenta Especial del Notariado – FCEN es una tarea que el Notariado Colombiano asume como un deber”    Dra. Lizett María Rojas   Dra. Alejandra Arrubla  Representantes del notariado ante el Consejo Asesor del FCEN</vt:lpstr>
      <vt:lpstr>SOLICITUD URGENTE</vt:lpstr>
      <vt:lpstr>Presentación de PowerPoint</vt:lpstr>
      <vt:lpstr>Presentación de PowerPoint</vt:lpstr>
      <vt:lpstr>Presentación de PowerPoint</vt:lpstr>
      <vt:lpstr>De la mesa técnica</vt:lpstr>
      <vt:lpstr>Presentación de PowerPoint</vt:lpstr>
      <vt:lpstr>Análisis preliminares</vt:lpstr>
      <vt:lpstr>Para los primeros 6 meses se debería tomar el 50% del valor presupuestado ($ 59,656,154,601)</vt:lpstr>
      <vt:lpstr>Para los segundos 6 meses se debería tomar el 50% del valor presupuestado ($ 46,329,988,326)</vt:lpstr>
      <vt:lpstr>Nuevas propuestas</vt:lpstr>
      <vt:lpstr>Presentación de PowerPoint</vt:lpstr>
      <vt:lpstr>Nuevas propuestas</vt:lpstr>
      <vt:lpstr>Presentación de PowerPoint</vt:lpstr>
      <vt:lpstr>Presentación de PowerPoint</vt:lpstr>
      <vt:lpstr>Propuestas frente a la actual crisis: </vt:lpstr>
      <vt:lpstr>RECOMENDACIONES ESTRATEGICAS PARA EL FCEN </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“Asegurar la estabilidad financiera del Fondo Cuenta Especial del Notariado – FCEN es una tarea que el Notariado Colombiano asume como un deber”    Dra. Lizett María Rojas   Dra. Alejandra Arrubla  Representantes del notariado ante el Consejo Asesor del FCEN</dc:title>
  <dc:creator>PRINCIPAL</dc:creator>
  <cp:lastModifiedBy>PRINCIPAL</cp:lastModifiedBy>
  <cp:revision>1</cp:revision>
  <dcterms:modified xsi:type="dcterms:W3CDTF">2020-07-16T18:55:42Z</dcterms:modified>
</cp:coreProperties>
</file>