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sldIdLst>
    <p:sldId id="256" r:id="rId6"/>
    <p:sldId id="257" r:id="rId7"/>
    <p:sldId id="259" r:id="rId8"/>
    <p:sldId id="279" r:id="rId9"/>
    <p:sldId id="280" r:id="rId10"/>
    <p:sldId id="278" r:id="rId11"/>
    <p:sldId id="260" r:id="rId12"/>
    <p:sldId id="270" r:id="rId13"/>
    <p:sldId id="281" r:id="rId14"/>
    <p:sldId id="284" r:id="rId15"/>
    <p:sldId id="282" r:id="rId16"/>
    <p:sldId id="283" r:id="rId17"/>
    <p:sldId id="261" r:id="rId18"/>
    <p:sldId id="274" r:id="rId19"/>
    <p:sldId id="285" r:id="rId20"/>
    <p:sldId id="272" r:id="rId21"/>
    <p:sldId id="277" r:id="rId22"/>
    <p:sldId id="286" r:id="rId23"/>
    <p:sldId id="288" r:id="rId24"/>
    <p:sldId id="287" r:id="rId25"/>
    <p:sldId id="262" r:id="rId26"/>
    <p:sldId id="263" r:id="rId27"/>
    <p:sldId id="289" r:id="rId28"/>
    <p:sldId id="269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867"/>
    <a:srgbClr val="12367E"/>
    <a:srgbClr val="1C3868"/>
    <a:srgbClr val="6B9BFF"/>
    <a:srgbClr val="316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2"/>
    <p:restoredTop sz="94590"/>
  </p:normalViewPr>
  <p:slideViewPr>
    <p:cSldViewPr snapToGrid="0" snapToObjects="1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F6AA0-A9FD-3440-AC6B-F3A6561D1C49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0C08A-2C51-E848-A321-7D5C61ABFE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79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92860-08F6-7F44-A8B7-288A3EE3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8A4B3-4A14-0B46-A003-8AF2F46C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BD19C-10E3-9C42-84A6-55BA7CE3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CE591-5039-5F46-B1F9-5048B6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56B71-ACC0-0440-8B32-18D423C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78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9A6F-028A-5E48-8938-7BAE1689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F87928-C4D4-9C43-97F3-4926C3B8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4985D-3BF7-7945-A06C-20B602B1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6CD11-CEE4-9E48-B226-B8C7B09C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509A5-E664-F24D-BF91-EB69A1B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89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E4C75-5730-3149-A98A-5F6C3644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EA6423-D681-204F-B2BF-C154729D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2684E-20F3-3743-80D0-DC0B09A0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D70AB-CDA2-B648-99FC-532AFBF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D18D8-9D41-AE4C-B9CB-2B14C750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47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3ADDB-1865-A845-81C3-5040F39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8389C-C7E9-A548-994E-53C73C5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878E4-5F91-3941-96B6-212ED602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707C1-A1C0-4947-8AE2-C0AE8746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7213E-68DE-F246-9DB0-E574D60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78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3AA7-B025-CD4D-9BD3-A95B970F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FF9C8-73AD-1D42-980D-25521071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F080F-D7C7-2B46-9C56-5DE80E0B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54302-4955-CA42-A9BC-AF1A3D6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FB814-77BB-4743-9F06-436E85B9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1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E79C-3C99-B845-8A6A-0C341FCF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3C8BA-572B-8C47-B43B-051CAD97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F9078-79E7-634B-8847-70EA907F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273B6-970B-4945-8A44-7623ECE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25F31-9885-3543-AF82-A305AA5A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6C42B-6166-314C-B298-DF33E76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2C08-522B-1849-A7B0-856E938D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8CE884-47B3-E94A-BB89-5981CCD2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E6B77-206C-3940-8216-BE522CB1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CF7D18-ED3B-264D-B9FE-A97D3DC7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AF7717-0C04-AA42-94FE-83970503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B18299-170A-7942-B935-783E3674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E06700-1995-614B-9E9A-6902F0CF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C80C27-D6A4-EC4C-89C1-166DD55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4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D95A6-DBC4-CE45-9D1D-C87C99A3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F99BCC-EBAA-B24A-B1DB-792071F8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99E852-B0CD-F849-8D23-1B53E64D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BEEB77-5A7A-2E49-B83A-E5A94319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7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9564A4-C34F-DB4B-9388-CEC76DE4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9516ED-CBC6-CC4C-8765-B7E6B788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1901C3-F594-9A43-8FCD-3B09E29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331F0-8282-AD4C-8566-501D99CC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01C39-5F77-AC4B-9365-D8FCD2B6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DA139-8AF2-A042-9CD8-F5028410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BD696-48E9-0146-A5B2-B16D79E0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5658C-61C4-1D42-93DB-206AF9B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B5572-4644-9B45-83BC-3FF70A50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0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73D3B-BAAC-E044-A77A-50D4BD89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4711C1-5A22-364E-B674-63521358A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D0F9F-C1BD-3A49-8888-A2F6CF95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C1D406-0B40-2344-B2A0-909A14D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A1325-01DE-FF45-8D01-72C7C11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78205-EC7D-AD47-8D0E-F66D65AA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6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C2E2C-69CE-5F41-A7C3-3DA08055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F7903C-820E-4C45-BC3D-35C4BA4D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1BA6F-E851-8340-A5A4-B12BD8243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409E-8B27-3944-9C53-D24D7D9F00EA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9CC25-5BB7-1C40-A537-358345338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0747F-90B4-A84C-97C1-775475B06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421E-EC4F-3346-85AA-BF5F4910E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1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ercules.sispro.gov.co/SecurityWeb2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ispro.gov.co/THS/Cliente/ConsultasPublicas/ConsultaPublicaDeTHxIdentificacion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miseguridadsocial.gov.c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ercules.sispro.gov.co/SecurityWeb2/ALCANCE_user_esq2/RegistrarUsuario.aspx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eguridadsocial.gov.co/" TargetMode="External"/><Relationship Id="rId2" Type="http://schemas.openxmlformats.org/officeDocument/2006/relationships/hyperlink" Target="https://tramites.minsalud.gov.co/TramitesServicios/SSO/ConsultaInscripcion.asp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rcules.sispro.gov.co/SecurityWeb2/ALCANCE_user_esq2/RegistrarUsuario.aspx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eguridadsocial.gov.c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hercules.sispro.gov.co/SecurityWeb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eguridadsocial.gov.co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rcules.sispro.gov.co/SecurityWeb2/ALCANCE_user_esq2/RegistrarUsuario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06C6301-DFA5-5D4E-A7E7-5D3FADE14FE9}"/>
              </a:ext>
            </a:extLst>
          </p:cNvPr>
          <p:cNvSpPr txBox="1"/>
          <p:nvPr/>
        </p:nvSpPr>
        <p:spPr>
          <a:xfrm>
            <a:off x="5264151" y="3894663"/>
            <a:ext cx="5926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Usuarios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F20699-6A57-D04C-8B0C-76EAFC92B06C}"/>
              </a:ext>
            </a:extLst>
          </p:cNvPr>
          <p:cNvSpPr txBox="1"/>
          <p:nvPr/>
        </p:nvSpPr>
        <p:spPr>
          <a:xfrm>
            <a:off x="6764868" y="4486801"/>
            <a:ext cx="3541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RUAF-NDv2</a:t>
            </a:r>
            <a:endParaRPr lang="es-CO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CFB3DE-DAF6-7F43-8DB6-552611B406E4}"/>
              </a:ext>
            </a:extLst>
          </p:cNvPr>
          <p:cNvSpPr/>
          <p:nvPr/>
        </p:nvSpPr>
        <p:spPr>
          <a:xfrm>
            <a:off x="5046133" y="3826932"/>
            <a:ext cx="6265334" cy="1516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B0A057-376E-B848-9104-42C9EE1DCEA9}"/>
              </a:ext>
            </a:extLst>
          </p:cNvPr>
          <p:cNvSpPr/>
          <p:nvPr/>
        </p:nvSpPr>
        <p:spPr>
          <a:xfrm>
            <a:off x="4968875" y="4072465"/>
            <a:ext cx="186267" cy="914400"/>
          </a:xfrm>
          <a:prstGeom prst="rect">
            <a:avLst/>
          </a:prstGeom>
          <a:solidFill>
            <a:srgbClr val="E43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E84887C-0413-B944-A6B9-9762E74923FA}"/>
              </a:ext>
            </a:extLst>
          </p:cNvPr>
          <p:cNvCxnSpPr/>
          <p:nvPr/>
        </p:nvCxnSpPr>
        <p:spPr>
          <a:xfrm>
            <a:off x="5046133" y="5496983"/>
            <a:ext cx="7128934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B2205720-9D62-8C4F-882C-1667BD37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874"/>
            <a:ext cx="3208866" cy="6938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A22820-86C0-42B5-838A-8D01F0E091E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35651" y="4609593"/>
            <a:ext cx="646649" cy="6466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267472-3B28-4308-9E86-471F5E350CE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02924" y="4621643"/>
            <a:ext cx="596327" cy="5963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1FA252-785F-4506-B00F-B5962956759C}"/>
              </a:ext>
            </a:extLst>
          </p:cNvPr>
          <p:cNvSpPr txBox="1"/>
          <p:nvPr/>
        </p:nvSpPr>
        <p:spPr>
          <a:xfrm>
            <a:off x="7724775" y="5507216"/>
            <a:ext cx="317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Abril 22 de 2022</a:t>
            </a:r>
          </a:p>
        </p:txBody>
      </p:sp>
    </p:spTree>
    <p:extLst>
      <p:ext uri="{BB962C8B-B14F-4D97-AF65-F5344CB8AC3E}">
        <p14:creationId xmlns:p14="http://schemas.microsoft.com/office/powerpoint/2010/main" val="49679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655645"/>
            <a:ext cx="7754658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72224" y="1908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A861731-B410-4B71-AF28-129CB26A9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5" t="22059" r="25241" b="45193"/>
          <a:stretch/>
        </p:blipFill>
        <p:spPr bwMode="auto">
          <a:xfrm>
            <a:off x="1198903" y="1754188"/>
            <a:ext cx="5394937" cy="2010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A3C73DD-4358-426C-8DD0-484847ABE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34" t="21306" r="24814" b="56075"/>
          <a:stretch/>
        </p:blipFill>
        <p:spPr bwMode="auto">
          <a:xfrm>
            <a:off x="5663286" y="4413213"/>
            <a:ext cx="5864789" cy="1591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51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655645"/>
            <a:ext cx="7754658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98903" y="1545170"/>
            <a:ext cx="995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registrado el Delegado Administrativo, debe ingresar en el Módulo de Administrador de Usuarios para la asignación de roles de usuarios, en el enlace: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https://hercules.sispro.gov.co/SecurityWeb2/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72224" y="1908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474DE3-9E2A-4ABC-A354-54E4BB4A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777731"/>
            <a:ext cx="8587740" cy="34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655645"/>
            <a:ext cx="7754658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72224" y="1908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D860C67-8B95-4A25-84A3-140C68F0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10" y="1603975"/>
            <a:ext cx="6457950" cy="156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F0F1B4B-405A-4E83-B00B-D7CFABB2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58" y="3336566"/>
            <a:ext cx="85439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6232DCB-B1E8-4A7D-80B5-1FC1F060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4812941"/>
            <a:ext cx="518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0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DB0DB2-6243-2346-B393-ABB8F0ADAC7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6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BDA4D2-9208-2C4D-9F27-531DDD2A47B6}"/>
              </a:ext>
            </a:extLst>
          </p:cNvPr>
          <p:cNvSpPr txBox="1"/>
          <p:nvPr/>
        </p:nvSpPr>
        <p:spPr>
          <a:xfrm>
            <a:off x="757770" y="2331016"/>
            <a:ext cx="2751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288956-74E9-4C41-AFA2-D98F878B3C81}"/>
              </a:ext>
            </a:extLst>
          </p:cNvPr>
          <p:cNvSpPr txBox="1"/>
          <p:nvPr/>
        </p:nvSpPr>
        <p:spPr>
          <a:xfrm>
            <a:off x="3966634" y="3214526"/>
            <a:ext cx="666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Profesional de la Salud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E516D20-DAFB-8349-AEA0-037FBD073CDA}"/>
              </a:ext>
            </a:extLst>
          </p:cNvPr>
          <p:cNvCxnSpPr>
            <a:cxnSpLocks/>
          </p:cNvCxnSpPr>
          <p:nvPr/>
        </p:nvCxnSpPr>
        <p:spPr>
          <a:xfrm>
            <a:off x="3695700" y="-152398"/>
            <a:ext cx="0" cy="4291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E4F8CFB-3FF9-B349-A55B-C06F08FFC48C}"/>
              </a:ext>
            </a:extLst>
          </p:cNvPr>
          <p:cNvSpPr txBox="1"/>
          <p:nvPr/>
        </p:nvSpPr>
        <p:spPr>
          <a:xfrm>
            <a:off x="7958667" y="6299200"/>
            <a:ext cx="408093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Salud y Protección Social</a:t>
            </a:r>
          </a:p>
        </p:txBody>
      </p:sp>
    </p:spTree>
    <p:extLst>
      <p:ext uri="{BB962C8B-B14F-4D97-AF65-F5344CB8AC3E}">
        <p14:creationId xmlns:p14="http://schemas.microsoft.com/office/powerpoint/2010/main" val="102627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2" y="655645"/>
            <a:ext cx="6403377" cy="707886"/>
          </a:xfrm>
          <a:prstGeom prst="rect">
            <a:avLst/>
          </a:prstGeom>
          <a:solidFill>
            <a:srgbClr val="E6386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la Salud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30204"/>
            <a:ext cx="0" cy="1424492"/>
          </a:xfrm>
          <a:prstGeom prst="line">
            <a:avLst/>
          </a:prstGeom>
          <a:ln w="28575">
            <a:solidFill>
              <a:srgbClr val="E63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1491544" y="2171539"/>
            <a:ext cx="9471731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b="1" dirty="0">
              <a:solidFill>
                <a:srgbClr val="E638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>
              <a:spcAft>
                <a:spcPts val="800"/>
              </a:spcAft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que se encuentre inscrito en  el Registro Especial de Talento Humano en Salud-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ReTHUS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Puede hacerlo en el siguiente enlace:</a:t>
            </a:r>
          </a:p>
          <a:p>
            <a:pPr marL="139700" lvl="0">
              <a:spcAft>
                <a:spcPts val="800"/>
              </a:spcAft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https://web.sispro.gov.co/THS/Cliente/ConsultasPublicas/ConsultaPublicaDeTHxIdentificacion.aspx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>
              <a:spcAft>
                <a:spcPts val="800"/>
              </a:spcAft>
              <a:buClr>
                <a:srgbClr val="FFFFFF"/>
              </a:buClr>
              <a:buSzPts val="1400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>
              <a:spcAft>
                <a:spcPts val="800"/>
              </a:spcAft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Regístrese como persona natural en el portal web de Mi Seguridad Social en el siguiente enlace: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www.miseguridadsocial.gov.co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139700" lvl="0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b="1" dirty="0">
              <a:solidFill>
                <a:srgbClr val="E638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9" y="2448248"/>
            <a:ext cx="788163" cy="7881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F621F6-E612-4CB9-9B64-7E75A65ABC13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CB53CF7-0E34-4DE2-BDD4-7B729AE858E7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38BA698E-2710-4C76-9FF4-51CEE4934B7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307" y="4043343"/>
            <a:ext cx="690595" cy="7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2" y="655645"/>
            <a:ext cx="6403377" cy="707886"/>
          </a:xfrm>
          <a:prstGeom prst="rect">
            <a:avLst/>
          </a:prstGeom>
          <a:solidFill>
            <a:srgbClr val="E6386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la Salud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30204"/>
            <a:ext cx="0" cy="1424492"/>
          </a:xfrm>
          <a:prstGeom prst="line">
            <a:avLst/>
          </a:prstGeom>
          <a:ln w="28575">
            <a:solidFill>
              <a:srgbClr val="E63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9" y="2448248"/>
            <a:ext cx="788163" cy="7881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F621F6-E612-4CB9-9B64-7E75A65ABC13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CB53CF7-0E34-4DE2-BDD4-7B729AE858E7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3F58DAC-6408-46FF-BC15-B5CB61E0F2A5}"/>
              </a:ext>
            </a:extLst>
          </p:cNvPr>
          <p:cNvGrpSpPr/>
          <p:nvPr/>
        </p:nvGrpSpPr>
        <p:grpSpPr>
          <a:xfrm>
            <a:off x="1549400" y="3223051"/>
            <a:ext cx="5516880" cy="1903429"/>
            <a:chOff x="3159761" y="3260482"/>
            <a:chExt cx="6644639" cy="254170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FECA0DC-38B0-464F-B7B8-BDAFE6714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01" t="4000" r="15082" b="46074"/>
            <a:stretch/>
          </p:blipFill>
          <p:spPr>
            <a:xfrm>
              <a:off x="3159761" y="3260482"/>
              <a:ext cx="6644639" cy="2541707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CE50F3F-1C0B-4440-96BB-48EDFF81E3E6}"/>
                </a:ext>
              </a:extLst>
            </p:cNvPr>
            <p:cNvSpPr/>
            <p:nvPr/>
          </p:nvSpPr>
          <p:spPr>
            <a:xfrm>
              <a:off x="5100320" y="4185920"/>
              <a:ext cx="1473200" cy="112776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C34793F-B2EA-40EE-87A8-F915072160B6}"/>
              </a:ext>
            </a:extLst>
          </p:cNvPr>
          <p:cNvGrpSpPr/>
          <p:nvPr/>
        </p:nvGrpSpPr>
        <p:grpSpPr>
          <a:xfrm>
            <a:off x="3020068" y="5248527"/>
            <a:ext cx="7783998" cy="1467918"/>
            <a:chOff x="2366511" y="5136082"/>
            <a:chExt cx="7783998" cy="146791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739BD2ED-70ED-4E33-ADD2-724FDEC4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11" y="5136082"/>
              <a:ext cx="7783998" cy="146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BEFC0B8-A3FC-44A4-AB37-27881452BC4D}"/>
                </a:ext>
              </a:extLst>
            </p:cNvPr>
            <p:cNvSpPr/>
            <p:nvPr/>
          </p:nvSpPr>
          <p:spPr>
            <a:xfrm>
              <a:off x="4602480" y="5557520"/>
              <a:ext cx="1493520" cy="1046480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63FC7E-2305-4586-81FD-1B52D0EEEEB5}"/>
              </a:ext>
            </a:extLst>
          </p:cNvPr>
          <p:cNvSpPr txBox="1"/>
          <p:nvPr/>
        </p:nvSpPr>
        <p:spPr>
          <a:xfrm>
            <a:off x="1198902" y="2177674"/>
            <a:ext cx="94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just"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Regístrese en el administrador de usuarios de RUAF-NDv2, en el enlace:</a:t>
            </a: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https://hercules.sispro.gov.co/SecurityWeb2/ALCANCE_user_esq2/RegistrarUsuario.aspx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realizar la selección de la opción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Salud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71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655645"/>
            <a:ext cx="7083860" cy="707886"/>
          </a:xfrm>
          <a:prstGeom prst="rect">
            <a:avLst/>
          </a:prstGeom>
          <a:solidFill>
            <a:srgbClr val="E6386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la Salud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E63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BB0810-A178-AC42-9884-49566D3E29F2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9F071B1-A6FD-E340-ADEC-DCE8356C937A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1491544" y="2166500"/>
            <a:ext cx="10138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que el delegado Administrativo de la IPS o la Entidad lo haya activado y enrolado.</a:t>
            </a:r>
          </a:p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b="1" dirty="0">
              <a:solidFill>
                <a:srgbClr val="E638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Ingrese al aplicativo RUAF-NDv2 y comience 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certificar nacimientos y defunciones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según sea el caso. </a:t>
            </a:r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DDF98D-D427-4CAD-B9E0-062BF525D4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500" y="3654362"/>
            <a:ext cx="713729" cy="7137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EA423A-A10F-4D21-84F0-DC82469383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8448" y="4198541"/>
            <a:ext cx="824094" cy="8240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33531E7-A256-4CFE-B5FE-A21676B5E7D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4712" y="4205148"/>
            <a:ext cx="713729" cy="7137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EF88931-C2CF-4C8E-9221-935F7FCEBC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5174" y="2407399"/>
            <a:ext cx="796240" cy="7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5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5585685-EBF7-4F43-B368-2E5E792714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1C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BFEA42-299D-7B41-B0B4-F1F61819B4A2}"/>
              </a:ext>
            </a:extLst>
          </p:cNvPr>
          <p:cNvSpPr txBox="1"/>
          <p:nvPr/>
        </p:nvSpPr>
        <p:spPr>
          <a:xfrm>
            <a:off x="757770" y="2331016"/>
            <a:ext cx="2751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DE977D-C085-8A43-A6C1-664ADB8DCF9A}"/>
              </a:ext>
            </a:extLst>
          </p:cNvPr>
          <p:cNvSpPr txBox="1"/>
          <p:nvPr/>
        </p:nvSpPr>
        <p:spPr>
          <a:xfrm>
            <a:off x="3966634" y="3214526"/>
            <a:ext cx="731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Servicio Social Obligatorio </a:t>
            </a:r>
            <a:endParaRPr lang="es-CO" sz="48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7B5B89-C1B1-2F44-91BF-63486654A92C}"/>
              </a:ext>
            </a:extLst>
          </p:cNvPr>
          <p:cNvCxnSpPr>
            <a:cxnSpLocks/>
          </p:cNvCxnSpPr>
          <p:nvPr/>
        </p:nvCxnSpPr>
        <p:spPr>
          <a:xfrm>
            <a:off x="3695700" y="-152398"/>
            <a:ext cx="0" cy="4291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F40B4D-C504-DB42-8DA4-762342686F63}"/>
              </a:ext>
            </a:extLst>
          </p:cNvPr>
          <p:cNvSpPr txBox="1"/>
          <p:nvPr/>
        </p:nvSpPr>
        <p:spPr>
          <a:xfrm>
            <a:off x="7958667" y="6299200"/>
            <a:ext cx="408093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Salud y Protección Social</a:t>
            </a:r>
          </a:p>
        </p:txBody>
      </p:sp>
    </p:spTree>
    <p:extLst>
      <p:ext uri="{BB962C8B-B14F-4D97-AF65-F5344CB8AC3E}">
        <p14:creationId xmlns:p14="http://schemas.microsoft.com/office/powerpoint/2010/main" val="188618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62062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Social Obligatorio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1407568" y="2454936"/>
            <a:ext cx="10138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su inscripción en el Servicio Social Obligatorio SSO en el enlace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https://tramites.minsalud.gov.co/TramitesServicios/SSO/ConsultaInscripcion.aspx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estar inscrito en el SSO del Ministerio, tener una plaza asignada y ésta debe encontrarse activa.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>
              <a:buClr>
                <a:srgbClr val="FFFFFF"/>
              </a:buClr>
              <a:buSzPts val="1400"/>
            </a:pPr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Regístrese como persona natural en el portal web de Mi Seguridad Social en el siguiente enlace: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www.miseguridadsocial.gov.co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 algn="just">
              <a:buClr>
                <a:srgbClr val="FFFFFF"/>
              </a:buClr>
              <a:buSzPts val="1400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algn="just">
              <a:buClr>
                <a:srgbClr val="FFFFFF"/>
              </a:buClr>
              <a:buSzPts val="1400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5" y="2459463"/>
            <a:ext cx="676649" cy="67664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3F9F05-9DBD-40BC-88AA-3736A417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330" y="3448997"/>
            <a:ext cx="600131" cy="6001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334A9EB-D0EB-4EF6-A9C2-CB87636646E1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50279DF-2606-4424-80DB-9BB5F657E7D4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7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62062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Social Obligatorio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5" y="2459463"/>
            <a:ext cx="676649" cy="67664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3F9F05-9DBD-40BC-88AA-3736A417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330" y="3448997"/>
            <a:ext cx="600131" cy="6001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334A9EB-D0EB-4EF6-A9C2-CB87636646E1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50279DF-2606-4424-80DB-9BB5F657E7D4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6662198-B0F8-41A4-8B94-748ED8A1E53A}"/>
              </a:ext>
            </a:extLst>
          </p:cNvPr>
          <p:cNvGrpSpPr/>
          <p:nvPr/>
        </p:nvGrpSpPr>
        <p:grpSpPr>
          <a:xfrm>
            <a:off x="1549400" y="3223051"/>
            <a:ext cx="5516880" cy="1903429"/>
            <a:chOff x="3159761" y="3260482"/>
            <a:chExt cx="6644639" cy="254170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3E997C7-B527-4A64-92CD-AFF8B374F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01" t="4000" r="15082" b="46074"/>
            <a:stretch/>
          </p:blipFill>
          <p:spPr>
            <a:xfrm>
              <a:off x="3159761" y="3260482"/>
              <a:ext cx="6644639" cy="2541707"/>
            </a:xfrm>
            <a:prstGeom prst="rect">
              <a:avLst/>
            </a:prstGeom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BA9FFAA-5066-4627-A514-F6F74FC4B64F}"/>
                </a:ext>
              </a:extLst>
            </p:cNvPr>
            <p:cNvSpPr/>
            <p:nvPr/>
          </p:nvSpPr>
          <p:spPr>
            <a:xfrm>
              <a:off x="5100320" y="4185920"/>
              <a:ext cx="1473200" cy="112776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DDDB6A84-561E-4217-894C-9692AFF1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68" y="5248527"/>
            <a:ext cx="7783998" cy="14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DDBECCBC-42C3-4050-BD50-D4CBA6B61440}"/>
              </a:ext>
            </a:extLst>
          </p:cNvPr>
          <p:cNvSpPr/>
          <p:nvPr/>
        </p:nvSpPr>
        <p:spPr>
          <a:xfrm>
            <a:off x="7066280" y="5714137"/>
            <a:ext cx="1493520" cy="1046480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C10775-C5EC-41EE-B967-9F8413D6FD6D}"/>
              </a:ext>
            </a:extLst>
          </p:cNvPr>
          <p:cNvSpPr txBox="1"/>
          <p:nvPr/>
        </p:nvSpPr>
        <p:spPr>
          <a:xfrm>
            <a:off x="1198902" y="2177674"/>
            <a:ext cx="94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just"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Regístrese en el administrador de usuarios de RUAF-NDv2, en el enlace:</a:t>
            </a: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https://hercules.sispro.gov.co/SecurityWeb2/ALCANCE_user_esq2/RegistrarUsuario.aspx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realizar la selección de la opción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Salud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75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B93C72F-591D-2542-B212-5D4296823192}"/>
              </a:ext>
            </a:extLst>
          </p:cNvPr>
          <p:cNvSpPr/>
          <p:nvPr/>
        </p:nvSpPr>
        <p:spPr>
          <a:xfrm>
            <a:off x="1500609" y="1954868"/>
            <a:ext cx="395924" cy="389931"/>
          </a:xfrm>
          <a:prstGeom prst="ellipse">
            <a:avLst/>
          </a:prstGeom>
          <a:gradFill flip="none" rotWithShape="1">
            <a:gsLst>
              <a:gs pos="35000">
                <a:srgbClr val="BA294D"/>
              </a:gs>
              <a:gs pos="100000">
                <a:srgbClr val="E53867"/>
              </a:gs>
            </a:gsLst>
            <a:path path="circle">
              <a:fillToRect l="50000" t="-80000" r="50000" b="180000"/>
            </a:path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151616-90F8-D24B-B2AD-15E98C9D6D33}"/>
              </a:ext>
            </a:extLst>
          </p:cNvPr>
          <p:cNvSpPr/>
          <p:nvPr/>
        </p:nvSpPr>
        <p:spPr>
          <a:xfrm>
            <a:off x="1532969" y="194977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6FE2875-43B2-2249-BCB7-2CE0FA0E0BC1}"/>
              </a:ext>
            </a:extLst>
          </p:cNvPr>
          <p:cNvSpPr/>
          <p:nvPr/>
        </p:nvSpPr>
        <p:spPr>
          <a:xfrm>
            <a:off x="1498674" y="2656693"/>
            <a:ext cx="395924" cy="389931"/>
          </a:xfrm>
          <a:prstGeom prst="ellipse">
            <a:avLst/>
          </a:prstGeom>
          <a:gradFill flip="none" rotWithShape="1">
            <a:gsLst>
              <a:gs pos="35000">
                <a:srgbClr val="6799FF"/>
              </a:gs>
              <a:gs pos="100000">
                <a:srgbClr val="3266CC"/>
              </a:gs>
            </a:gsLst>
            <a:path path="circle">
              <a:fillToRect l="50000" t="-80000" r="50000" b="180000"/>
            </a:path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5E75A5-5E6C-6D4A-9F44-42F642FAE01C}"/>
              </a:ext>
            </a:extLst>
          </p:cNvPr>
          <p:cNvSpPr/>
          <p:nvPr/>
        </p:nvSpPr>
        <p:spPr>
          <a:xfrm>
            <a:off x="1522665" y="2646060"/>
            <a:ext cx="35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7700CD-2443-0E43-AE81-67F8C09ECDA5}"/>
              </a:ext>
            </a:extLst>
          </p:cNvPr>
          <p:cNvSpPr txBox="1"/>
          <p:nvPr/>
        </p:nvSpPr>
        <p:spPr>
          <a:xfrm>
            <a:off x="1449810" y="649488"/>
            <a:ext cx="3156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7E67661-19F2-E14F-BF94-5D65006260F4}"/>
              </a:ext>
            </a:extLst>
          </p:cNvPr>
          <p:cNvCxnSpPr/>
          <p:nvPr/>
        </p:nvCxnSpPr>
        <p:spPr>
          <a:xfrm flipH="1">
            <a:off x="-152400" y="1418929"/>
            <a:ext cx="442647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3AC50B-319A-A544-B499-99685028C7B7}"/>
              </a:ext>
            </a:extLst>
          </p:cNvPr>
          <p:cNvSpPr txBox="1"/>
          <p:nvPr/>
        </p:nvSpPr>
        <p:spPr>
          <a:xfrm>
            <a:off x="2075294" y="2006928"/>
            <a:ext cx="28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Generalidades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7C945D0-BF06-3B48-9150-42869CA16076}"/>
              </a:ext>
            </a:extLst>
          </p:cNvPr>
          <p:cNvSpPr/>
          <p:nvPr/>
        </p:nvSpPr>
        <p:spPr>
          <a:xfrm>
            <a:off x="1503687" y="3360335"/>
            <a:ext cx="395924" cy="389931"/>
          </a:xfrm>
          <a:prstGeom prst="ellipse">
            <a:avLst/>
          </a:prstGeom>
          <a:gradFill flip="none" rotWithShape="1">
            <a:gsLst>
              <a:gs pos="35000">
                <a:srgbClr val="BA294D"/>
              </a:gs>
              <a:gs pos="100000">
                <a:srgbClr val="E53867"/>
              </a:gs>
            </a:gsLst>
            <a:path path="circle">
              <a:fillToRect l="50000" t="-80000" r="50000" b="180000"/>
            </a:path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latin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41FEF6-CBDB-2D46-99E2-96E335B5EE93}"/>
              </a:ext>
            </a:extLst>
          </p:cNvPr>
          <p:cNvSpPr/>
          <p:nvPr/>
        </p:nvSpPr>
        <p:spPr>
          <a:xfrm>
            <a:off x="1536047" y="335524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9849752-6A10-134C-AE6B-C5D5C0A0BCA4}"/>
              </a:ext>
            </a:extLst>
          </p:cNvPr>
          <p:cNvSpPr/>
          <p:nvPr/>
        </p:nvSpPr>
        <p:spPr>
          <a:xfrm>
            <a:off x="1501752" y="4103725"/>
            <a:ext cx="395924" cy="389931"/>
          </a:xfrm>
          <a:prstGeom prst="ellipse">
            <a:avLst/>
          </a:prstGeom>
          <a:gradFill flip="none" rotWithShape="1">
            <a:gsLst>
              <a:gs pos="35000">
                <a:srgbClr val="6799FF"/>
              </a:gs>
              <a:gs pos="100000">
                <a:srgbClr val="3266CC"/>
              </a:gs>
            </a:gsLst>
            <a:path path="circle">
              <a:fillToRect l="50000" t="-80000" r="50000" b="180000"/>
            </a:path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latin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035975E-6131-FC46-8F41-1D3F3299B239}"/>
              </a:ext>
            </a:extLst>
          </p:cNvPr>
          <p:cNvSpPr/>
          <p:nvPr/>
        </p:nvSpPr>
        <p:spPr>
          <a:xfrm>
            <a:off x="1500343" y="4093092"/>
            <a:ext cx="35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141623-ADAA-084C-A988-0C19E1AFF224}"/>
              </a:ext>
            </a:extLst>
          </p:cNvPr>
          <p:cNvSpPr txBox="1"/>
          <p:nvPr/>
        </p:nvSpPr>
        <p:spPr>
          <a:xfrm>
            <a:off x="2092227" y="3412395"/>
            <a:ext cx="28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 de la Salud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DEED33-2319-C446-ADFF-FF350AE3EAD8}"/>
              </a:ext>
            </a:extLst>
          </p:cNvPr>
          <p:cNvSpPr txBox="1"/>
          <p:nvPr/>
        </p:nvSpPr>
        <p:spPr>
          <a:xfrm>
            <a:off x="2092227" y="4168335"/>
            <a:ext cx="28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Social Obligatorio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8137585-D76A-B149-AA14-2C230ACF9B89}"/>
              </a:ext>
            </a:extLst>
          </p:cNvPr>
          <p:cNvSpPr/>
          <p:nvPr/>
        </p:nvSpPr>
        <p:spPr>
          <a:xfrm>
            <a:off x="5751763" y="2662993"/>
            <a:ext cx="35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B67938E-EA63-7748-9290-52CC63B344EF}"/>
              </a:ext>
            </a:extLst>
          </p:cNvPr>
          <p:cNvSpPr/>
          <p:nvPr/>
        </p:nvSpPr>
        <p:spPr>
          <a:xfrm>
            <a:off x="5692497" y="4110025"/>
            <a:ext cx="511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0AE657D-5556-2844-B7D9-C56965D0792D}"/>
              </a:ext>
            </a:extLst>
          </p:cNvPr>
          <p:cNvCxnSpPr/>
          <p:nvPr/>
        </p:nvCxnSpPr>
        <p:spPr>
          <a:xfrm>
            <a:off x="5739244" y="1966711"/>
            <a:ext cx="0" cy="413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3B7C47A7-5EF9-47B1-8D0F-0FB23E4B9A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0" y="2642444"/>
            <a:ext cx="4921248" cy="1739055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97C945D0-BF06-3B48-9150-42869CA16076}"/>
              </a:ext>
            </a:extLst>
          </p:cNvPr>
          <p:cNvSpPr/>
          <p:nvPr/>
        </p:nvSpPr>
        <p:spPr>
          <a:xfrm>
            <a:off x="1522665" y="4783968"/>
            <a:ext cx="395924" cy="389931"/>
          </a:xfrm>
          <a:prstGeom prst="ellipse">
            <a:avLst/>
          </a:prstGeom>
          <a:gradFill flip="none" rotWithShape="1">
            <a:gsLst>
              <a:gs pos="35000">
                <a:srgbClr val="BA294D"/>
              </a:gs>
              <a:gs pos="100000">
                <a:srgbClr val="E53867"/>
              </a:gs>
            </a:gsLst>
            <a:path path="circle">
              <a:fillToRect l="50000" t="-80000" r="50000" b="180000"/>
            </a:path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141623-ADAA-084C-A988-0C19E1AFF224}"/>
              </a:ext>
            </a:extLst>
          </p:cNvPr>
          <p:cNvSpPr txBox="1"/>
          <p:nvPr/>
        </p:nvSpPr>
        <p:spPr>
          <a:xfrm>
            <a:off x="2111205" y="4811089"/>
            <a:ext cx="28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 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141623-ADAA-084C-A988-0C19E1AFF224}"/>
              </a:ext>
            </a:extLst>
          </p:cNvPr>
          <p:cNvSpPr txBox="1"/>
          <p:nvPr/>
        </p:nvSpPr>
        <p:spPr>
          <a:xfrm>
            <a:off x="2060835" y="2692098"/>
            <a:ext cx="286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</p:spTree>
    <p:extLst>
      <p:ext uri="{BB962C8B-B14F-4D97-AF65-F5344CB8AC3E}">
        <p14:creationId xmlns:p14="http://schemas.microsoft.com/office/powerpoint/2010/main" val="49934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62062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Social Obligatorio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1491544" y="2166500"/>
            <a:ext cx="10138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algn="just"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que el delegado Administrativo de la IPS o la Entidad lo haya activado y enrolado.</a:t>
            </a:r>
          </a:p>
          <a:p>
            <a:pPr marL="139700" algn="just">
              <a:buClr>
                <a:srgbClr val="FFFFFF"/>
              </a:buClr>
              <a:buSzPts val="1400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algn="just"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Ingrese al enlace del aplicativo RUAF-NDv2 y comience a certificar nacimientos y defunciones, según sea el caso.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5" y="2319499"/>
            <a:ext cx="676649" cy="67664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3F9F05-9DBD-40BC-88AA-3736A417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330" y="3309033"/>
            <a:ext cx="600131" cy="6001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334A9EB-D0EB-4EF6-A9C2-CB87636646E1}"/>
              </a:ext>
            </a:extLst>
          </p:cNvPr>
          <p:cNvSpPr txBox="1"/>
          <p:nvPr/>
        </p:nvSpPr>
        <p:spPr>
          <a:xfrm>
            <a:off x="1618448" y="1534183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50279DF-2606-4424-80DB-9BB5F657E7D4}"/>
              </a:ext>
            </a:extLst>
          </p:cNvPr>
          <p:cNvCxnSpPr>
            <a:cxnSpLocks/>
          </p:cNvCxnSpPr>
          <p:nvPr/>
        </p:nvCxnSpPr>
        <p:spPr>
          <a:xfrm>
            <a:off x="1712954" y="2055626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821DEC1-93EA-4449-88C9-A9B6AD5599D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8448" y="3676013"/>
            <a:ext cx="824094" cy="8240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5AD2C91-6DDD-4ECC-8291-363D4898AA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4712" y="3682620"/>
            <a:ext cx="713729" cy="7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C6F015F-6774-F04E-B317-6671CDC6DD8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6B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CC4517-6F51-314E-8D09-2B102110F647}"/>
              </a:ext>
            </a:extLst>
          </p:cNvPr>
          <p:cNvSpPr txBox="1"/>
          <p:nvPr/>
        </p:nvSpPr>
        <p:spPr>
          <a:xfrm>
            <a:off x="757770" y="2331016"/>
            <a:ext cx="2751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74E516-ACF7-1C4C-AEC4-C45E889CC0BE}"/>
              </a:ext>
            </a:extLst>
          </p:cNvPr>
          <p:cNvSpPr txBox="1"/>
          <p:nvPr/>
        </p:nvSpPr>
        <p:spPr>
          <a:xfrm>
            <a:off x="3966635" y="3214526"/>
            <a:ext cx="71680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Otro Usuario</a:t>
            </a:r>
            <a:endParaRPr lang="es-CO" sz="48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6689AF4-CEDB-C645-A0BB-FD9153741860}"/>
              </a:ext>
            </a:extLst>
          </p:cNvPr>
          <p:cNvCxnSpPr>
            <a:cxnSpLocks/>
          </p:cNvCxnSpPr>
          <p:nvPr/>
        </p:nvCxnSpPr>
        <p:spPr>
          <a:xfrm>
            <a:off x="3695700" y="-152398"/>
            <a:ext cx="0" cy="4291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320CA12-9BA4-D84A-9AE9-0ECCB2CB5662}"/>
              </a:ext>
            </a:extLst>
          </p:cNvPr>
          <p:cNvSpPr txBox="1"/>
          <p:nvPr/>
        </p:nvSpPr>
        <p:spPr>
          <a:xfrm>
            <a:off x="7958667" y="6299200"/>
            <a:ext cx="408093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Salud y Protección Social</a:t>
            </a:r>
          </a:p>
        </p:txBody>
      </p:sp>
    </p:spTree>
    <p:extLst>
      <p:ext uri="{BB962C8B-B14F-4D97-AF65-F5344CB8AC3E}">
        <p14:creationId xmlns:p14="http://schemas.microsoft.com/office/powerpoint/2010/main" val="17366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30BCCE-B684-9441-A26D-AA16183EE792}"/>
              </a:ext>
            </a:extLst>
          </p:cNvPr>
          <p:cNvSpPr/>
          <p:nvPr/>
        </p:nvSpPr>
        <p:spPr>
          <a:xfrm>
            <a:off x="2922170" y="15311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AC3E9C-0C40-6B49-A1AB-A51CE05A46E5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6B9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36C63AA-2832-734B-80C3-C2CB707E45D9}"/>
              </a:ext>
            </a:extLst>
          </p:cNvPr>
          <p:cNvSpPr txBox="1"/>
          <p:nvPr/>
        </p:nvSpPr>
        <p:spPr>
          <a:xfrm>
            <a:off x="1198903" y="655645"/>
            <a:ext cx="5555736" cy="707886"/>
          </a:xfrm>
          <a:prstGeom prst="rect">
            <a:avLst/>
          </a:prstGeom>
          <a:solidFill>
            <a:srgbClr val="6B9B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Otro Usuario</a:t>
            </a:r>
            <a:endParaRPr lang="es-CO" sz="40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D2EAB2-8B6F-C640-90FD-3AD7DAD3593E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6B9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FEBC4EB-5534-450C-AB08-BEE93D381A34}"/>
              </a:ext>
            </a:extLst>
          </p:cNvPr>
          <p:cNvSpPr/>
          <p:nvPr/>
        </p:nvSpPr>
        <p:spPr>
          <a:xfrm>
            <a:off x="2601256" y="552977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8EB743F-794E-4C35-A34B-E636188B3E79}"/>
              </a:ext>
            </a:extLst>
          </p:cNvPr>
          <p:cNvSpPr/>
          <p:nvPr/>
        </p:nvSpPr>
        <p:spPr>
          <a:xfrm>
            <a:off x="3931585" y="2902547"/>
            <a:ext cx="6764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98F2FCE-153D-42BE-953D-39F731954B57}"/>
              </a:ext>
            </a:extLst>
          </p:cNvPr>
          <p:cNvSpPr/>
          <p:nvPr/>
        </p:nvSpPr>
        <p:spPr>
          <a:xfrm>
            <a:off x="1496320" y="1647895"/>
            <a:ext cx="8463576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Regístrese en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www.miseguridadsocial.gov.co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como persona natural</a:t>
            </a:r>
          </a:p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algn="just">
              <a:spcBef>
                <a:spcPts val="800"/>
              </a:spcBef>
              <a:buClr>
                <a:srgbClr val="FFFFFF"/>
              </a:buClr>
              <a:buSzPts val="1400"/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2: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Regístrese en el Módulo de Administración de Usuarios de RUAF-NDv2,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https://hercules.sispro.gov.co/SecurityWeb2/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como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 Usuario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9EB8D44-E7BF-4CA6-AEB7-E627B4661842}"/>
              </a:ext>
            </a:extLst>
          </p:cNvPr>
          <p:cNvGrpSpPr/>
          <p:nvPr/>
        </p:nvGrpSpPr>
        <p:grpSpPr>
          <a:xfrm>
            <a:off x="1549400" y="3223051"/>
            <a:ext cx="5516880" cy="1903429"/>
            <a:chOff x="3159761" y="3260482"/>
            <a:chExt cx="6644639" cy="2541707"/>
          </a:xfrm>
        </p:grpSpPr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8E20E7A9-076D-4A5F-8178-9B3089ED8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501" t="4000" r="15082" b="46074"/>
            <a:stretch/>
          </p:blipFill>
          <p:spPr>
            <a:xfrm>
              <a:off x="3159761" y="3260482"/>
              <a:ext cx="6644639" cy="2541707"/>
            </a:xfrm>
            <a:prstGeom prst="rect">
              <a:avLst/>
            </a:prstGeom>
          </p:spPr>
        </p:pic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552877D-DD68-4EAD-9FDC-58CD11A5484F}"/>
                </a:ext>
              </a:extLst>
            </p:cNvPr>
            <p:cNvSpPr/>
            <p:nvPr/>
          </p:nvSpPr>
          <p:spPr>
            <a:xfrm>
              <a:off x="5100320" y="4185920"/>
              <a:ext cx="1473200" cy="112776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A43528-3EC5-444C-B3CE-E918E4D0D135}"/>
              </a:ext>
            </a:extLst>
          </p:cNvPr>
          <p:cNvGrpSpPr/>
          <p:nvPr/>
        </p:nvGrpSpPr>
        <p:grpSpPr>
          <a:xfrm>
            <a:off x="3020068" y="5211203"/>
            <a:ext cx="7783998" cy="1467918"/>
            <a:chOff x="3020068" y="5211203"/>
            <a:chExt cx="7783998" cy="1467918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807B8FF-D555-4698-B103-86B2A31ED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068" y="5211203"/>
              <a:ext cx="7783998" cy="146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9456EC58-DCE8-4417-873C-506BA6159496}"/>
                </a:ext>
              </a:extLst>
            </p:cNvPr>
            <p:cNvSpPr/>
            <p:nvPr/>
          </p:nvSpPr>
          <p:spPr>
            <a:xfrm>
              <a:off x="9125339" y="5719665"/>
              <a:ext cx="1352939" cy="95945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5460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30BCCE-B684-9441-A26D-AA16183EE792}"/>
              </a:ext>
            </a:extLst>
          </p:cNvPr>
          <p:cNvSpPr/>
          <p:nvPr/>
        </p:nvSpPr>
        <p:spPr>
          <a:xfrm>
            <a:off x="2922170" y="153115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EEF269-B0F7-6D4A-875C-7A412EA7BE1A}"/>
              </a:ext>
            </a:extLst>
          </p:cNvPr>
          <p:cNvSpPr/>
          <p:nvPr/>
        </p:nvSpPr>
        <p:spPr>
          <a:xfrm>
            <a:off x="3022096" y="179926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AC3E9C-0C40-6B49-A1AB-A51CE05A46E5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6B9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36C63AA-2832-734B-80C3-C2CB707E45D9}"/>
              </a:ext>
            </a:extLst>
          </p:cNvPr>
          <p:cNvSpPr txBox="1"/>
          <p:nvPr/>
        </p:nvSpPr>
        <p:spPr>
          <a:xfrm>
            <a:off x="1198903" y="655645"/>
            <a:ext cx="5555736" cy="707886"/>
          </a:xfrm>
          <a:prstGeom prst="rect">
            <a:avLst/>
          </a:prstGeom>
          <a:solidFill>
            <a:srgbClr val="6B9B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Otro Usuario</a:t>
            </a:r>
            <a:endParaRPr lang="es-CO" sz="40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D2EAB2-8B6F-C640-90FD-3AD7DAD3593E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6B9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6729E6DD-A087-4B6F-BA41-F0665F9F4F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8850" y="3030366"/>
            <a:ext cx="687227" cy="68722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AB020094-99C6-4649-AF99-BCF3364212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8850" y="2075635"/>
            <a:ext cx="713729" cy="713729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26BFFCC4-6364-4A21-AE86-E7A88BE80335}"/>
              </a:ext>
            </a:extLst>
          </p:cNvPr>
          <p:cNvSpPr/>
          <p:nvPr/>
        </p:nvSpPr>
        <p:spPr>
          <a:xfrm>
            <a:off x="1687154" y="2153203"/>
            <a:ext cx="8463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que el delegado Administrativo de la IPS o la Entidad lo haya  activado y enrolado.</a:t>
            </a:r>
            <a:endParaRPr lang="es-ES_tradnl" dirty="0">
              <a:solidFill>
                <a:srgbClr val="E63867"/>
              </a:solidFill>
            </a:endParaRPr>
          </a:p>
          <a:p>
            <a:pPr algn="just"/>
            <a:endParaRPr lang="es-ES_tradnl" b="1" dirty="0">
              <a:solidFill>
                <a:srgbClr val="E638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4: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Ingrese al enlace del aplicativo </a:t>
            </a:r>
            <a:r>
              <a:rPr lang="es-CO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RUAF-NDv2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comience a operar la plataforma de acuerdo con el rol que le hayan asignado.</a:t>
            </a:r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7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2205720-9D62-8C4F-882C-1667BD37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874"/>
            <a:ext cx="3208866" cy="6938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79AB54-D20F-4E4F-A220-8DB7EB102103}"/>
              </a:ext>
            </a:extLst>
          </p:cNvPr>
          <p:cNvSpPr txBox="1"/>
          <p:nvPr/>
        </p:nvSpPr>
        <p:spPr>
          <a:xfrm>
            <a:off x="3208866" y="3017080"/>
            <a:ext cx="5926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¡GRACIAS!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54AEB47-CF99-944B-922F-EBAA3271685C}"/>
              </a:ext>
            </a:extLst>
          </p:cNvPr>
          <p:cNvGrpSpPr/>
          <p:nvPr/>
        </p:nvGrpSpPr>
        <p:grpSpPr>
          <a:xfrm>
            <a:off x="3720478" y="3832705"/>
            <a:ext cx="4751042" cy="769441"/>
            <a:chOff x="3564026" y="3830653"/>
            <a:chExt cx="4751042" cy="769441"/>
          </a:xfrm>
        </p:grpSpPr>
        <p:sp>
          <p:nvSpPr>
            <p:cNvPr id="15" name="Rectángulo 5">
              <a:extLst>
                <a:ext uri="{FF2B5EF4-FFF2-40B4-BE49-F238E27FC236}">
                  <a16:creationId xmlns:a16="http://schemas.microsoft.com/office/drawing/2014/main" id="{6F5FA917-3360-264A-9A16-E0A2B947BBA1}"/>
                </a:ext>
              </a:extLst>
            </p:cNvPr>
            <p:cNvSpPr/>
            <p:nvPr/>
          </p:nvSpPr>
          <p:spPr>
            <a:xfrm>
              <a:off x="3843477" y="4023268"/>
              <a:ext cx="4471591" cy="374908"/>
            </a:xfrm>
            <a:custGeom>
              <a:avLst/>
              <a:gdLst>
                <a:gd name="connsiteX0" fmla="*/ 0 w 4438138"/>
                <a:gd name="connsiteY0" fmla="*/ 0 h 369332"/>
                <a:gd name="connsiteX1" fmla="*/ 4438138 w 4438138"/>
                <a:gd name="connsiteY1" fmla="*/ 0 h 369332"/>
                <a:gd name="connsiteX2" fmla="*/ 4438138 w 4438138"/>
                <a:gd name="connsiteY2" fmla="*/ 369332 h 369332"/>
                <a:gd name="connsiteX3" fmla="*/ 0 w 4438138"/>
                <a:gd name="connsiteY3" fmla="*/ 369332 h 369332"/>
                <a:gd name="connsiteX4" fmla="*/ 0 w 4438138"/>
                <a:gd name="connsiteY4" fmla="*/ 0 h 369332"/>
                <a:gd name="connsiteX0" fmla="*/ 33453 w 4471591"/>
                <a:gd name="connsiteY0" fmla="*/ 0 h 374908"/>
                <a:gd name="connsiteX1" fmla="*/ 4471591 w 4471591"/>
                <a:gd name="connsiteY1" fmla="*/ 0 h 374908"/>
                <a:gd name="connsiteX2" fmla="*/ 4471591 w 4471591"/>
                <a:gd name="connsiteY2" fmla="*/ 369332 h 374908"/>
                <a:gd name="connsiteX3" fmla="*/ 0 w 4471591"/>
                <a:gd name="connsiteY3" fmla="*/ 374908 h 374908"/>
                <a:gd name="connsiteX4" fmla="*/ 33453 w 4471591"/>
                <a:gd name="connsiteY4" fmla="*/ 0 h 374908"/>
                <a:gd name="connsiteX0" fmla="*/ 61331 w 4471591"/>
                <a:gd name="connsiteY0" fmla="*/ 0 h 374908"/>
                <a:gd name="connsiteX1" fmla="*/ 4471591 w 4471591"/>
                <a:gd name="connsiteY1" fmla="*/ 0 h 374908"/>
                <a:gd name="connsiteX2" fmla="*/ 4471591 w 4471591"/>
                <a:gd name="connsiteY2" fmla="*/ 369332 h 374908"/>
                <a:gd name="connsiteX3" fmla="*/ 0 w 4471591"/>
                <a:gd name="connsiteY3" fmla="*/ 374908 h 374908"/>
                <a:gd name="connsiteX4" fmla="*/ 61331 w 4471591"/>
                <a:gd name="connsiteY4" fmla="*/ 0 h 37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591" h="374908">
                  <a:moveTo>
                    <a:pt x="61331" y="0"/>
                  </a:moveTo>
                  <a:lnTo>
                    <a:pt x="4471591" y="0"/>
                  </a:lnTo>
                  <a:lnTo>
                    <a:pt x="4471591" y="369332"/>
                  </a:lnTo>
                  <a:lnTo>
                    <a:pt x="0" y="374908"/>
                  </a:lnTo>
                  <a:lnTo>
                    <a:pt x="61331" y="0"/>
                  </a:lnTo>
                  <a:close/>
                </a:path>
              </a:pathLst>
            </a:custGeom>
            <a:solidFill>
              <a:srgbClr val="E6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4D61648-E988-DC4B-AA86-CC82837208D9}"/>
                </a:ext>
              </a:extLst>
            </p:cNvPr>
            <p:cNvSpPr/>
            <p:nvPr/>
          </p:nvSpPr>
          <p:spPr>
            <a:xfrm>
              <a:off x="4005172" y="4023268"/>
              <a:ext cx="41816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 a  </a:t>
              </a:r>
              <a:r>
                <a:rPr lang="es-CO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 a  l  u  d  </a:t>
              </a:r>
              <a:r>
                <a:rPr lang="es-CO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 s  D  e  T  o  d  o  s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FE60CDF-6994-C943-A26A-066AC3A21314}"/>
                </a:ext>
              </a:extLst>
            </p:cNvPr>
            <p:cNvSpPr/>
            <p:nvPr/>
          </p:nvSpPr>
          <p:spPr>
            <a:xfrm>
              <a:off x="3564026" y="3830653"/>
              <a:ext cx="37702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</a:t>
              </a:r>
              <a:endParaRPr lang="es-CO" sz="4400" dirty="0"/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E86F3E6-2D2D-4546-BA80-6EC0C0762717}"/>
              </a:ext>
            </a:extLst>
          </p:cNvPr>
          <p:cNvCxnSpPr/>
          <p:nvPr/>
        </p:nvCxnSpPr>
        <p:spPr>
          <a:xfrm>
            <a:off x="694267" y="5647268"/>
            <a:ext cx="1095586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82DDB5BE-D64A-CE44-B09F-ADB0E23C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4457700" y="6004984"/>
            <a:ext cx="3276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5585685-EBF7-4F43-B368-2E5E792714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1C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BFEA42-299D-7B41-B0B4-F1F61819B4A2}"/>
              </a:ext>
            </a:extLst>
          </p:cNvPr>
          <p:cNvSpPr txBox="1"/>
          <p:nvPr/>
        </p:nvSpPr>
        <p:spPr>
          <a:xfrm>
            <a:off x="757770" y="2331016"/>
            <a:ext cx="2751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DE977D-C085-8A43-A6C1-664ADB8DCF9A}"/>
              </a:ext>
            </a:extLst>
          </p:cNvPr>
          <p:cNvSpPr txBox="1"/>
          <p:nvPr/>
        </p:nvSpPr>
        <p:spPr>
          <a:xfrm>
            <a:off x="3966634" y="3214526"/>
            <a:ext cx="731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Generalidades</a:t>
            </a:r>
            <a:endParaRPr lang="es-CO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7B5B89-C1B1-2F44-91BF-63486654A92C}"/>
              </a:ext>
            </a:extLst>
          </p:cNvPr>
          <p:cNvCxnSpPr>
            <a:cxnSpLocks/>
          </p:cNvCxnSpPr>
          <p:nvPr/>
        </p:nvCxnSpPr>
        <p:spPr>
          <a:xfrm>
            <a:off x="3695700" y="-152398"/>
            <a:ext cx="0" cy="4291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F40B4D-C504-DB42-8DA4-762342686F63}"/>
              </a:ext>
            </a:extLst>
          </p:cNvPr>
          <p:cNvSpPr txBox="1"/>
          <p:nvPr/>
        </p:nvSpPr>
        <p:spPr>
          <a:xfrm>
            <a:off x="7958667" y="6299200"/>
            <a:ext cx="408093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Salud y Protección Social</a:t>
            </a:r>
          </a:p>
        </p:txBody>
      </p:sp>
    </p:spTree>
    <p:extLst>
      <p:ext uri="{BB962C8B-B14F-4D97-AF65-F5344CB8AC3E}">
        <p14:creationId xmlns:p14="http://schemas.microsoft.com/office/powerpoint/2010/main" val="14577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62062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Generalidades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60549" y="1588501"/>
            <a:ext cx="990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Para acceder a la aplicación RUAF ND V2 se deberá contar con internet, haciendo uso cualquiera de los siguientes navegadores: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79" y="2359357"/>
            <a:ext cx="6335721" cy="1506083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60547" y="3879141"/>
            <a:ext cx="990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Todo aquel que vaya a hacer uso de la aplicación RUAF ND V2 deberá estar registrado en </a:t>
            </a:r>
            <a:r>
              <a:rPr lang="es-CO" dirty="0" err="1"/>
              <a:t>miseguridadsocial</a:t>
            </a:r>
            <a:r>
              <a:rPr lang="es-CO" dirty="0"/>
              <a:t> como persona natural y en el sistema hércules de SISPRO.</a:t>
            </a:r>
          </a:p>
        </p:txBody>
      </p:sp>
      <p:sp>
        <p:nvSpPr>
          <p:cNvPr id="9" name="Estrella de 5 puntas 8"/>
          <p:cNvSpPr/>
          <p:nvPr/>
        </p:nvSpPr>
        <p:spPr>
          <a:xfrm>
            <a:off x="728531" y="1826999"/>
            <a:ext cx="184732" cy="1693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strella de 5 puntas 19"/>
          <p:cNvSpPr/>
          <p:nvPr/>
        </p:nvSpPr>
        <p:spPr>
          <a:xfrm>
            <a:off x="788565" y="4117639"/>
            <a:ext cx="184732" cy="1693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1060549" y="4863418"/>
            <a:ext cx="990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Aquellos usuarios que ya hagan uso de aplicaciones como MIPRES y RELAB no tienen que registrarse nuevamente ni en mi seguridad social, ni en hércules; pues RUAF ND V2 se encuentra bajo la misma plataforma.</a:t>
            </a:r>
          </a:p>
        </p:txBody>
      </p:sp>
      <p:sp>
        <p:nvSpPr>
          <p:cNvPr id="22" name="Estrella de 5 puntas 21"/>
          <p:cNvSpPr/>
          <p:nvPr/>
        </p:nvSpPr>
        <p:spPr>
          <a:xfrm>
            <a:off x="788567" y="5101916"/>
            <a:ext cx="184732" cy="1693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62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62062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Generalidades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60549" y="1588501"/>
            <a:ext cx="990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Existen cuatro tipos de usuarios o roles definidos para la operación de RUAF ND V2. Estos son: Delegados Administrativos (IPS, Entidad Territorial Departamental – Distrital), Profesional de la Salud, Profesional Servicio Social Obligatorio - SSO y Otro Usuario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60547" y="3879141"/>
            <a:ext cx="990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las instituciones de salud puedan Certificar Nacimientos y Defunciones a través de RUAF ND V2, deben estar inscritas en el Registro de Prestadores de Servicios de Salud – REPS y encontrarse habilitada como tal.</a:t>
            </a:r>
            <a:endParaRPr lang="es-CO" dirty="0"/>
          </a:p>
        </p:txBody>
      </p:sp>
      <p:sp>
        <p:nvSpPr>
          <p:cNvPr id="9" name="Estrella de 5 puntas 8"/>
          <p:cNvSpPr/>
          <p:nvPr/>
        </p:nvSpPr>
        <p:spPr>
          <a:xfrm>
            <a:off x="728531" y="1826999"/>
            <a:ext cx="184732" cy="1693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strella de 5 puntas 19"/>
          <p:cNvSpPr/>
          <p:nvPr/>
        </p:nvSpPr>
        <p:spPr>
          <a:xfrm>
            <a:off x="788565" y="4117639"/>
            <a:ext cx="184732" cy="1693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/>
          <p:cNvPicPr/>
          <p:nvPr/>
        </p:nvPicPr>
        <p:blipFill rotWithShape="1">
          <a:blip r:embed="rId2"/>
          <a:srcRect t="30507"/>
          <a:stretch/>
        </p:blipFill>
        <p:spPr>
          <a:xfrm>
            <a:off x="3193990" y="2695819"/>
            <a:ext cx="5636895" cy="830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3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5585685-EBF7-4F43-B368-2E5E792714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1C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BFEA42-299D-7B41-B0B4-F1F61819B4A2}"/>
              </a:ext>
            </a:extLst>
          </p:cNvPr>
          <p:cNvSpPr txBox="1"/>
          <p:nvPr/>
        </p:nvSpPr>
        <p:spPr>
          <a:xfrm>
            <a:off x="757770" y="2331016"/>
            <a:ext cx="2751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DE977D-C085-8A43-A6C1-664ADB8DCF9A}"/>
              </a:ext>
            </a:extLst>
          </p:cNvPr>
          <p:cNvSpPr txBox="1"/>
          <p:nvPr/>
        </p:nvSpPr>
        <p:spPr>
          <a:xfrm>
            <a:off x="3966634" y="3214526"/>
            <a:ext cx="731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Work Sans Light"/>
                <a:cs typeface="Arial" panose="020B0604020202020204" pitchFamily="34" charset="0"/>
                <a:sym typeface="Work Sans Light"/>
              </a:rPr>
              <a:t>Delegado Administrativo</a:t>
            </a:r>
            <a:endParaRPr lang="es-CO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7B5B89-C1B1-2F44-91BF-63486654A92C}"/>
              </a:ext>
            </a:extLst>
          </p:cNvPr>
          <p:cNvCxnSpPr>
            <a:cxnSpLocks/>
          </p:cNvCxnSpPr>
          <p:nvPr/>
        </p:nvCxnSpPr>
        <p:spPr>
          <a:xfrm>
            <a:off x="3695700" y="-152398"/>
            <a:ext cx="0" cy="4291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F40B4D-C504-DB42-8DA4-762342686F63}"/>
              </a:ext>
            </a:extLst>
          </p:cNvPr>
          <p:cNvSpPr txBox="1"/>
          <p:nvPr/>
        </p:nvSpPr>
        <p:spPr>
          <a:xfrm>
            <a:off x="7958667" y="6299200"/>
            <a:ext cx="408093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>
                    <a:alpha val="5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Salud y Protección Social</a:t>
            </a:r>
          </a:p>
        </p:txBody>
      </p:sp>
    </p:spTree>
    <p:extLst>
      <p:ext uri="{BB962C8B-B14F-4D97-AF65-F5344CB8AC3E}">
        <p14:creationId xmlns:p14="http://schemas.microsoft.com/office/powerpoint/2010/main" val="406278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245281" y="415263"/>
            <a:ext cx="7165294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1391338" y="1699291"/>
            <a:ext cx="10138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800"/>
              </a:spcBef>
              <a:buClr>
                <a:srgbClr val="FFFFFF"/>
              </a:buClr>
              <a:buSzPts val="1400"/>
            </a:pPr>
            <a:endParaRPr lang="es-ES" sz="1600" b="1" dirty="0">
              <a:solidFill>
                <a:srgbClr val="E638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 algn="just">
              <a:buClr>
                <a:srgbClr val="FFFFFF"/>
              </a:buClr>
              <a:buSzPts val="1400"/>
            </a:pPr>
            <a:r>
              <a:rPr lang="es-ES" sz="16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representante legal de cada IPS o Entidad deberá estar registrada en el portal web de Mi Seguridad Social en el siguiente enlace: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www.miseguridadsocial.gov.co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Primero debe hacerlo como persona natural, luego registrar la Entidad como persona Jurídica. </a:t>
            </a:r>
          </a:p>
          <a:p>
            <a:pPr marL="139700" lvl="0">
              <a:buClr>
                <a:srgbClr val="FFFFFF"/>
              </a:buClr>
              <a:buSzPts val="1400"/>
            </a:pP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lvl="0">
              <a:buClr>
                <a:srgbClr val="FFFFFF"/>
              </a:buClr>
              <a:buSzPts val="1400"/>
            </a:pPr>
            <a:r>
              <a:rPr lang="es-ES" sz="16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representante legal deberá nombrar un Delegado a través del portal de mi seguridad social, por la Opción </a:t>
            </a: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“Administrar Autorizados”,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quien tendrá la potestad de administrar los usuarios que harán uso de la aplicación RUAF-NDv2.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BD8F9D-D3BB-4DAF-A59F-02D442CF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8" y="1937850"/>
            <a:ext cx="877464" cy="87746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3F9F05-9DBD-40BC-88AA-3736A417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375" y="3058566"/>
            <a:ext cx="713729" cy="71372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2521F64-DAFA-4AEF-831B-174A3F170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338" y="1337733"/>
            <a:ext cx="1713124" cy="646232"/>
          </a:xfrm>
          <a:prstGeom prst="rect">
            <a:avLst/>
          </a:prstGeom>
        </p:spPr>
      </p:pic>
      <p:sp>
        <p:nvSpPr>
          <p:cNvPr id="6" name="AutoShape 2" descr="blob:https://web.whatsapp.com/30c61030-2851-4250-af26-230cb26cdc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4" descr="blob:https://web.whatsapp.com/383e4f6f-aed3-458f-be5e-416048e0de7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1848" y="3865419"/>
            <a:ext cx="6168733" cy="26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563312"/>
            <a:ext cx="7754658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9820A3-9B79-E149-98B7-2578E59D65ED}"/>
              </a:ext>
            </a:extLst>
          </p:cNvPr>
          <p:cNvSpPr/>
          <p:nvPr/>
        </p:nvSpPr>
        <p:spPr>
          <a:xfrm>
            <a:off x="913263" y="2090221"/>
            <a:ext cx="10445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algn="just">
              <a:buClr>
                <a:srgbClr val="FFFFFF"/>
              </a:buClr>
              <a:buSzPts val="1400"/>
            </a:pPr>
            <a:r>
              <a:rPr lang="es-ES" sz="1600" b="1" dirty="0">
                <a:solidFill>
                  <a:srgbClr val="E638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delegado nombrado en Mi Seguridad Social debe registrarse en el Módulo de Registro de Usuarios del RUAFND en el siguiente enlace: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https://hercules.sispro.gov.co/SecurityWeb2/ALCANCE_user_esq2/RegistrarUsuario.aspx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F62EC1-853C-4FCF-8CD6-55CFD9AC88C2}"/>
              </a:ext>
            </a:extLst>
          </p:cNvPr>
          <p:cNvSpPr txBox="1"/>
          <p:nvPr/>
        </p:nvSpPr>
        <p:spPr>
          <a:xfrm>
            <a:off x="1618448" y="1398269"/>
            <a:ext cx="161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2pPr marL="0" lvl="1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s-CO" sz="2400" dirty="0"/>
              <a:t>PASOS</a:t>
            </a:r>
            <a:endParaRPr lang="es-ES_tradnl" sz="24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059001F-502A-41F7-B7CC-9F04A4177EE5}"/>
              </a:ext>
            </a:extLst>
          </p:cNvPr>
          <p:cNvCxnSpPr>
            <a:cxnSpLocks/>
          </p:cNvCxnSpPr>
          <p:nvPr/>
        </p:nvCxnSpPr>
        <p:spPr>
          <a:xfrm>
            <a:off x="1712954" y="1859934"/>
            <a:ext cx="1307114" cy="0"/>
          </a:xfrm>
          <a:prstGeom prst="line">
            <a:avLst/>
          </a:prstGeom>
          <a:ln w="28575">
            <a:solidFill>
              <a:srgbClr val="67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5F87115-2271-4617-A449-9BBB1B8991E4}"/>
              </a:ext>
            </a:extLst>
          </p:cNvPr>
          <p:cNvGrpSpPr/>
          <p:nvPr/>
        </p:nvGrpSpPr>
        <p:grpSpPr>
          <a:xfrm>
            <a:off x="1198903" y="3054837"/>
            <a:ext cx="5516880" cy="1903429"/>
            <a:chOff x="3159761" y="3260482"/>
            <a:chExt cx="6644639" cy="254170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9759F66C-03E5-48E9-AA8E-A66B3B200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01" t="4000" r="15082" b="46074"/>
            <a:stretch/>
          </p:blipFill>
          <p:spPr>
            <a:xfrm>
              <a:off x="3159761" y="3260482"/>
              <a:ext cx="6644639" cy="2541707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D57A069-B526-4333-87B0-63BFC8BA888E}"/>
                </a:ext>
              </a:extLst>
            </p:cNvPr>
            <p:cNvSpPr/>
            <p:nvPr/>
          </p:nvSpPr>
          <p:spPr>
            <a:xfrm>
              <a:off x="5100320" y="4185920"/>
              <a:ext cx="1473200" cy="112776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47350C4-11AF-4313-A273-02F8ACF1EAD8}"/>
              </a:ext>
            </a:extLst>
          </p:cNvPr>
          <p:cNvGrpSpPr/>
          <p:nvPr/>
        </p:nvGrpSpPr>
        <p:grpSpPr>
          <a:xfrm>
            <a:off x="4307840" y="5151306"/>
            <a:ext cx="7783998" cy="1452694"/>
            <a:chOff x="4307840" y="5151306"/>
            <a:chExt cx="7783998" cy="1452694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65DB1F-AF38-49AC-84FF-74B149366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840" y="5151306"/>
              <a:ext cx="7783998" cy="136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010668-5FFC-4684-B186-081203F3B0EC}"/>
                </a:ext>
              </a:extLst>
            </p:cNvPr>
            <p:cNvSpPr/>
            <p:nvPr/>
          </p:nvSpPr>
          <p:spPr>
            <a:xfrm>
              <a:off x="4602480" y="5557520"/>
              <a:ext cx="1493520" cy="1046480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4781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0C418B-7B77-8F4E-885A-6BAA8F539F7F}"/>
              </a:ext>
            </a:extLst>
          </p:cNvPr>
          <p:cNvSpPr txBox="1"/>
          <p:nvPr/>
        </p:nvSpPr>
        <p:spPr>
          <a:xfrm>
            <a:off x="135002" y="597340"/>
            <a:ext cx="7782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1236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31FD9-099C-FC47-8C32-85DAFBC6DA88}"/>
              </a:ext>
            </a:extLst>
          </p:cNvPr>
          <p:cNvSpPr txBox="1"/>
          <p:nvPr/>
        </p:nvSpPr>
        <p:spPr>
          <a:xfrm>
            <a:off x="1198903" y="655645"/>
            <a:ext cx="7754658" cy="707886"/>
          </a:xfrm>
          <a:prstGeom prst="rect">
            <a:avLst/>
          </a:prstGeom>
          <a:solidFill>
            <a:srgbClr val="12367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Delegado Administrativo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5D3C3-747F-0044-8C0F-2D550BAFED9A}"/>
              </a:ext>
            </a:extLst>
          </p:cNvPr>
          <p:cNvCxnSpPr>
            <a:cxnSpLocks/>
          </p:cNvCxnSpPr>
          <p:nvPr/>
        </p:nvCxnSpPr>
        <p:spPr>
          <a:xfrm>
            <a:off x="913263" y="-86759"/>
            <a:ext cx="0" cy="1424492"/>
          </a:xfrm>
          <a:prstGeom prst="line">
            <a:avLst/>
          </a:prstGeom>
          <a:ln w="28575">
            <a:solidFill>
              <a:srgbClr val="1236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72224" y="1908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0332"/>
              </p:ext>
            </p:extLst>
          </p:nvPr>
        </p:nvGraphicFramePr>
        <p:xfrm>
          <a:off x="175075" y="1822253"/>
          <a:ext cx="1476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Imagen de mapa de bits" r:id="rId3" imgW="1943371" imgH="1390844" progId="Paint.Picture">
                  <p:embed/>
                </p:oleObj>
              </mc:Choice>
              <mc:Fallback>
                <p:oleObj name="Imagen de mapa de bits" r:id="rId3" imgW="1943371" imgH="1390844" progId="Paint.Picture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5" y="1822253"/>
                        <a:ext cx="14763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/>
          <p:cNvPicPr/>
          <p:nvPr/>
        </p:nvPicPr>
        <p:blipFill rotWithShape="1">
          <a:blip r:embed="rId5"/>
          <a:srcRect b="19497"/>
          <a:stretch/>
        </p:blipFill>
        <p:spPr bwMode="auto">
          <a:xfrm>
            <a:off x="1837789" y="1520670"/>
            <a:ext cx="4979571" cy="909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/>
          <p:cNvPicPr/>
          <p:nvPr/>
        </p:nvPicPr>
        <p:blipFill>
          <a:blip r:embed="rId6"/>
          <a:stretch>
            <a:fillRect/>
          </a:stretch>
        </p:blipFill>
        <p:spPr>
          <a:xfrm>
            <a:off x="1837789" y="2454230"/>
            <a:ext cx="4979571" cy="1734163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7"/>
          <a:stretch>
            <a:fillRect/>
          </a:stretch>
        </p:blipFill>
        <p:spPr>
          <a:xfrm>
            <a:off x="1837788" y="4187465"/>
            <a:ext cx="4979571" cy="2014890"/>
          </a:xfrm>
          <a:prstGeom prst="rect">
            <a:avLst/>
          </a:prstGeom>
        </p:spPr>
      </p:pic>
      <p:pic>
        <p:nvPicPr>
          <p:cNvPr id="5126" name="Picture 6" descr="Forma">
            <a:extLst>
              <a:ext uri="{FF2B5EF4-FFF2-40B4-BE49-F238E27FC236}">
                <a16:creationId xmlns:a16="http://schemas.microsoft.com/office/drawing/2014/main" id="{84136EF9-D79E-46D3-B140-C04D7937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5" y="2866091"/>
            <a:ext cx="14954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617A7A4-2C71-4773-ADB5-A262F73F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12" y="2835059"/>
            <a:ext cx="4239908" cy="23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bc7fa6d9-f289-453f-8d65-26d024cbc172">SK56FQYSNTNA-274-2</_dlc_DocId>
    <_dlc_DocIdUrl xmlns="bc7fa6d9-f289-453f-8d65-26d024cbc172">
      <Url>https://intranet.minsalud.gov.co/comunicaciones/_layouts/15/DocIdRedir.aspx?ID=SK56FQYSNTNA-274-2</Url>
      <Description>SK56FQYSNTNA-274-2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A341737EA7547BFF91A63EFF47A0F" ma:contentTypeVersion="5" ma:contentTypeDescription="Crear nuevo documento." ma:contentTypeScope="" ma:versionID="be42825675c9676ef200d1ce45c934ba">
  <xsd:schema xmlns:xsd="http://www.w3.org/2001/XMLSchema" xmlns:xs="http://www.w3.org/2001/XMLSchema" xmlns:p="http://schemas.microsoft.com/office/2006/metadata/properties" xmlns:ns1="http://schemas.microsoft.com/sharepoint/v3" xmlns:ns2="bc7fa6d9-f289-453f-8d65-26d024cbc172" targetNamespace="http://schemas.microsoft.com/office/2006/metadata/properties" ma:root="true" ma:fieldsID="60704b87ff60a9884fde748d15839514" ns1:_="" ns2:_="">
    <xsd:import namespace="http://schemas.microsoft.com/sharepoint/v3"/>
    <xsd:import namespace="bc7fa6d9-f289-453f-8d65-26d024cbc17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hidden="true" ma:internalName="PublishingStartDate">
      <xsd:simpleType>
        <xsd:restriction base="dms:Unknown"/>
      </xsd:simpleType>
    </xsd:element>
    <xsd:element name="PublishingExpirationDate" ma:index="12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fa6d9-f289-453f-8d65-26d024cbc1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  <xsd:element name="SharedWithUsers" ma:index="13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3884C-AFEE-4610-BAB6-95C9BDADE82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C04BE13-16E2-48DE-B786-51BE40AFE0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41907E-EB62-448B-9E96-70D415DE4686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c7fa6d9-f289-453f-8d65-26d024cbc172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C1E1F8E-BF67-45A5-BFF7-D88A310A2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7fa6d9-f289-453f-8d65-26d024cbc1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831</Words>
  <Application>Microsoft Office PowerPoint</Application>
  <PresentationFormat>Panorámica</PresentationFormat>
  <Paragraphs>117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Work Sans Light</vt:lpstr>
      <vt:lpstr>Tema de Office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FEDERICO</cp:lastModifiedBy>
  <cp:revision>108</cp:revision>
  <cp:lastPrinted>2020-01-17T20:51:59Z</cp:lastPrinted>
  <dcterms:created xsi:type="dcterms:W3CDTF">2020-01-17T14:01:18Z</dcterms:created>
  <dcterms:modified xsi:type="dcterms:W3CDTF">2022-05-23T16:15:51Z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4eb91d03-973a-4a2d-822c-9cc7094d8d80</vt:lpwstr>
  </property>
  <property fmtid="{D5CDD505-2E9C-101B-9397-08002B2CF9AE}" pid="3" name="ContentTypeId">
    <vt:lpwstr>0x0101007EBA341737EA7547BFF91A63EFF47A0F</vt:lpwstr>
  </property>
</Properties>
</file>