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9144000" cy="6858000"/>
  <p:notesSz cx="7099300" cy="1022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PT" sz="2000" spc="-1" strike="noStrike">
                <a:latin typeface="Arial"/>
              </a:rPr>
              <a:t>Click to edit the notes format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PT" sz="1400" spc="-1" strike="noStrike">
                <a:latin typeface="Times New Roman"/>
              </a:rPr>
              <a:t>&lt;header&gt;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PT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PT" sz="1400" spc="-1" strike="noStrike">
                <a:latin typeface="Times New Roman"/>
              </a:rPr>
              <a:t>&lt;date/time&gt;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PT" sz="1400" spc="-1" strike="noStrike">
                <a:latin typeface="Times New Roman"/>
              </a:defRPr>
            </a:lvl1pPr>
          </a:lstStyle>
          <a:p>
            <a:r>
              <a:rPr b="0" lang="pt-PT" sz="1400" spc="-1" strike="noStrike">
                <a:latin typeface="Times New Roman"/>
              </a:rPr>
              <a:t>&lt;footer&gt;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PT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7B9077F-BF05-456F-87AE-4233298B381A}" type="slidenum">
              <a:rPr b="0" lang="pt-PT" sz="1400" spc="-1" strike="noStrike">
                <a:latin typeface="Times New Roman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1249200" y="1278000"/>
            <a:ext cx="4600080" cy="3450960"/>
          </a:xfrm>
          <a:prstGeom prst="rect">
            <a:avLst/>
          </a:prstGeom>
          <a:ln w="0">
            <a:noFill/>
          </a:ln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09560" y="4919760"/>
            <a:ext cx="5679720" cy="4025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tejo.tecnico.ulisboa.pt -</a:t>
            </a:r>
            <a:r>
              <a:rPr b="1" lang="en-GB" sz="2000" spc="-1" strike="noStrike">
                <a:latin typeface="Arial"/>
              </a:rPr>
              <a:t>193.136.138.142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PT" sz="20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7"/>
          </p:nvPr>
        </p:nvSpPr>
        <p:spPr>
          <a:xfrm>
            <a:off x="4021200" y="9710640"/>
            <a:ext cx="3076200" cy="51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070AA1-D3CA-4278-A72D-49A7A9A3D7A7}" type="slidenum">
              <a:rPr b="0" lang="en-GB" sz="1200" spc="-1" strike="noStrike">
                <a:latin typeface="Times New Roman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1249200" y="1278000"/>
            <a:ext cx="4600080" cy="345096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09560" y="4919760"/>
            <a:ext cx="5679720" cy="4025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i="1" lang="en-GB" sz="1800" spc="-1" strike="noStrike">
                <a:latin typeface="Times New Roman"/>
                <a:ea typeface="바탕"/>
              </a:rPr>
              <a:t>player ID</a:t>
            </a:r>
            <a:r>
              <a:rPr b="0" lang="en-GB" sz="1800" spc="-1" strike="noStrike">
                <a:latin typeface="Times New Roman"/>
                <a:ea typeface="바탕"/>
              </a:rPr>
              <a:t> </a:t>
            </a:r>
            <a:r>
              <a:rPr b="0" i="1" lang="en-GB" sz="1800" spc="-1" strike="noStrike">
                <a:latin typeface="Courier New"/>
                <a:ea typeface="바탕"/>
              </a:rPr>
              <a:t>PLID</a:t>
            </a:r>
            <a:r>
              <a:rPr b="0" lang="en-GB" sz="1800" spc="-1" strike="noStrike">
                <a:latin typeface="Times New Roman"/>
                <a:ea typeface="바탕"/>
              </a:rPr>
              <a:t>, a 6‑digit IST student number</a:t>
            </a:r>
            <a:endParaRPr b="0" lang="pt-P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GB" sz="1800" spc="-1" strike="noStrike">
                <a:latin typeface="Times New Roman"/>
                <a:ea typeface="바탕"/>
              </a:rPr>
              <a:t>Words are in </a:t>
            </a:r>
            <a:r>
              <a:rPr b="0" lang="en-GB" sz="1800" spc="-1" strike="noStrike" u="sng">
                <a:uFillTx/>
                <a:latin typeface="Times New Roman"/>
                <a:ea typeface="바탕"/>
              </a:rPr>
              <a:t>English</a:t>
            </a:r>
            <a:r>
              <a:rPr b="0" lang="en-GB" sz="1800" spc="-1" strike="noStrike">
                <a:latin typeface="Times New Roman"/>
                <a:ea typeface="바탕"/>
              </a:rPr>
              <a:t> and can have </a:t>
            </a:r>
            <a:r>
              <a:rPr b="0" lang="en-GB" sz="1800" spc="-1" strike="noStrike" u="sng">
                <a:uFillTx/>
                <a:latin typeface="Times New Roman"/>
                <a:ea typeface="바탕"/>
              </a:rPr>
              <a:t>between 3 and 30 letters</a:t>
            </a:r>
            <a:endParaRPr b="0" lang="pt-P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i="1" lang="fr-FR" sz="1200" spc="-1" strike="noStrike">
                <a:latin typeface="Courier New"/>
                <a:ea typeface="바탕"/>
              </a:rPr>
              <a:t>max_errors</a:t>
            </a:r>
            <a:r>
              <a:rPr b="0" lang="en-GB" sz="1200" spc="-1" strike="noStrike">
                <a:latin typeface="Times New Roman"/>
                <a:ea typeface="바탕"/>
              </a:rPr>
              <a:t> = 7; 8 or 9 - for word lengths &lt;6 letters; [7,10]; &gt;= 11 letters </a:t>
            </a:r>
            <a:endParaRPr b="0" lang="pt-PT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PT" sz="18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8"/>
          </p:nvPr>
        </p:nvSpPr>
        <p:spPr>
          <a:xfrm>
            <a:off x="4021200" y="9710640"/>
            <a:ext cx="3076200" cy="51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6474A9-D946-41AF-BA0C-6E8AC3FCC208}" type="slidenum">
              <a:rPr b="0" lang="en-GB" sz="1200" spc="-1" strike="noStrike">
                <a:latin typeface="Times New Roman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1249200" y="1278000"/>
            <a:ext cx="4600080" cy="345096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09560" y="4919760"/>
            <a:ext cx="5679720" cy="4025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GB" sz="1800" spc="-1" strike="noStrike">
                <a:latin typeface="Times New Roman"/>
                <a:ea typeface="바탕"/>
              </a:rPr>
              <a:t>Following the </a:t>
            </a:r>
            <a:r>
              <a:rPr b="1" lang="en-GB" sz="1800" spc="-1" strike="noStrike">
                <a:latin typeface="Courier New"/>
                <a:ea typeface="바탕"/>
              </a:rPr>
              <a:t>rev</a:t>
            </a:r>
            <a:r>
              <a:rPr b="0" lang="en-GB" sz="1800" spc="-1" strike="noStrike">
                <a:latin typeface="Times New Roman"/>
                <a:ea typeface="바탕"/>
              </a:rPr>
              <a:t> debug command, and if there is an ongoing game, the </a:t>
            </a:r>
            <a:r>
              <a:rPr b="0" i="1" lang="en-GB" sz="1800" spc="-1" strike="noStrike">
                <a:latin typeface="Times New Roman"/>
                <a:ea typeface="바탕"/>
              </a:rPr>
              <a:t>Player</a:t>
            </a:r>
            <a:r>
              <a:rPr b="0" lang="en-GB" sz="1800" spc="-1" strike="noStrike">
                <a:latin typeface="Times New Roman"/>
                <a:ea typeface="바탕"/>
              </a:rPr>
              <a:t> application sends the </a:t>
            </a:r>
            <a:r>
              <a:rPr b="0" i="1" lang="en-GB" sz="1800" spc="-1" strike="noStrike">
                <a:latin typeface="Times New Roman"/>
                <a:ea typeface="바탕"/>
              </a:rPr>
              <a:t>GS</a:t>
            </a:r>
            <a:r>
              <a:rPr b="0" lang="en-GB" sz="1800" spc="-1" strike="noStrike">
                <a:latin typeface="Times New Roman"/>
                <a:ea typeface="바탕"/>
              </a:rPr>
              <a:t> a message with the player </a:t>
            </a:r>
            <a:r>
              <a:rPr b="0" i="1" lang="en-GB" sz="1800" spc="-1" strike="noStrike">
                <a:latin typeface="Courier New"/>
                <a:ea typeface="바탕"/>
              </a:rPr>
              <a:t>PLID </a:t>
            </a:r>
            <a:r>
              <a:rPr b="0" lang="en-GB" sz="1800" spc="-1" strike="noStrike">
                <a:latin typeface="Times New Roman"/>
                <a:ea typeface="바탕"/>
              </a:rPr>
              <a:t>requesting to reveal the word to be guessed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9"/>
          </p:nvPr>
        </p:nvSpPr>
        <p:spPr>
          <a:xfrm>
            <a:off x="4021200" y="9710640"/>
            <a:ext cx="3076200" cy="51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6B2C51-D29B-423F-8E08-6CE57038FED1}" type="slidenum">
              <a:rPr b="0" lang="en-GB" sz="1200" spc="-1" strike="noStrike">
                <a:latin typeface="Times New Roman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54F4FF-3FDA-4F65-A7A0-297741878E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229240" cy="64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8229240" cy="235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1B8085-ECA3-4B8F-8658-F4BD9040AD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229240" cy="64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1E7DB9-E3C8-487F-8C74-B20E87B33F3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229240" cy="64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2649600" cy="235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19320"/>
            <a:ext cx="2649600" cy="235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19320"/>
            <a:ext cx="2649600" cy="235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798720"/>
            <a:ext cx="2649600" cy="235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798720"/>
            <a:ext cx="2649600" cy="235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798720"/>
            <a:ext cx="2649600" cy="235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994AE1-2416-4B20-A392-6745D89227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229240" cy="64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94DD62-3F9F-4EF1-89DD-A2BD911B0D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229240" cy="64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351428-49C3-4B60-9821-491AC8816F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229240" cy="64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4CFA46-2B59-4C64-B0FB-0E057077BF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229240" cy="64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DAC8B1-B94D-4C2D-B9E2-E063A986C5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8229240" cy="29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9E1871-9EF3-4EDF-906A-C02F2BB236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229240" cy="64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7974CB-38D9-45C0-BC20-5898A7938B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229240" cy="64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77C0A7-11A2-4BA7-9DD5-7B32745090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229240" cy="64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D8BB2C-00CC-4B07-8F7C-7B316127B0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229240" cy="642600"/>
          </a:xfrm>
          <a:prstGeom prst="rect">
            <a:avLst/>
          </a:prstGeom>
          <a:noFill/>
          <a:ln w="0">
            <a:noFill/>
          </a:ln>
        </p:spPr>
        <p:txBody>
          <a:bodyPr lIns="288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464653"/>
                </a:solidFill>
                <a:latin typeface="Gill Sans M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&lt;date/time&gt;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2898720" y="6356520"/>
            <a:ext cx="350496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pt-PT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PT" sz="1400" spc="-1" strike="noStrike">
                <a:latin typeface="Times New Roman"/>
              </a:rPr>
              <a:t>&lt;footer&gt;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464653"/>
                </a:solidFill>
                <a:latin typeface="Gill Sans MT"/>
              </a:defRPr>
            </a:lvl1pPr>
          </a:lstStyle>
          <a:p>
            <a:pPr>
              <a:lnSpc>
                <a:spcPct val="100000"/>
              </a:lnSpc>
              <a:buNone/>
            </a:pPr>
            <a:fld id="{E5C401AB-C738-4430-8B80-4EF00007AEFA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Click to edit Master text styles</a:t>
            </a:r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  <a:p>
            <a:pPr lvl="1" marL="548640" indent="-27432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Second level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6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22860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4" marL="1371600" indent="-228600">
              <a:lnSpc>
                <a:spcPct val="100000"/>
              </a:lnSpc>
              <a:spcBef>
                <a:spcPts val="300"/>
              </a:spcBef>
              <a:buClr>
                <a:srgbClr val="9fb8cd"/>
              </a:buClr>
              <a:buSzPct val="7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6"/>
          <p:cNvSpPr/>
          <p:nvPr/>
        </p:nvSpPr>
        <p:spPr>
          <a:xfrm>
            <a:off x="857160" y="714240"/>
            <a:ext cx="8178840" cy="560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Redes de Computadores</a:t>
            </a:r>
            <a:endParaRPr b="0" lang="pt-PT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onsolas"/>
              </a:rPr>
              <a:t>2022/2023</a:t>
            </a:r>
            <a:endParaRPr b="0" lang="pt-PT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i="1" lang="en-GB" sz="3200" spc="-1" strike="noStrike">
                <a:solidFill>
                  <a:srgbClr val="000000"/>
                </a:solidFill>
                <a:latin typeface="Consolas"/>
              </a:rPr>
              <a:t>Introdução ao Projecto:</a:t>
            </a:r>
            <a:br>
              <a:rPr sz="3200"/>
            </a:br>
            <a:r>
              <a:rPr b="1" i="1" lang="en-GB" sz="3200" spc="-1" strike="noStrike">
                <a:solidFill>
                  <a:srgbClr val="8e736a"/>
                </a:solidFill>
                <a:latin typeface="Consolas"/>
              </a:rPr>
              <a:t>“RC Word Game”</a:t>
            </a:r>
            <a:endParaRPr b="0" lang="pt-PT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marL="2286000" indent="-457200" algn="r">
              <a:lnSpc>
                <a:spcPct val="100000"/>
              </a:lnSpc>
              <a:buNone/>
              <a:tabLst>
                <a:tab algn="l" pos="0"/>
              </a:tabLst>
            </a:pPr>
            <a:endParaRPr b="0" lang="pt-PT" sz="2000" spc="-1" strike="noStrike">
              <a:latin typeface="Arial"/>
            </a:endParaRPr>
          </a:p>
          <a:p>
            <a:pPr marL="2286000" indent="-457200" algn="r">
              <a:lnSpc>
                <a:spcPct val="100000"/>
              </a:lnSpc>
              <a:buNone/>
              <a:tabLst>
                <a:tab algn="l" pos="0"/>
              </a:tabLst>
            </a:pPr>
            <a:endParaRPr b="0" lang="pt-PT" sz="2000" spc="-1" strike="noStrike">
              <a:latin typeface="Arial"/>
            </a:endParaRPr>
          </a:p>
          <a:p>
            <a:pPr marL="2286000" indent="-457200" algn="r">
              <a:lnSpc>
                <a:spcPct val="100000"/>
              </a:lnSpc>
              <a:buNone/>
              <a:tabLst>
                <a:tab algn="l" pos="0"/>
              </a:tabLst>
            </a:pPr>
            <a:endParaRPr b="0" lang="pt-PT" sz="2000" spc="-1" strike="noStrike">
              <a:latin typeface="Arial"/>
            </a:endParaRPr>
          </a:p>
          <a:p>
            <a:pPr marL="2286000" indent="-457200" algn="r">
              <a:lnSpc>
                <a:spcPct val="100000"/>
              </a:lnSpc>
              <a:buNone/>
              <a:tabLst>
                <a:tab algn="l" pos="0"/>
              </a:tabLst>
            </a:pPr>
            <a:endParaRPr b="0" lang="pt-PT" sz="2000" spc="-1" strike="noStrike">
              <a:latin typeface="Arial"/>
            </a:endParaRPr>
          </a:p>
          <a:p>
            <a:pPr marL="2286000" indent="-457200" algn="r">
              <a:lnSpc>
                <a:spcPct val="100000"/>
              </a:lnSpc>
              <a:buNone/>
              <a:tabLst>
                <a:tab algn="l" pos="0"/>
              </a:tabLst>
            </a:pPr>
            <a:endParaRPr b="0" lang="pt-PT" sz="2000" spc="-1" strike="noStrike">
              <a:latin typeface="Arial"/>
            </a:endParaRPr>
          </a:p>
          <a:p>
            <a:pPr marL="2286000" indent="-457200" algn="r">
              <a:lnSpc>
                <a:spcPct val="100000"/>
              </a:lnSpc>
              <a:buNone/>
              <a:tabLst>
                <a:tab algn="l" pos="0"/>
              </a:tabLst>
            </a:pPr>
            <a:endParaRPr b="0" lang="pt-PT" sz="2000" spc="-1" strike="noStrike">
              <a:latin typeface="Arial"/>
            </a:endParaRPr>
          </a:p>
          <a:p>
            <a:pPr marL="2286000" indent="-45720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GB" sz="2000" spc="-1" strike="noStrike">
                <a:solidFill>
                  <a:srgbClr val="000000"/>
                </a:solidFill>
                <a:latin typeface="Consolas"/>
              </a:rPr>
              <a:t>IST LEIC-A</a:t>
            </a:r>
            <a:endParaRPr b="0" lang="pt-PT" sz="2000" spc="-1" strike="noStrike">
              <a:latin typeface="Arial"/>
            </a:endParaRPr>
          </a:p>
        </p:txBody>
      </p:sp>
      <p:pic>
        <p:nvPicPr>
          <p:cNvPr id="48" name="Picture 1" descr=""/>
          <p:cNvPicPr/>
          <p:nvPr/>
        </p:nvPicPr>
        <p:blipFill>
          <a:blip r:embed="rId1"/>
          <a:stretch/>
        </p:blipFill>
        <p:spPr>
          <a:xfrm>
            <a:off x="4068000" y="3717000"/>
            <a:ext cx="1906920" cy="165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3"/>
          <p:cNvSpPr/>
          <p:nvPr/>
        </p:nvSpPr>
        <p:spPr>
          <a:xfrm>
            <a:off x="2409120" y="3817080"/>
            <a:ext cx="5258880" cy="29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8e736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$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50" name="Rectangle 58"/>
          <p:cNvSpPr/>
          <p:nvPr/>
        </p:nvSpPr>
        <p:spPr>
          <a:xfrm>
            <a:off x="2406600" y="4209120"/>
            <a:ext cx="504540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70c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70c0"/>
                </a:solidFill>
                <a:latin typeface="Consolas"/>
              </a:rPr>
              <a:t>New game started (max 8 errors):  _ _ _ _ _ _ _ _ _ _</a:t>
            </a: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&gt;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51" name="Rectangle 102"/>
          <p:cNvSpPr/>
          <p:nvPr/>
        </p:nvSpPr>
        <p:spPr>
          <a:xfrm>
            <a:off x="2327400" y="5730840"/>
            <a:ext cx="4294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70c0"/>
                </a:solidFill>
                <a:latin typeface="Consolas"/>
              </a:rPr>
              <a:t>WELL DONE! You guessed: C O N N E C T I O N</a:t>
            </a: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&gt;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52" name="Rectangle 59"/>
          <p:cNvSpPr/>
          <p:nvPr/>
        </p:nvSpPr>
        <p:spPr>
          <a:xfrm>
            <a:off x="2478600" y="4983840"/>
            <a:ext cx="449964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70c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70c0"/>
                </a:solidFill>
                <a:latin typeface="Consolas"/>
              </a:rPr>
              <a:t>Yes, “N” is part of the word: _ O N N _ _ _ _ O N</a:t>
            </a: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&gt;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53" name="Rectangle 12"/>
          <p:cNvSpPr/>
          <p:nvPr/>
        </p:nvSpPr>
        <p:spPr>
          <a:xfrm>
            <a:off x="2406600" y="303840"/>
            <a:ext cx="5261400" cy="162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8e736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$ ./GS palavras.txt –p 58000 –v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54" name="Rectangle 16"/>
          <p:cNvSpPr/>
          <p:nvPr/>
        </p:nvSpPr>
        <p:spPr>
          <a:xfrm>
            <a:off x="-51840" y="89640"/>
            <a:ext cx="1906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Gill Sans MT"/>
              </a:rPr>
              <a:t>2 componentes:</a:t>
            </a:r>
            <a:endParaRPr b="0" lang="pt-PT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pt-PT" sz="1800" spc="-1" strike="noStrike">
                <a:solidFill>
                  <a:srgbClr val="000000"/>
                </a:solidFill>
                <a:latin typeface="Gill Sans MT"/>
              </a:rPr>
              <a:t>player, G</a:t>
            </a:r>
            <a:r>
              <a:rPr b="0" lang="pt-PT" sz="1800" spc="-1" strike="noStrike">
                <a:solidFill>
                  <a:srgbClr val="000000"/>
                </a:solidFill>
                <a:latin typeface="Gill Sans MT"/>
              </a:rPr>
              <a:t>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5" name="Rectangle 30"/>
          <p:cNvSpPr/>
          <p:nvPr/>
        </p:nvSpPr>
        <p:spPr>
          <a:xfrm>
            <a:off x="4464720" y="1989000"/>
            <a:ext cx="608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TCP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6" name="Rectangle 38"/>
          <p:cNvSpPr/>
          <p:nvPr/>
        </p:nvSpPr>
        <p:spPr>
          <a:xfrm>
            <a:off x="2434680" y="4382640"/>
            <a:ext cx="911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play O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57" name="Rectangle 42"/>
          <p:cNvSpPr/>
          <p:nvPr/>
        </p:nvSpPr>
        <p:spPr>
          <a:xfrm>
            <a:off x="2298960" y="2004120"/>
            <a:ext cx="12769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SNG 101101\n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58" name="Rectangle 49"/>
          <p:cNvSpPr/>
          <p:nvPr/>
        </p:nvSpPr>
        <p:spPr>
          <a:xfrm>
            <a:off x="2394720" y="6351840"/>
            <a:ext cx="7282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exit</a:t>
            </a: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$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59" name="Rectangle 69"/>
          <p:cNvSpPr/>
          <p:nvPr/>
        </p:nvSpPr>
        <p:spPr>
          <a:xfrm>
            <a:off x="2507400" y="489240"/>
            <a:ext cx="52088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70c0"/>
                </a:solidFill>
                <a:latin typeface="Consolas"/>
              </a:rPr>
              <a:t>PLID=101101: new game; word = “connection” (10 letters)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60" name="Rectangle 71"/>
          <p:cNvSpPr/>
          <p:nvPr/>
        </p:nvSpPr>
        <p:spPr>
          <a:xfrm>
            <a:off x="2301840" y="2160720"/>
            <a:ext cx="1368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RSG OK 10 8\n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61" name="Rectangle 84"/>
          <p:cNvSpPr/>
          <p:nvPr/>
        </p:nvSpPr>
        <p:spPr>
          <a:xfrm>
            <a:off x="2407680" y="841680"/>
            <a:ext cx="52088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70c0"/>
                </a:solidFill>
                <a:latin typeface="Consolas"/>
              </a:rPr>
              <a:t>PLID=101101: play letter “N” – 3 hits; word not guessed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62" name="Rectangle 86"/>
          <p:cNvSpPr/>
          <p:nvPr/>
        </p:nvSpPr>
        <p:spPr>
          <a:xfrm>
            <a:off x="2409480" y="648000"/>
            <a:ext cx="52088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70c0"/>
                </a:solidFill>
                <a:latin typeface="Consolas"/>
              </a:rPr>
              <a:t>PLID=101101: play letter “O” – 2 hits; word not guessed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63" name="Rectangle 110"/>
          <p:cNvSpPr/>
          <p:nvPr/>
        </p:nvSpPr>
        <p:spPr>
          <a:xfrm>
            <a:off x="2298600" y="2323800"/>
            <a:ext cx="16426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PLG 101101 O 1\n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64" name="Rectangle 121"/>
          <p:cNvSpPr/>
          <p:nvPr/>
        </p:nvSpPr>
        <p:spPr>
          <a:xfrm>
            <a:off x="2294640" y="2498040"/>
            <a:ext cx="16426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RLG OK 1 2 2 9\n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65" name="Rectangle 126"/>
          <p:cNvSpPr/>
          <p:nvPr/>
        </p:nvSpPr>
        <p:spPr>
          <a:xfrm>
            <a:off x="2291040" y="2656800"/>
            <a:ext cx="16426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PLG 101101 N 2\n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66" name="Rectangle 127"/>
          <p:cNvSpPr/>
          <p:nvPr/>
        </p:nvSpPr>
        <p:spPr>
          <a:xfrm>
            <a:off x="2276280" y="2824560"/>
            <a:ext cx="1917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RLG OK 2 3 3 4 10\n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67" name="Rectangle 131"/>
          <p:cNvSpPr/>
          <p:nvPr/>
        </p:nvSpPr>
        <p:spPr>
          <a:xfrm>
            <a:off x="5065200" y="2162880"/>
            <a:ext cx="1368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GHL 1011011\n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68" name="Rectangle 132"/>
          <p:cNvSpPr/>
          <p:nvPr/>
        </p:nvSpPr>
        <p:spPr>
          <a:xfrm>
            <a:off x="5016600" y="2340720"/>
            <a:ext cx="273996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RHL OK link_types.jpg 82546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       ÿØÿà JFIF  ... `wsq\n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69" name="Rectangle 137"/>
          <p:cNvSpPr/>
          <p:nvPr/>
        </p:nvSpPr>
        <p:spPr>
          <a:xfrm>
            <a:off x="2262600" y="2987280"/>
            <a:ext cx="24656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PWG 101101 connection 3\n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70" name="Rectangle 61"/>
          <p:cNvSpPr/>
          <p:nvPr/>
        </p:nvSpPr>
        <p:spPr>
          <a:xfrm>
            <a:off x="2252880" y="3501000"/>
            <a:ext cx="23742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200" spc="-1" strike="noStrike">
                <a:solidFill>
                  <a:srgbClr val="638cae"/>
                </a:solidFill>
                <a:latin typeface="Consolas"/>
              </a:rPr>
              <a:t>player</a:t>
            </a:r>
            <a:r>
              <a:rPr b="0" lang="en-US" sz="1200" spc="-1" strike="noStrike">
                <a:solidFill>
                  <a:srgbClr val="638cae"/>
                </a:solidFill>
                <a:latin typeface="Consolas"/>
              </a:rPr>
              <a:t>: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douro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.ist.utl.pt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71" name="Rectangle 17"/>
          <p:cNvSpPr/>
          <p:nvPr/>
        </p:nvSpPr>
        <p:spPr>
          <a:xfrm>
            <a:off x="2347920" y="44640"/>
            <a:ext cx="1917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200" spc="-1" strike="noStrike">
                <a:solidFill>
                  <a:srgbClr val="638cae"/>
                </a:solidFill>
                <a:latin typeface="Consolas"/>
              </a:rPr>
              <a:t>GS</a:t>
            </a:r>
            <a:r>
              <a:rPr b="0" lang="en-US" sz="1200" spc="-1" strike="noStrike">
                <a:solidFill>
                  <a:srgbClr val="638cae"/>
                </a:solidFill>
                <a:latin typeface="Consolas"/>
              </a:rPr>
              <a:t>: 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lima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.ist.utl.pt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72" name="Rectangle 75"/>
          <p:cNvSpPr/>
          <p:nvPr/>
        </p:nvSpPr>
        <p:spPr>
          <a:xfrm>
            <a:off x="2409480" y="3828960"/>
            <a:ext cx="25570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./player –n </a:t>
            </a:r>
            <a:r>
              <a:rPr b="0" i="1" lang="en-US" sz="1200" spc="-1" strike="noStrike">
                <a:solidFill>
                  <a:srgbClr val="ff0000"/>
                </a:solidFill>
                <a:latin typeface="Consolas"/>
              </a:rPr>
              <a:t>lima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 –p 58000</a:t>
            </a: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&gt;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73" name="Rectangle 82"/>
          <p:cNvSpPr/>
          <p:nvPr/>
        </p:nvSpPr>
        <p:spPr>
          <a:xfrm>
            <a:off x="2478600" y="4581360"/>
            <a:ext cx="478584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70c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70c0"/>
                </a:solidFill>
                <a:latin typeface="Consolas"/>
              </a:rPr>
              <a:t>Yes, “O” is part of the word: _ O _ _ _ _ _ _ O _</a:t>
            </a: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&gt;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74" name="Rectangle 81"/>
          <p:cNvSpPr/>
          <p:nvPr/>
        </p:nvSpPr>
        <p:spPr>
          <a:xfrm>
            <a:off x="2448720" y="4767840"/>
            <a:ext cx="1094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play N  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75" name="Rectangle 87"/>
          <p:cNvSpPr/>
          <p:nvPr/>
        </p:nvSpPr>
        <p:spPr>
          <a:xfrm>
            <a:off x="2456280" y="5163480"/>
            <a:ext cx="728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hint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76" name="Rectangle 88"/>
          <p:cNvSpPr/>
          <p:nvPr/>
        </p:nvSpPr>
        <p:spPr>
          <a:xfrm>
            <a:off x="2337480" y="1041840"/>
            <a:ext cx="5574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70c0"/>
                </a:solidFill>
                <a:latin typeface="Consolas"/>
              </a:rPr>
              <a:t> </a:t>
            </a:r>
            <a:r>
              <a:rPr b="0" lang="en-US" sz="1200" spc="-1" strike="noStrike">
                <a:solidFill>
                  <a:srgbClr val="0070c0"/>
                </a:solidFill>
                <a:latin typeface="Consolas"/>
              </a:rPr>
              <a:t>PLID=101101: send hint file “link_types.jpg” (82546 bytes)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77" name="Rectangle 90"/>
          <p:cNvSpPr/>
          <p:nvPr/>
        </p:nvSpPr>
        <p:spPr>
          <a:xfrm>
            <a:off x="2478600" y="5338800"/>
            <a:ext cx="449964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70c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70c0"/>
                </a:solidFill>
                <a:latin typeface="Consolas"/>
              </a:rPr>
              <a:t>received hint file: link_types.jpg (82546 bytes)</a:t>
            </a: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&gt;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78" name="Rectangle 91"/>
          <p:cNvSpPr/>
          <p:nvPr/>
        </p:nvSpPr>
        <p:spPr>
          <a:xfrm>
            <a:off x="2402280" y="5527440"/>
            <a:ext cx="1825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guess connection</a:t>
            </a:r>
            <a:endParaRPr b="0" lang="pt-PT" sz="1200" spc="-1" strike="noStrike">
              <a:latin typeface="Arial"/>
            </a:endParaRPr>
          </a:p>
        </p:txBody>
      </p:sp>
      <p:grpSp>
        <p:nvGrpSpPr>
          <p:cNvPr id="79" name="Group 1"/>
          <p:cNvGrpSpPr/>
          <p:nvPr/>
        </p:nvGrpSpPr>
        <p:grpSpPr>
          <a:xfrm>
            <a:off x="1681560" y="1989000"/>
            <a:ext cx="665280" cy="1755720"/>
            <a:chOff x="1681560" y="1989000"/>
            <a:chExt cx="665280" cy="1755720"/>
          </a:xfrm>
        </p:grpSpPr>
        <p:sp>
          <p:nvSpPr>
            <p:cNvPr id="80" name="Straight Arrow Connector 15"/>
            <p:cNvSpPr/>
            <p:nvPr/>
          </p:nvSpPr>
          <p:spPr>
            <a:xfrm flipV="1">
              <a:off x="2333880" y="2073600"/>
              <a:ext cx="12960" cy="1671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727ca3"/>
              </a:solidFill>
              <a:round/>
              <a:headEnd len="med" type="arrow" w="med"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Rectangle 96"/>
            <p:cNvSpPr/>
            <p:nvPr/>
          </p:nvSpPr>
          <p:spPr>
            <a:xfrm>
              <a:off x="1681560" y="1989000"/>
              <a:ext cx="641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onsolas"/>
                </a:rPr>
                <a:t>UDP</a:t>
              </a:r>
              <a:endParaRPr b="0" lang="pt-PT" sz="1800" spc="-1" strike="noStrike">
                <a:latin typeface="Arial"/>
              </a:endParaRPr>
            </a:p>
          </p:txBody>
        </p:sp>
      </p:grpSp>
      <p:sp>
        <p:nvSpPr>
          <p:cNvPr id="82" name="Rectangle 105"/>
          <p:cNvSpPr/>
          <p:nvPr/>
        </p:nvSpPr>
        <p:spPr>
          <a:xfrm>
            <a:off x="2350800" y="1274760"/>
            <a:ext cx="5300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70c0"/>
                </a:solidFill>
                <a:latin typeface="Consolas"/>
              </a:rPr>
              <a:t> </a:t>
            </a:r>
            <a:r>
              <a:rPr b="0" lang="en-US" sz="1200" spc="-1" strike="noStrike">
                <a:solidFill>
                  <a:srgbClr val="0070c0"/>
                </a:solidFill>
                <a:latin typeface="Consolas"/>
              </a:rPr>
              <a:t>PLID=101101: guess word “connection” – WIN (game ended)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83" name="Rectangle 54"/>
          <p:cNvSpPr/>
          <p:nvPr/>
        </p:nvSpPr>
        <p:spPr>
          <a:xfrm>
            <a:off x="2379240" y="4024800"/>
            <a:ext cx="1459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start 101101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84" name="Straight Arrow Connector 57"/>
          <p:cNvSpPr/>
          <p:nvPr/>
        </p:nvSpPr>
        <p:spPr>
          <a:xfrm flipV="1">
            <a:off x="5086080" y="2086920"/>
            <a:ext cx="360" cy="164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727ca3"/>
            </a:solidFill>
            <a:round/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Rectangle 60"/>
          <p:cNvSpPr/>
          <p:nvPr/>
        </p:nvSpPr>
        <p:spPr>
          <a:xfrm>
            <a:off x="2313720" y="3151800"/>
            <a:ext cx="1185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RWG WIN 3\n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86" name="Rectangle 2"/>
          <p:cNvSpPr/>
          <p:nvPr/>
        </p:nvSpPr>
        <p:spPr>
          <a:xfrm>
            <a:off x="5126760" y="2923920"/>
            <a:ext cx="6368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GSB\n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87" name="Rectangle 3"/>
          <p:cNvSpPr/>
          <p:nvPr/>
        </p:nvSpPr>
        <p:spPr>
          <a:xfrm>
            <a:off x="5023800" y="3115080"/>
            <a:ext cx="3197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RSB OK scores.txt 10 101101 3 8\n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88" name="Rectangle 4"/>
          <p:cNvSpPr/>
          <p:nvPr/>
        </p:nvSpPr>
        <p:spPr>
          <a:xfrm>
            <a:off x="2273760" y="6135840"/>
            <a:ext cx="48430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70c0"/>
                </a:solidFill>
                <a:latin typeface="Consolas"/>
              </a:rPr>
              <a:t>1 – player 101101 with 3 trials for 8 letter word</a:t>
            </a: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&gt;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89" name="Rectangle 5"/>
          <p:cNvSpPr/>
          <p:nvPr/>
        </p:nvSpPr>
        <p:spPr>
          <a:xfrm>
            <a:off x="2387520" y="5932080"/>
            <a:ext cx="12769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scoreboard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90" name="Rectangle 6"/>
          <p:cNvSpPr/>
          <p:nvPr/>
        </p:nvSpPr>
        <p:spPr>
          <a:xfrm>
            <a:off x="2598120" y="1506240"/>
            <a:ext cx="50270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70c0"/>
                </a:solidFill>
                <a:latin typeface="Consolas"/>
              </a:rPr>
              <a:t>PLID=101101: send scoreboard file “score.txt” </a:t>
            </a:r>
            <a:br>
              <a:rPr sz="1200"/>
            </a:br>
            <a:r>
              <a:rPr b="0" lang="en-US" sz="1200" spc="-1" strike="noStrike">
                <a:solidFill>
                  <a:srgbClr val="0070c0"/>
                </a:solidFill>
                <a:latin typeface="Consolas"/>
              </a:rPr>
              <a:t>                                  (1 line; 10 bytes)</a:t>
            </a: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Table 3"/>
          <p:cNvGraphicFramePr/>
          <p:nvPr/>
        </p:nvGraphicFramePr>
        <p:xfrm>
          <a:off x="611640" y="1052640"/>
          <a:ext cx="7408440" cy="5087520"/>
        </p:xfrm>
        <a:graphic>
          <a:graphicData uri="http://schemas.openxmlformats.org/drawingml/2006/table">
            <a:tbl>
              <a:tblPr/>
              <a:tblGrid>
                <a:gridCol w="2131920"/>
                <a:gridCol w="2677680"/>
                <a:gridCol w="2598840"/>
              </a:tblGrid>
              <a:tr h="713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User command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27ca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player – GS (UDP) 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27ca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player – GS (TCP) </a:t>
                      </a:r>
                      <a:endParaRPr b="0" lang="pt-PT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pt-PT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27ca3"/>
                    </a:solidFill>
                  </a:tcPr>
                </a:tc>
              </a:tr>
              <a:tr h="713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start</a:t>
                      </a:r>
                      <a:br>
                        <a:rPr sz="1800"/>
                      </a:b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sg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7e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SNG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</a:t>
                      </a:r>
                      <a:endParaRPr b="0" lang="pt-PT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    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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RSG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7e0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7e0"/>
                    </a:solidFill>
                  </a:tcPr>
                </a:tc>
              </a:tr>
              <a:tr h="713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play </a:t>
                      </a:r>
                      <a:r>
                        <a:rPr b="0" i="1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letter</a:t>
                      </a:r>
                      <a:br>
                        <a:rPr sz="1800"/>
                      </a:b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pl </a:t>
                      </a:r>
                      <a:r>
                        <a:rPr b="0" i="1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letter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PLG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</a:t>
                      </a:r>
                      <a:endParaRPr b="0" lang="pt-PT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    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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RLG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713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guess</a:t>
                      </a:r>
                      <a:r>
                        <a:rPr b="0" i="1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word</a:t>
                      </a:r>
                      <a:br>
                        <a:rPr sz="1800"/>
                      </a:b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gw </a:t>
                      </a:r>
                      <a:r>
                        <a:rPr b="0" i="1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word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7e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PWG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</a:t>
                      </a:r>
                      <a:endParaRPr b="0" lang="pt-PT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    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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RWG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7e0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7e0"/>
                    </a:solidFill>
                  </a:tcPr>
                </a:tc>
              </a:tr>
              <a:tr h="713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scoreboard</a:t>
                      </a:r>
                      <a:br>
                        <a:rPr sz="1800"/>
                      </a:b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sb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GSB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</a:t>
                      </a:r>
                      <a:endParaRPr b="0" lang="pt-PT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    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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RSB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713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hint</a:t>
                      </a:r>
                      <a:br>
                        <a:rPr sz="1800"/>
                      </a:b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h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7e0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7e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GHL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</a:t>
                      </a:r>
                      <a:endParaRPr b="0" lang="pt-PT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    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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RHL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7e0"/>
                    </a:solidFill>
                  </a:tcPr>
                </a:tc>
              </a:tr>
              <a:tr h="713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quit / exit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QUT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</a:t>
                      </a:r>
                      <a:endParaRPr b="0" lang="pt-PT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    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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RQT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713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ff0000"/>
                          </a:solidFill>
                          <a:latin typeface="Gill Sans MT"/>
                        </a:rPr>
                        <a:t>rev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7e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REV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</a:t>
                      </a:r>
                      <a:endParaRPr b="0" lang="pt-PT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    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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RRV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7e0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7e0"/>
                    </a:solidFill>
                  </a:tcPr>
                </a:tc>
              </a:tr>
            </a:tbl>
          </a:graphicData>
        </a:graphic>
      </p:graphicFrame>
      <p:sp>
        <p:nvSpPr>
          <p:cNvPr id="92" name="TextBox 2"/>
          <p:cNvSpPr/>
          <p:nvPr/>
        </p:nvSpPr>
        <p:spPr>
          <a:xfrm>
            <a:off x="679680" y="404640"/>
            <a:ext cx="741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Player commands: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Protocol messages: 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229240" cy="642600"/>
          </a:xfrm>
          <a:prstGeom prst="rect">
            <a:avLst/>
          </a:prstGeom>
          <a:noFill/>
          <a:ln w="0">
            <a:noFill/>
          </a:ln>
        </p:spPr>
        <p:txBody>
          <a:bodyPr lIns="288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RC Word Game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" name="Rectangle 7"/>
          <p:cNvSpPr/>
          <p:nvPr/>
        </p:nvSpPr>
        <p:spPr>
          <a:xfrm>
            <a:off x="249480" y="908640"/>
            <a:ext cx="8786520" cy="674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893880" indent="-89388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Gill Sans MT"/>
              </a:rPr>
              <a:t>O código desenvolvido em C ou C++ deve funcionar nos computadores dos </a:t>
            </a:r>
            <a:br>
              <a:rPr sz="1800"/>
            </a:br>
            <a:r>
              <a:rPr b="1" lang="pt-PT" sz="1800" spc="-1" strike="noStrike">
                <a:solidFill>
                  <a:srgbClr val="000000"/>
                </a:solidFill>
                <a:latin typeface="Gill Sans MT"/>
              </a:rPr>
              <a:t>laboratórios LT4 e LT5 </a:t>
            </a:r>
            <a:r>
              <a:rPr b="0" lang="pt-PT" sz="1800" spc="-1" strike="noStrike">
                <a:solidFill>
                  <a:srgbClr val="000000"/>
                </a:solidFill>
                <a:latin typeface="Gill Sans MT"/>
              </a:rPr>
              <a:t>e estar convenientemente </a:t>
            </a:r>
            <a:r>
              <a:rPr b="1" lang="pt-PT" sz="1800" spc="-1" strike="noStrike">
                <a:solidFill>
                  <a:srgbClr val="000000"/>
                </a:solidFill>
                <a:latin typeface="Gill Sans MT"/>
              </a:rPr>
              <a:t>estruturado </a:t>
            </a:r>
            <a:r>
              <a:rPr b="0" lang="pt-PT" sz="1800" spc="-1" strike="noStrike">
                <a:solidFill>
                  <a:srgbClr val="000000"/>
                </a:solidFill>
                <a:latin typeface="Gill Sans MT"/>
              </a:rPr>
              <a:t>e </a:t>
            </a:r>
            <a:r>
              <a:rPr b="1" lang="pt-PT" sz="1800" spc="-1" strike="noStrike">
                <a:solidFill>
                  <a:srgbClr val="000000"/>
                </a:solidFill>
                <a:latin typeface="Gill Sans MT"/>
              </a:rPr>
              <a:t>comentado</a:t>
            </a:r>
            <a:r>
              <a:rPr b="0" lang="pt-PT" sz="1800" spc="-1" strike="noStrike">
                <a:solidFill>
                  <a:srgbClr val="000000"/>
                </a:solidFill>
                <a:latin typeface="Gill Sans MT"/>
              </a:rPr>
              <a:t>. </a:t>
            </a:r>
            <a:endParaRPr b="0" lang="pt-PT" sz="1800" spc="-1" strike="noStrike">
              <a:latin typeface="Arial"/>
            </a:endParaRPr>
          </a:p>
          <a:p>
            <a:pPr marL="893880" indent="-893880">
              <a:lnSpc>
                <a:spcPct val="100000"/>
              </a:lnSpc>
              <a:buNone/>
              <a:tabLst>
                <a:tab algn="l" pos="0"/>
              </a:tabLst>
            </a:pPr>
            <a:endParaRPr b="0" lang="pt-PT" sz="900" spc="-1" strike="noStrike">
              <a:latin typeface="Arial"/>
            </a:endParaRPr>
          </a:p>
          <a:p>
            <a:pPr marL="893880" indent="-89388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Gill Sans MT"/>
              </a:rPr>
              <a:t>As chamadas de sistema </a:t>
            </a:r>
            <a:r>
              <a:rPr b="1" i="1" lang="pt-PT" sz="1800" spc="-1" strike="noStrike">
                <a:solidFill>
                  <a:srgbClr val="000000"/>
                </a:solidFill>
                <a:latin typeface="Gill Sans MT"/>
              </a:rPr>
              <a:t>read()</a:t>
            </a:r>
            <a:r>
              <a:rPr b="0" lang="pt-PT" sz="1800" spc="-1" strike="noStrike">
                <a:solidFill>
                  <a:srgbClr val="000000"/>
                </a:solidFill>
                <a:latin typeface="Gill Sans MT"/>
              </a:rPr>
              <a:t> e </a:t>
            </a:r>
            <a:r>
              <a:rPr b="1" i="1" lang="pt-PT" sz="1800" spc="-1" strike="noStrike">
                <a:solidFill>
                  <a:srgbClr val="000000"/>
                </a:solidFill>
                <a:latin typeface="Gill Sans MT"/>
              </a:rPr>
              <a:t>write()</a:t>
            </a:r>
            <a:r>
              <a:rPr b="0" lang="pt-PT" sz="1800" spc="-1" strike="noStrike">
                <a:solidFill>
                  <a:srgbClr val="000000"/>
                </a:solidFill>
                <a:latin typeface="Gill Sans MT"/>
              </a:rPr>
              <a:t> podem ler e escrever, respetivamente, um numero de bytes inferior ao que lhes foi solicitado – deve garantir que ainda assim a sua implementação funciona corretamente. </a:t>
            </a:r>
            <a:endParaRPr b="0" lang="pt-PT" sz="1800" spc="-1" strike="noStrike">
              <a:latin typeface="Arial"/>
            </a:endParaRPr>
          </a:p>
          <a:p>
            <a:pPr marL="893880" indent="-893880">
              <a:lnSpc>
                <a:spcPct val="100000"/>
              </a:lnSpc>
              <a:buNone/>
              <a:tabLst>
                <a:tab algn="l" pos="0"/>
              </a:tabLst>
            </a:pPr>
            <a:endParaRPr b="0" lang="pt-PT" sz="1400" spc="-1" strike="noStrike">
              <a:latin typeface="Arial"/>
            </a:endParaRPr>
          </a:p>
          <a:p>
            <a:pPr marL="893880" indent="-89388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Gill Sans MT"/>
              </a:rPr>
              <a:t>Os processos (clientes e servidores) devem terminar graciosamente pelo menos nas seguintes situações de falha:</a:t>
            </a:r>
            <a:endParaRPr b="0" lang="pt-PT" sz="1800" spc="-1" strike="noStrike">
              <a:latin typeface="Arial"/>
            </a:endParaRPr>
          </a:p>
          <a:p>
            <a:pPr marL="893880" indent="-89388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Gill Sans MT"/>
              </a:rPr>
              <a:t>•</a:t>
            </a:r>
            <a:r>
              <a:rPr b="0" lang="pt-PT" sz="18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1" lang="pt-PT" sz="1800" spc="-1" strike="noStrike">
                <a:solidFill>
                  <a:srgbClr val="000000"/>
                </a:solidFill>
                <a:latin typeface="Gill Sans MT"/>
              </a:rPr>
              <a:t>mensagens do protocolo erradas </a:t>
            </a:r>
            <a:r>
              <a:rPr b="0" lang="pt-PT" sz="1800" spc="-1" strike="noStrike">
                <a:solidFill>
                  <a:srgbClr val="000000"/>
                </a:solidFill>
                <a:latin typeface="Gill Sans MT"/>
              </a:rPr>
              <a:t>vindas da entidade par correspondente;</a:t>
            </a:r>
            <a:endParaRPr b="0" lang="pt-PT" sz="1800" spc="-1" strike="noStrike">
              <a:latin typeface="Arial"/>
            </a:endParaRPr>
          </a:p>
          <a:p>
            <a:pPr marL="893880" indent="-89388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Gill Sans MT"/>
              </a:rPr>
              <a:t>•</a:t>
            </a:r>
            <a:r>
              <a:rPr b="0" lang="pt-PT" sz="18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Gill Sans MT"/>
              </a:rPr>
              <a:t>condições de </a:t>
            </a:r>
            <a:r>
              <a:rPr b="1" lang="pt-PT" sz="1800" spc="-1" strike="noStrike">
                <a:solidFill>
                  <a:srgbClr val="000000"/>
                </a:solidFill>
                <a:latin typeface="Gill Sans MT"/>
              </a:rPr>
              <a:t>erro das chamadas de sistema</a:t>
            </a:r>
            <a:endParaRPr b="0" lang="pt-PT" sz="1800" spc="-1" strike="noStrike">
              <a:latin typeface="Arial"/>
            </a:endParaRPr>
          </a:p>
          <a:p>
            <a:pPr marL="893880" indent="-893880">
              <a:lnSpc>
                <a:spcPct val="100000"/>
              </a:lnSpc>
              <a:buNone/>
              <a:tabLst>
                <a:tab algn="l" pos="0"/>
              </a:tabLst>
            </a:pP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Gill Sans MT"/>
              </a:rPr>
              <a:t>O código a entregar: ficheiros fonte dos programas (</a:t>
            </a:r>
            <a:r>
              <a:rPr b="0" i="1" lang="pt-PT" sz="1800" spc="-1" strike="noStrike">
                <a:solidFill>
                  <a:srgbClr val="000000"/>
                </a:solidFill>
                <a:latin typeface="Gill Sans MT"/>
              </a:rPr>
              <a:t>player</a:t>
            </a:r>
            <a:r>
              <a:rPr b="0" lang="pt-PT" sz="1800" spc="-1" strike="noStrike">
                <a:solidFill>
                  <a:srgbClr val="000000"/>
                </a:solidFill>
                <a:latin typeface="Gill Sans MT"/>
              </a:rPr>
              <a:t>, </a:t>
            </a:r>
            <a:r>
              <a:rPr b="0" i="1" lang="pt-PT" sz="1800" spc="-1" strike="noStrike">
                <a:solidFill>
                  <a:srgbClr val="000000"/>
                </a:solidFill>
                <a:latin typeface="Gill Sans MT"/>
              </a:rPr>
              <a:t>GS)</a:t>
            </a:r>
            <a:r>
              <a:rPr b="0" lang="pt-PT" sz="1800" spc="-1" strike="noStrike">
                <a:solidFill>
                  <a:srgbClr val="000000"/>
                </a:solidFill>
                <a:latin typeface="Gill Sans MT"/>
              </a:rPr>
              <a:t>, </a:t>
            </a:r>
            <a:r>
              <a:rPr b="0" i="1" lang="pt-PT" sz="1800" spc="-1" strike="noStrike">
                <a:solidFill>
                  <a:srgbClr val="000000"/>
                </a:solidFill>
                <a:latin typeface="Gill Sans MT"/>
              </a:rPr>
              <a:t>Makefile, e ficheiros auxiliares</a:t>
            </a:r>
            <a:r>
              <a:rPr b="0" lang="pt-PT" sz="1800" spc="-1" strike="noStrike">
                <a:solidFill>
                  <a:srgbClr val="000000"/>
                </a:solidFill>
                <a:latin typeface="Gill Sans MT"/>
              </a:rPr>
              <a:t>.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Gill Sans MT"/>
              </a:rPr>
              <a:t> 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Gill Sans MT"/>
              </a:rPr>
              <a:t>Entrega </a:t>
            </a:r>
            <a:r>
              <a:rPr b="0" lang="pt-PT" sz="1800" spc="-1" strike="noStrike" u="sng">
                <a:solidFill>
                  <a:srgbClr val="000000"/>
                </a:solidFill>
                <a:uFillTx/>
                <a:latin typeface="Gill Sans MT"/>
              </a:rPr>
              <a:t>por e-mail</a:t>
            </a:r>
            <a:r>
              <a:rPr b="0" lang="pt-PT" sz="1800" spc="-1" strike="noStrike">
                <a:solidFill>
                  <a:srgbClr val="000000"/>
                </a:solidFill>
                <a:latin typeface="Gill Sans MT"/>
              </a:rPr>
              <a:t>, </a:t>
            </a:r>
            <a:r>
              <a:rPr b="1" lang="pt-PT" sz="1800" spc="-1" strike="noStrike">
                <a:solidFill>
                  <a:srgbClr val="000000"/>
                </a:solidFill>
                <a:latin typeface="Gill Sans MT"/>
              </a:rPr>
              <a:t>até dia 22 de Dezembro de 2022, às 23h59mn</a:t>
            </a:r>
            <a:r>
              <a:rPr b="0" lang="pt-PT" sz="1800" spc="-1" strike="noStrike">
                <a:solidFill>
                  <a:srgbClr val="000000"/>
                </a:solidFill>
                <a:latin typeface="Gill Sans MT"/>
              </a:rPr>
              <a:t>. 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Gill Sans MT"/>
              </a:rPr>
              <a:t>Deve criar um único ficheiro de arquivo </a:t>
            </a:r>
            <a:r>
              <a:rPr b="1" lang="pt-PT" sz="1800" spc="-1" strike="noStrike">
                <a:solidFill>
                  <a:srgbClr val="000000"/>
                </a:solidFill>
                <a:latin typeface="Gill Sans MT"/>
              </a:rPr>
              <a:t>zip </a:t>
            </a:r>
            <a:r>
              <a:rPr b="0" lang="pt-PT" sz="1800" spc="-1" strike="noStrike">
                <a:solidFill>
                  <a:srgbClr val="000000"/>
                </a:solidFill>
                <a:latin typeface="Gill Sans MT"/>
              </a:rPr>
              <a:t>com todos os ficheiros fonte e outros ficheiros necessários à execução das aplicações. O arquivo deve estar preparado para ser aberto para o diretório corrente e compilado com o comando make. O nome do ficheiro submetido deve ter o seguinte formato: </a:t>
            </a:r>
            <a:r>
              <a:rPr b="1" lang="pt-PT" sz="1800" spc="-1" strike="noStrike">
                <a:solidFill>
                  <a:srgbClr val="000000"/>
                </a:solidFill>
                <a:latin typeface="Gill Sans MT"/>
              </a:rPr>
              <a:t>proj&lt;número do grupo&gt;.zip</a:t>
            </a:r>
            <a:r>
              <a:rPr b="0" lang="pt-PT" sz="1800" spc="-1" strike="noStrike">
                <a:solidFill>
                  <a:srgbClr val="000000"/>
                </a:solidFill>
                <a:latin typeface="Gill Sans MT"/>
              </a:rPr>
              <a:t>.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4662</TotalTime>
  <Application>LibreOffice/7.3.7.2$Linux_X86_64 LibreOffice_project/e114eadc50a9ff8d8c8a0567d6da8f454beeb84f</Application>
  <AppVersion>15.0000</AppVersion>
  <Words>757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2008-03-03T01:55:04Z</dcterms:created>
  <dc:creator/>
  <dc:description/>
  <dc:language>pt-PT</dc:language>
  <cp:lastModifiedBy/>
  <cp:lastPrinted>2013-09-24T18:41:23Z</cp:lastPrinted>
  <dcterms:modified xsi:type="dcterms:W3CDTF">2022-12-05T17:43:07Z</dcterms:modified>
  <cp:revision>399</cp:revision>
  <dc:subject/>
  <dc:title>RC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On-screen Show (4:3)</vt:lpwstr>
  </property>
  <property fmtid="{D5CDD505-2E9C-101B-9397-08002B2CF9AE}" pid="4" name="Slides">
    <vt:i4>4</vt:i4>
  </property>
</Properties>
</file>