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7" r:id="rId6"/>
    <p:sldId id="261" r:id="rId7"/>
    <p:sldId id="262" r:id="rId8"/>
    <p:sldId id="264" r:id="rId9"/>
    <p:sldId id="260"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EE8F7-ECAE-4BC1-BA11-47B08A5DF876}" type="datetimeFigureOut">
              <a:rPr lang="es-ES" smtClean="0"/>
              <a:t>26/08/2024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A0C0E-F076-46A7-BD79-6F872D490961}" type="slidenum">
              <a:rPr lang="es-ES" smtClean="0"/>
              <a:t>‹Nº›</a:t>
            </a:fld>
            <a:endParaRPr lang="es-ES"/>
          </a:p>
        </p:txBody>
      </p:sp>
    </p:spTree>
    <p:extLst>
      <p:ext uri="{BB962C8B-B14F-4D97-AF65-F5344CB8AC3E}">
        <p14:creationId xmlns:p14="http://schemas.microsoft.com/office/powerpoint/2010/main" val="274865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ABA0C0E-F076-46A7-BD79-6F872D490961}" type="slidenum">
              <a:rPr lang="es-ES" smtClean="0"/>
              <a:t>1</a:t>
            </a:fld>
            <a:endParaRPr lang="es-ES"/>
          </a:p>
        </p:txBody>
      </p:sp>
    </p:spTree>
    <p:extLst>
      <p:ext uri="{BB962C8B-B14F-4D97-AF65-F5344CB8AC3E}">
        <p14:creationId xmlns:p14="http://schemas.microsoft.com/office/powerpoint/2010/main" val="347481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ABA0C0E-F076-46A7-BD79-6F872D490961}" type="slidenum">
              <a:rPr lang="es-ES" smtClean="0"/>
              <a:t>8</a:t>
            </a:fld>
            <a:endParaRPr lang="es-ES"/>
          </a:p>
        </p:txBody>
      </p:sp>
    </p:spTree>
    <p:extLst>
      <p:ext uri="{BB962C8B-B14F-4D97-AF65-F5344CB8AC3E}">
        <p14:creationId xmlns:p14="http://schemas.microsoft.com/office/powerpoint/2010/main" val="364672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D6E81-60B0-1DC7-E5BD-41445EDCE5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39AFCF7-4EA5-2868-E25C-C3EE85D2D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4BCE0EC-65C7-0920-3D3D-1D094314C071}"/>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5" name="Marcador de pie de página 4">
            <a:extLst>
              <a:ext uri="{FF2B5EF4-FFF2-40B4-BE49-F238E27FC236}">
                <a16:creationId xmlns:a16="http://schemas.microsoft.com/office/drawing/2014/main" id="{EE1DD1E0-81BB-92FD-26AA-9376E647CA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DF1B22E-1727-0EB9-E33D-CE8B890DD8F6}"/>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260314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C3234-26AF-4D1F-7223-E2492EACABE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E45E8EE-5477-B70D-5AC3-BD1BCB4A234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89D7CD-A0A9-678D-BF21-F270649C00F8}"/>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5" name="Marcador de pie de página 4">
            <a:extLst>
              <a:ext uri="{FF2B5EF4-FFF2-40B4-BE49-F238E27FC236}">
                <a16:creationId xmlns:a16="http://schemas.microsoft.com/office/drawing/2014/main" id="{772EAAC6-7E1C-E707-CA31-DF432A1B7A0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6ABF7C4-DBDB-FDAA-124A-4FDAC456902F}"/>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125950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E32157-7BF3-EF9F-6996-E1352A992F5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4847190-6E57-CA72-363A-E18247CF104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1BA761-6A2D-0427-8E77-A2CAD2189016}"/>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5" name="Marcador de pie de página 4">
            <a:extLst>
              <a:ext uri="{FF2B5EF4-FFF2-40B4-BE49-F238E27FC236}">
                <a16:creationId xmlns:a16="http://schemas.microsoft.com/office/drawing/2014/main" id="{215E4C32-CD09-D304-6E01-2B57DF5C36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FD6AAD9-F76B-9D5A-75B0-637E730BE2E3}"/>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245630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8187B-B087-F378-7C1C-97E736D3266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A01EC2F-234E-0A56-65FD-A9B6A280200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A1F018-BBD4-DC77-B6BE-1C74E4613C2E}"/>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5" name="Marcador de pie de página 4">
            <a:extLst>
              <a:ext uri="{FF2B5EF4-FFF2-40B4-BE49-F238E27FC236}">
                <a16:creationId xmlns:a16="http://schemas.microsoft.com/office/drawing/2014/main" id="{73B05044-81D2-C63C-0BD1-3561C79423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3E284A-7710-53BA-50A2-AE0529C09AFE}"/>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69876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F0ED3-3E73-4276-91DF-55AE763E9A7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CE932E-D9C8-02D7-B925-BB01715217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7BDD95-0242-6335-4754-085A7F830F45}"/>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5" name="Marcador de pie de página 4">
            <a:extLst>
              <a:ext uri="{FF2B5EF4-FFF2-40B4-BE49-F238E27FC236}">
                <a16:creationId xmlns:a16="http://schemas.microsoft.com/office/drawing/2014/main" id="{D47EED90-3361-77DB-388C-0C5B4D76E54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1A658CA-CA3C-7140-12F0-72FAAE37F7F4}"/>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232573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1AE50-4F0B-00DC-0623-E66DED6BD2B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41CC60C-2120-E50B-1AD1-AA7553581B5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89E5200-36A0-A873-B11B-4EAD21E8704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90DBCA6-DC02-8147-8546-99FB52924077}"/>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6" name="Marcador de pie de página 5">
            <a:extLst>
              <a:ext uri="{FF2B5EF4-FFF2-40B4-BE49-F238E27FC236}">
                <a16:creationId xmlns:a16="http://schemas.microsoft.com/office/drawing/2014/main" id="{F14AE24F-D1E0-7D5E-CA76-15522742F7F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6219D07-1EA0-C61C-55CF-A15203F22E1F}"/>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327424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630F2-4561-DC3E-EF86-A398EF5A1E8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F2C12D5-115E-258E-038C-79711EF20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31E183-D96B-E19F-A448-642F206E3A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27A4152-B12C-3F74-D633-F5CC94ED8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6DB1E28-D95E-1CC3-39D8-F7A8D002FB1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3A8BA3B-3681-0346-CEF6-BA052EA47BB2}"/>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8" name="Marcador de pie de página 7">
            <a:extLst>
              <a:ext uri="{FF2B5EF4-FFF2-40B4-BE49-F238E27FC236}">
                <a16:creationId xmlns:a16="http://schemas.microsoft.com/office/drawing/2014/main" id="{3CD6C43F-BD60-4AFC-AA53-5D1743F36D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7035905-F333-F4E9-C1CD-6C9EF5A2D9D3}"/>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111764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CB9EA-F3E7-A53A-0431-B79783B904E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71D208F-4FC2-A5E9-3908-77DFFAC8541F}"/>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4" name="Marcador de pie de página 3">
            <a:extLst>
              <a:ext uri="{FF2B5EF4-FFF2-40B4-BE49-F238E27FC236}">
                <a16:creationId xmlns:a16="http://schemas.microsoft.com/office/drawing/2014/main" id="{7246DD2E-8436-A54A-8E91-682EB87557A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4D8A132-7344-9910-87F3-D91AAE0DC50B}"/>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157583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E738CC9-B303-64EF-8E84-C9E029D78A67}"/>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3" name="Marcador de pie de página 2">
            <a:extLst>
              <a:ext uri="{FF2B5EF4-FFF2-40B4-BE49-F238E27FC236}">
                <a16:creationId xmlns:a16="http://schemas.microsoft.com/office/drawing/2014/main" id="{B1A3A6EC-E8C8-6A48-C4AE-4905CD6C039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3F16E80-5234-69A9-1A00-2451713E1060}"/>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26439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C6436-520B-5E0C-2347-F88E60A8E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E8BBA0D-7EE0-D9B8-5D5F-0C93BAA38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B89FF4A-509B-4601-059B-87BCFE331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1F0CFFA-29C4-BDE1-A16E-A6DD6B71A899}"/>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6" name="Marcador de pie de página 5">
            <a:extLst>
              <a:ext uri="{FF2B5EF4-FFF2-40B4-BE49-F238E27FC236}">
                <a16:creationId xmlns:a16="http://schemas.microsoft.com/office/drawing/2014/main" id="{41CF3032-2309-FD25-40F2-49F0A606E8E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47E29E1-898A-14CA-5998-3F98ABB20E2E}"/>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26177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4AB03-C210-97E7-2EED-2F42DEC0CCD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4952DF7-5736-7C7C-816E-92A88CBB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4CBDBD8-B19A-A0BB-D95C-65E719EB3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2197D8D-D2BB-0670-5A8F-2700869B4AFE}"/>
              </a:ext>
            </a:extLst>
          </p:cNvPr>
          <p:cNvSpPr>
            <a:spLocks noGrp="1"/>
          </p:cNvSpPr>
          <p:nvPr>
            <p:ph type="dt" sz="half" idx="10"/>
          </p:nvPr>
        </p:nvSpPr>
        <p:spPr/>
        <p:txBody>
          <a:bodyPr/>
          <a:lstStyle/>
          <a:p>
            <a:fld id="{9001CEF6-155B-4C90-B096-0BD43A0F0E28}" type="datetimeFigureOut">
              <a:rPr lang="es-ES" smtClean="0"/>
              <a:t>26/08/2024</a:t>
            </a:fld>
            <a:endParaRPr lang="es-ES"/>
          </a:p>
        </p:txBody>
      </p:sp>
      <p:sp>
        <p:nvSpPr>
          <p:cNvPr id="6" name="Marcador de pie de página 5">
            <a:extLst>
              <a:ext uri="{FF2B5EF4-FFF2-40B4-BE49-F238E27FC236}">
                <a16:creationId xmlns:a16="http://schemas.microsoft.com/office/drawing/2014/main" id="{937E235C-35DB-89CE-73B4-2435E60DC6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FD90EE1-2365-10AF-E022-318594336384}"/>
              </a:ext>
            </a:extLst>
          </p:cNvPr>
          <p:cNvSpPr>
            <a:spLocks noGrp="1"/>
          </p:cNvSpPr>
          <p:nvPr>
            <p:ph type="sldNum" sz="quarter" idx="12"/>
          </p:nvPr>
        </p:nvSpPr>
        <p:spPr/>
        <p:txBody>
          <a:bodyPr/>
          <a:lstStyle/>
          <a:p>
            <a:fld id="{12A6FAA7-D307-4E6D-B92A-7663B346BD68}" type="slidenum">
              <a:rPr lang="es-ES" smtClean="0"/>
              <a:t>‹Nº›</a:t>
            </a:fld>
            <a:endParaRPr lang="es-ES"/>
          </a:p>
        </p:txBody>
      </p:sp>
    </p:spTree>
    <p:extLst>
      <p:ext uri="{BB962C8B-B14F-4D97-AF65-F5344CB8AC3E}">
        <p14:creationId xmlns:p14="http://schemas.microsoft.com/office/powerpoint/2010/main" val="233350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64EC826-AC2B-EF40-04A6-6A76B11B3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0747E1E-BBE9-4A92-AE18-44C5C3CDE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C8286E-E7BE-96FE-06E2-08DC34C7CA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01CEF6-155B-4C90-B096-0BD43A0F0E28}" type="datetimeFigureOut">
              <a:rPr lang="es-ES" smtClean="0"/>
              <a:t>26/08/2024</a:t>
            </a:fld>
            <a:endParaRPr lang="es-ES"/>
          </a:p>
        </p:txBody>
      </p:sp>
      <p:sp>
        <p:nvSpPr>
          <p:cNvPr id="5" name="Marcador de pie de página 4">
            <a:extLst>
              <a:ext uri="{FF2B5EF4-FFF2-40B4-BE49-F238E27FC236}">
                <a16:creationId xmlns:a16="http://schemas.microsoft.com/office/drawing/2014/main" id="{C41C4EF3-92D9-030E-60C8-E9007A930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61B79676-C30E-FB18-27CC-94B2D2ADD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A6FAA7-D307-4E6D-B92A-7663B346BD68}" type="slidenum">
              <a:rPr lang="es-ES" smtClean="0"/>
              <a:t>‹Nº›</a:t>
            </a:fld>
            <a:endParaRPr lang="es-ES"/>
          </a:p>
        </p:txBody>
      </p:sp>
    </p:spTree>
    <p:extLst>
      <p:ext uri="{BB962C8B-B14F-4D97-AF65-F5344CB8AC3E}">
        <p14:creationId xmlns:p14="http://schemas.microsoft.com/office/powerpoint/2010/main" val="2202293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6" name="Picture 6" descr="4 razones para aprender programación">
            <a:extLst>
              <a:ext uri="{FF2B5EF4-FFF2-40B4-BE49-F238E27FC236}">
                <a16:creationId xmlns:a16="http://schemas.microsoft.com/office/drawing/2014/main" id="{8B63E30D-ED7D-1B30-5B96-865E3A444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021" r="620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6" name="Rectangle 513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FC8BFB-FB83-CCC8-E759-19D0D68CA1BA}"/>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Desarrollo de un </a:t>
            </a:r>
            <a:r>
              <a:rPr lang="en-US" sz="3600">
                <a:solidFill>
                  <a:schemeClr val="tx1">
                    <a:lumMod val="85000"/>
                    <a:lumOff val="15000"/>
                  </a:schemeClr>
                </a:solidFill>
              </a:rPr>
              <a:t>compilador</a:t>
            </a:r>
            <a:endParaRPr lang="en-US" sz="3600" dirty="0">
              <a:solidFill>
                <a:schemeClr val="tx1">
                  <a:lumMod val="85000"/>
                  <a:lumOff val="15000"/>
                </a:schemeClr>
              </a:solidFill>
            </a:endParaRPr>
          </a:p>
        </p:txBody>
      </p:sp>
      <p:cxnSp>
        <p:nvCxnSpPr>
          <p:cNvPr id="5138" name="Straight Connector 513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5140" name="Straight Connector 513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0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110FFB-1BCA-290E-45E2-4A76829BF0F7}"/>
              </a:ext>
            </a:extLst>
          </p:cNvPr>
          <p:cNvSpPr>
            <a:spLocks noGrp="1"/>
          </p:cNvSpPr>
          <p:nvPr>
            <p:ph type="title"/>
          </p:nvPr>
        </p:nvSpPr>
        <p:spPr>
          <a:xfrm>
            <a:off x="645064" y="525982"/>
            <a:ext cx="4282983" cy="1200361"/>
          </a:xfrm>
        </p:spPr>
        <p:txBody>
          <a:bodyPr anchor="b">
            <a:normAutofit/>
          </a:bodyPr>
          <a:lstStyle/>
          <a:p>
            <a:r>
              <a:rPr lang="es-ES" sz="3600" dirty="0"/>
              <a:t>Generación Código</a:t>
            </a:r>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1304080-6F48-97A3-9B56-9E880061EB05}"/>
              </a:ext>
            </a:extLst>
          </p:cNvPr>
          <p:cNvSpPr>
            <a:spLocks noGrp="1"/>
          </p:cNvSpPr>
          <p:nvPr>
            <p:ph idx="1"/>
          </p:nvPr>
        </p:nvSpPr>
        <p:spPr>
          <a:xfrm>
            <a:off x="645066" y="2145443"/>
            <a:ext cx="4282984" cy="3816701"/>
          </a:xfrm>
        </p:spPr>
        <p:txBody>
          <a:bodyPr anchor="ctr">
            <a:normAutofit lnSpcReduction="10000"/>
          </a:bodyPr>
          <a:lstStyle/>
          <a:p>
            <a:r>
              <a:rPr lang="es-ES" sz="1800" b="1" dirty="0"/>
              <a:t>Generación de Código Intermedio</a:t>
            </a:r>
            <a:r>
              <a:rPr lang="es-ES" sz="1800" dirty="0"/>
              <a:t>: Si el análisis léxico, sintáctico y semántico son exitosos, el compilador procede a generar un código intermedio que es independiente de la máquina. Este código es una representación más abstracta del código fuente.</a:t>
            </a:r>
          </a:p>
          <a:p>
            <a:r>
              <a:rPr lang="es-ES" sz="1800" b="1" dirty="0"/>
              <a:t>Generación de Código Objeto: </a:t>
            </a:r>
            <a:r>
              <a:rPr lang="es-ES" sz="1800" dirty="0"/>
              <a:t>Finalmente, el código intermedio se convierte en código objeto, que es específico de la máquina en la que se ejecutará. Este código objeto es el resultado final del proceso de compilación.</a:t>
            </a:r>
          </a:p>
          <a:p>
            <a:endParaRPr lang="es-ES" sz="1800" dirty="0"/>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10B2261E-0A86-7BBB-86BF-806C2C45A2F9}"/>
              </a:ext>
            </a:extLst>
          </p:cNvPr>
          <p:cNvPicPr>
            <a:picLocks noChangeAspect="1"/>
          </p:cNvPicPr>
          <p:nvPr/>
        </p:nvPicPr>
        <p:blipFill>
          <a:blip r:embed="rId2"/>
          <a:stretch>
            <a:fillRect/>
          </a:stretch>
        </p:blipFill>
        <p:spPr>
          <a:xfrm>
            <a:off x="5987738" y="2609062"/>
            <a:ext cx="5628018" cy="1407005"/>
          </a:xfrm>
          <a:prstGeom prst="rect">
            <a:avLst/>
          </a:prstGeom>
        </p:spPr>
      </p:pic>
      <p:sp>
        <p:nvSpPr>
          <p:cNvPr id="6" name="CuadroTexto 5">
            <a:extLst>
              <a:ext uri="{FF2B5EF4-FFF2-40B4-BE49-F238E27FC236}">
                <a16:creationId xmlns:a16="http://schemas.microsoft.com/office/drawing/2014/main" id="{85376A1C-EE35-055E-68BC-6900ED275187}"/>
              </a:ext>
            </a:extLst>
          </p:cNvPr>
          <p:cNvSpPr txBox="1"/>
          <p:nvPr/>
        </p:nvSpPr>
        <p:spPr>
          <a:xfrm>
            <a:off x="6474212" y="1206249"/>
            <a:ext cx="4282983" cy="1477328"/>
          </a:xfrm>
          <a:prstGeom prst="rect">
            <a:avLst/>
          </a:prstGeom>
          <a:noFill/>
        </p:spPr>
        <p:txBody>
          <a:bodyPr wrap="square">
            <a:spAutoFit/>
          </a:bodyPr>
          <a:lstStyle/>
          <a:p>
            <a:r>
              <a:rPr lang="es-ES" dirty="0"/>
              <a:t>Generación de Tres Direcciones (</a:t>
            </a:r>
            <a:r>
              <a:rPr lang="es-ES" dirty="0" err="1"/>
              <a:t>Three-Address</a:t>
            </a:r>
            <a:r>
              <a:rPr lang="es-ES" dirty="0"/>
              <a:t> </a:t>
            </a:r>
            <a:r>
              <a:rPr lang="es-ES" dirty="0" err="1"/>
              <a:t>Code</a:t>
            </a:r>
            <a:r>
              <a:rPr lang="es-ES" dirty="0"/>
              <a:t>): Este algoritmo convierte las operaciones en el AST a un código intermedio que utiliza instrucciones de tres direcciones, como a = b + c.</a:t>
            </a:r>
          </a:p>
        </p:txBody>
      </p:sp>
      <p:sp>
        <p:nvSpPr>
          <p:cNvPr id="8" name="Rectangle 2">
            <a:extLst>
              <a:ext uri="{FF2B5EF4-FFF2-40B4-BE49-F238E27FC236}">
                <a16:creationId xmlns:a16="http://schemas.microsoft.com/office/drawing/2014/main" id="{FF6455FB-8099-591D-7ECA-E497EE0D9637}"/>
              </a:ext>
            </a:extLst>
          </p:cNvPr>
          <p:cNvSpPr>
            <a:spLocks noChangeArrowheads="1"/>
          </p:cNvSpPr>
          <p:nvPr/>
        </p:nvSpPr>
        <p:spPr bwMode="auto">
          <a:xfrm>
            <a:off x="5496565" y="3312564"/>
            <a:ext cx="70539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Generación de Código Máquina</a:t>
            </a:r>
            <a:r>
              <a:rPr kumimoji="0" lang="es-ES" altLang="es-ES" sz="1800" b="0" i="0" u="none" strike="noStrike" cap="none" normalizeH="0" baseline="0" dirty="0">
                <a:ln>
                  <a:noFill/>
                </a:ln>
                <a:solidFill>
                  <a:schemeClr val="tx1"/>
                </a:solidFill>
                <a:effectLst/>
                <a:latin typeface="Arial" panose="020B0604020202020204" pitchFamily="34" charset="0"/>
              </a:rPr>
              <a:t>: Este algoritmo convierte el código intermedio en instrucciones específicas para la máquina objetivo. Esto implica </a:t>
            </a:r>
            <a:r>
              <a:rPr kumimoji="0" lang="es-ES" altLang="es-ES" sz="1800" b="0" i="0" u="none" strike="noStrike" cap="none" normalizeH="0" baseline="0" dirty="0" err="1">
                <a:ln>
                  <a:noFill/>
                </a:ln>
                <a:solidFill>
                  <a:schemeClr val="tx1"/>
                </a:solidFill>
                <a:effectLst/>
                <a:latin typeface="Arial" panose="020B0604020202020204" pitchFamily="34" charset="0"/>
              </a:rPr>
              <a:t>maGeneración</a:t>
            </a:r>
            <a:r>
              <a:rPr kumimoji="0" lang="es-ES" altLang="es-ES" sz="1800" b="0" i="0" u="none" strike="noStrike" cap="none" normalizeH="0" baseline="0" dirty="0">
                <a:ln>
                  <a:noFill/>
                </a:ln>
                <a:solidFill>
                  <a:schemeClr val="tx1"/>
                </a:solidFill>
                <a:effectLst/>
                <a:latin typeface="Arial" panose="020B0604020202020204" pitchFamily="34" charset="0"/>
              </a:rPr>
              <a:t> de Código Máquina: Este algoritmo convierte el código intermedio en instrucciones específicas para la máquina objetivo. Esto implica mapear instrucciones de alto nivel a instrucciones ensamblador o </a:t>
            </a:r>
            <a:r>
              <a:rPr kumimoji="0" lang="es-ES" altLang="es-ES" sz="1800" b="0" i="0" u="none" strike="noStrike" cap="none" normalizeH="0" baseline="0" dirty="0" err="1">
                <a:ln>
                  <a:noFill/>
                </a:ln>
                <a:solidFill>
                  <a:schemeClr val="tx1"/>
                </a:solidFill>
                <a:effectLst/>
                <a:latin typeface="Arial" panose="020B0604020202020204" pitchFamily="34" charset="0"/>
              </a:rPr>
              <a:t>binario.Asignación</a:t>
            </a:r>
            <a:r>
              <a:rPr kumimoji="0" lang="es-ES" altLang="es-ES" sz="1800" b="0" i="0" u="none" strike="noStrike" cap="none" normalizeH="0" baseline="0" dirty="0">
                <a:ln>
                  <a:noFill/>
                </a:ln>
                <a:solidFill>
                  <a:schemeClr val="tx1"/>
                </a:solidFill>
                <a:effectLst/>
                <a:latin typeface="Arial" panose="020B0604020202020204" pitchFamily="34" charset="0"/>
              </a:rPr>
              <a:t> de Registros: Un algoritmo de asignación de registros se encarga de optimizar el uso de registros en la CPU durante la ejecución del código </a:t>
            </a:r>
            <a:r>
              <a:rPr kumimoji="0" lang="es-ES" altLang="es-ES" sz="1800" b="0" i="0" u="none" strike="noStrike" cap="none" normalizeH="0" baseline="0" dirty="0" err="1">
                <a:ln>
                  <a:noFill/>
                </a:ln>
                <a:solidFill>
                  <a:schemeClr val="tx1"/>
                </a:solidFill>
                <a:effectLst/>
                <a:latin typeface="Arial" panose="020B0604020202020204" pitchFamily="34" charset="0"/>
              </a:rPr>
              <a:t>objeto.pear</a:t>
            </a:r>
            <a:r>
              <a:rPr kumimoji="0" lang="es-ES" altLang="es-ES" sz="1800" b="0" i="0" u="none" strike="noStrike" cap="none" normalizeH="0" baseline="0" dirty="0">
                <a:ln>
                  <a:noFill/>
                </a:ln>
                <a:solidFill>
                  <a:schemeClr val="tx1"/>
                </a:solidFill>
                <a:effectLst/>
                <a:latin typeface="Arial" panose="020B0604020202020204" pitchFamily="34" charset="0"/>
              </a:rPr>
              <a:t> instrucciones de alto nivel a instrucciones ensamblador o binario.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Asignación de Registros</a:t>
            </a:r>
            <a:r>
              <a:rPr kumimoji="0" lang="es-ES" altLang="es-ES" sz="1800" b="0" i="0" u="none" strike="noStrike" cap="none" normalizeH="0" baseline="0" dirty="0">
                <a:ln>
                  <a:noFill/>
                </a:ln>
                <a:solidFill>
                  <a:schemeClr val="tx1"/>
                </a:solidFill>
                <a:effectLst/>
                <a:latin typeface="Arial" panose="020B0604020202020204" pitchFamily="34" charset="0"/>
              </a:rPr>
              <a:t>: Un algoritmo de asignación de registros se encarga de optimizar el uso de registros en la CPU durante la ejecución del código objeto. </a:t>
            </a:r>
          </a:p>
        </p:txBody>
      </p:sp>
    </p:spTree>
    <p:extLst>
      <p:ext uri="{BB962C8B-B14F-4D97-AF65-F5344CB8AC3E}">
        <p14:creationId xmlns:p14="http://schemas.microsoft.com/office/powerpoint/2010/main" val="116413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gnos de interrogación de diferentes colores">
            <a:extLst>
              <a:ext uri="{FF2B5EF4-FFF2-40B4-BE49-F238E27FC236}">
                <a16:creationId xmlns:a16="http://schemas.microsoft.com/office/drawing/2014/main" id="{8E79A32C-5A7F-5214-7E0E-79A41532D5B8}"/>
              </a:ext>
            </a:extLst>
          </p:cNvPr>
          <p:cNvPicPr>
            <a:picLocks noChangeAspect="1"/>
          </p:cNvPicPr>
          <p:nvPr/>
        </p:nvPicPr>
        <p:blipFill>
          <a:blip r:embed="rId2"/>
          <a:srcRect l="23336" r="2672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63CD42-784A-BF14-5F2F-D661F8A1CF40}"/>
              </a:ext>
            </a:extLst>
          </p:cNvPr>
          <p:cNvSpPr>
            <a:spLocks noGrp="1"/>
          </p:cNvSpPr>
          <p:nvPr>
            <p:ph type="title"/>
          </p:nvPr>
        </p:nvSpPr>
        <p:spPr>
          <a:xfrm>
            <a:off x="761801" y="328512"/>
            <a:ext cx="4778387" cy="1628970"/>
          </a:xfrm>
        </p:spPr>
        <p:txBody>
          <a:bodyPr anchor="ctr">
            <a:normAutofit/>
          </a:bodyPr>
          <a:lstStyle/>
          <a:p>
            <a:r>
              <a:rPr lang="es-ES" sz="4000"/>
              <a:t>Fin</a:t>
            </a:r>
          </a:p>
        </p:txBody>
      </p:sp>
      <p:sp>
        <p:nvSpPr>
          <p:cNvPr id="3" name="Marcador de contenido 2">
            <a:extLst>
              <a:ext uri="{FF2B5EF4-FFF2-40B4-BE49-F238E27FC236}">
                <a16:creationId xmlns:a16="http://schemas.microsoft.com/office/drawing/2014/main" id="{FB7A655F-ABE9-3280-BAAF-E1BD7C389B05}"/>
              </a:ext>
            </a:extLst>
          </p:cNvPr>
          <p:cNvSpPr>
            <a:spLocks noGrp="1"/>
          </p:cNvSpPr>
          <p:nvPr>
            <p:ph idx="1"/>
          </p:nvPr>
        </p:nvSpPr>
        <p:spPr>
          <a:xfrm>
            <a:off x="761801" y="2884929"/>
            <a:ext cx="4659756" cy="3374137"/>
          </a:xfrm>
        </p:spPr>
        <p:txBody>
          <a:bodyPr anchor="ctr">
            <a:normAutofit/>
          </a:bodyPr>
          <a:lstStyle/>
          <a:p>
            <a:pPr marL="0" indent="0">
              <a:buNone/>
            </a:pPr>
            <a:r>
              <a:rPr lang="es-ES" sz="2000" dirty="0"/>
              <a:t>Muchas gracias por su atención</a:t>
            </a:r>
          </a:p>
        </p:txBody>
      </p:sp>
    </p:spTree>
    <p:extLst>
      <p:ext uri="{BB962C8B-B14F-4D97-AF65-F5344CB8AC3E}">
        <p14:creationId xmlns:p14="http://schemas.microsoft.com/office/powerpoint/2010/main" val="390366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con números binarios y placa base">
            <a:extLst>
              <a:ext uri="{FF2B5EF4-FFF2-40B4-BE49-F238E27FC236}">
                <a16:creationId xmlns:a16="http://schemas.microsoft.com/office/drawing/2014/main" id="{0AEEDC94-F8B5-94E1-990A-5342F0DAFC5C}"/>
              </a:ext>
            </a:extLst>
          </p:cNvPr>
          <p:cNvPicPr>
            <a:picLocks noChangeAspect="1"/>
          </p:cNvPicPr>
          <p:nvPr/>
        </p:nvPicPr>
        <p:blipFill>
          <a:blip r:embed="rId2"/>
          <a:srcRect l="30763" r="2486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CBD1A6-D48B-FFE1-89DC-9463DA232860}"/>
              </a:ext>
            </a:extLst>
          </p:cNvPr>
          <p:cNvSpPr>
            <a:spLocks noGrp="1"/>
          </p:cNvSpPr>
          <p:nvPr>
            <p:ph type="title"/>
          </p:nvPr>
        </p:nvSpPr>
        <p:spPr>
          <a:xfrm>
            <a:off x="6115317" y="405685"/>
            <a:ext cx="5464968" cy="1559301"/>
          </a:xfrm>
        </p:spPr>
        <p:txBody>
          <a:bodyPr>
            <a:normAutofit/>
          </a:bodyPr>
          <a:lstStyle/>
          <a:p>
            <a:r>
              <a:rPr lang="es-ES" sz="4000"/>
              <a:t>Indice</a:t>
            </a:r>
          </a:p>
        </p:txBody>
      </p:sp>
      <p:sp>
        <p:nvSpPr>
          <p:cNvPr id="3" name="Marcador de contenido 2">
            <a:extLst>
              <a:ext uri="{FF2B5EF4-FFF2-40B4-BE49-F238E27FC236}">
                <a16:creationId xmlns:a16="http://schemas.microsoft.com/office/drawing/2014/main" id="{882D7E4F-2D9C-D1E1-DD28-2461B69022E7}"/>
              </a:ext>
            </a:extLst>
          </p:cNvPr>
          <p:cNvSpPr>
            <a:spLocks noGrp="1"/>
          </p:cNvSpPr>
          <p:nvPr>
            <p:ph idx="1"/>
          </p:nvPr>
        </p:nvSpPr>
        <p:spPr>
          <a:xfrm>
            <a:off x="6115317" y="2743200"/>
            <a:ext cx="5247340" cy="3496878"/>
          </a:xfrm>
        </p:spPr>
        <p:txBody>
          <a:bodyPr anchor="ctr">
            <a:normAutofit/>
          </a:bodyPr>
          <a:lstStyle/>
          <a:p>
            <a:r>
              <a:rPr lang="es-ES" sz="2000" dirty="0"/>
              <a:t>Introducción Compilador</a:t>
            </a:r>
          </a:p>
          <a:p>
            <a:r>
              <a:rPr lang="es-ES" sz="2000" dirty="0"/>
              <a:t>Esquema General</a:t>
            </a:r>
          </a:p>
          <a:p>
            <a:r>
              <a:rPr lang="es-ES" sz="2000" dirty="0"/>
              <a:t>Gramática Alfa</a:t>
            </a:r>
          </a:p>
          <a:p>
            <a:r>
              <a:rPr lang="es-ES" sz="2000" dirty="0"/>
              <a:t>Analizador Léxico</a:t>
            </a:r>
          </a:p>
          <a:p>
            <a:r>
              <a:rPr lang="es-ES" sz="2000" dirty="0"/>
              <a:t>Analizador Sintáctico</a:t>
            </a:r>
          </a:p>
          <a:p>
            <a:r>
              <a:rPr lang="es-ES" sz="2000" dirty="0"/>
              <a:t>Analizador Semántico</a:t>
            </a:r>
          </a:p>
          <a:p>
            <a:r>
              <a:rPr lang="es-ES" sz="2000" dirty="0"/>
              <a:t>Tabla de Símbolos</a:t>
            </a:r>
          </a:p>
          <a:p>
            <a:r>
              <a:rPr lang="es-ES" sz="2000" dirty="0"/>
              <a:t>Generación Código</a:t>
            </a:r>
          </a:p>
          <a:p>
            <a:endParaRPr lang="es-ES" sz="2000" dirty="0"/>
          </a:p>
        </p:txBody>
      </p:sp>
    </p:spTree>
    <p:extLst>
      <p:ext uri="{BB962C8B-B14F-4D97-AF65-F5344CB8AC3E}">
        <p14:creationId xmlns:p14="http://schemas.microsoft.com/office/powerpoint/2010/main" val="171254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10FFB-1BCA-290E-45E2-4A76829BF0F7}"/>
              </a:ext>
            </a:extLst>
          </p:cNvPr>
          <p:cNvSpPr>
            <a:spLocks noGrp="1"/>
          </p:cNvSpPr>
          <p:nvPr>
            <p:ph type="title"/>
          </p:nvPr>
        </p:nvSpPr>
        <p:spPr/>
        <p:txBody>
          <a:bodyPr/>
          <a:lstStyle/>
          <a:p>
            <a:r>
              <a:rPr lang="es-ES" dirty="0"/>
              <a:t>Introducción compilador</a:t>
            </a:r>
          </a:p>
        </p:txBody>
      </p:sp>
      <p:sp>
        <p:nvSpPr>
          <p:cNvPr id="3" name="Marcador de contenido 2">
            <a:extLst>
              <a:ext uri="{FF2B5EF4-FFF2-40B4-BE49-F238E27FC236}">
                <a16:creationId xmlns:a16="http://schemas.microsoft.com/office/drawing/2014/main" id="{21304080-6F48-97A3-9B56-9E880061EB05}"/>
              </a:ext>
            </a:extLst>
          </p:cNvPr>
          <p:cNvSpPr>
            <a:spLocks noGrp="1"/>
          </p:cNvSpPr>
          <p:nvPr>
            <p:ph idx="1"/>
          </p:nvPr>
        </p:nvSpPr>
        <p:spPr/>
        <p:txBody>
          <a:bodyPr>
            <a:normAutofit fontScale="92500" lnSpcReduction="20000"/>
          </a:bodyPr>
          <a:lstStyle/>
          <a:p>
            <a:r>
              <a:rPr lang="es-ES" dirty="0"/>
              <a:t>Un compilador es una herramienta esencial en el desarrollo de software que traduce código fuente de un lenguaje de alto nivel a código máquina ejecutable. Durante este proceso, el compilador verifica la corrección del código, optimiza su rendimiento y maneja errores, convirtiendo el programa en un formato que las máquinas pueden entender y ejecutar.</a:t>
            </a:r>
          </a:p>
          <a:p>
            <a:r>
              <a:rPr lang="es-ES" dirty="0"/>
              <a:t>Desarrollar un compilador como Trabajo de Fin de Grado (TFG) ofrece una comprensión profunda de los lenguajes de programación y fortalece habilidades en análisis léxico, sintáctico y semántico. Este proyecto combina teoría y práctica, demostrando la capacidad del estudiante para aplicar conocimientos complejos en un proyecto real. Además, es altamente valorado en la industria por su enfoque en la resolución de problemas técnicos y la optimización del software.</a:t>
            </a:r>
          </a:p>
        </p:txBody>
      </p:sp>
    </p:spTree>
    <p:extLst>
      <p:ext uri="{BB962C8B-B14F-4D97-AF65-F5344CB8AC3E}">
        <p14:creationId xmlns:p14="http://schemas.microsoft.com/office/powerpoint/2010/main" val="260973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3AB825-E5F5-B432-D3EF-DD910BF01736}"/>
              </a:ext>
            </a:extLst>
          </p:cNvPr>
          <p:cNvSpPr>
            <a:spLocks noGrp="1"/>
          </p:cNvSpPr>
          <p:nvPr>
            <p:ph type="title"/>
          </p:nvPr>
        </p:nvSpPr>
        <p:spPr>
          <a:xfrm>
            <a:off x="645065" y="1463040"/>
            <a:ext cx="3796306" cy="2690949"/>
          </a:xfrm>
        </p:spPr>
        <p:txBody>
          <a:bodyPr anchor="t">
            <a:normAutofit/>
          </a:bodyPr>
          <a:lstStyle/>
          <a:p>
            <a:r>
              <a:rPr lang="es-ES" sz="4800"/>
              <a:t>Esquema general compilador</a:t>
            </a:r>
          </a:p>
        </p:txBody>
      </p:sp>
      <p:grpSp>
        <p:nvGrpSpPr>
          <p:cNvPr id="174" name="Group 17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75" name="Rectangle 17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upo 155">
            <a:extLst>
              <a:ext uri="{FF2B5EF4-FFF2-40B4-BE49-F238E27FC236}">
                <a16:creationId xmlns:a16="http://schemas.microsoft.com/office/drawing/2014/main" id="{09E4D003-EAF1-1963-B49B-9DD08088947F}"/>
              </a:ext>
            </a:extLst>
          </p:cNvPr>
          <p:cNvGrpSpPr/>
          <p:nvPr/>
        </p:nvGrpSpPr>
        <p:grpSpPr>
          <a:xfrm>
            <a:off x="5407704" y="1557773"/>
            <a:ext cx="5962720" cy="4048369"/>
            <a:chOff x="1857789" y="1833954"/>
            <a:chExt cx="6355479" cy="4148451"/>
          </a:xfrm>
        </p:grpSpPr>
        <p:sp>
          <p:nvSpPr>
            <p:cNvPr id="5" name="CuadroTexto 4">
              <a:extLst>
                <a:ext uri="{FF2B5EF4-FFF2-40B4-BE49-F238E27FC236}">
                  <a16:creationId xmlns:a16="http://schemas.microsoft.com/office/drawing/2014/main" id="{D456E7AC-1D04-1BE0-9726-29E08D66050C}"/>
                </a:ext>
              </a:extLst>
            </p:cNvPr>
            <p:cNvSpPr txBox="1"/>
            <p:nvPr/>
          </p:nvSpPr>
          <p:spPr>
            <a:xfrm>
              <a:off x="3004456" y="4050402"/>
              <a:ext cx="1175657" cy="830997"/>
            </a:xfrm>
            <a:prstGeom prst="rect">
              <a:avLst/>
            </a:prstGeom>
            <a:noFill/>
            <a:ln>
              <a:solidFill>
                <a:schemeClr val="tx1"/>
              </a:solidFill>
            </a:ln>
          </p:spPr>
          <p:txBody>
            <a:bodyPr wrap="square" rtlCol="0">
              <a:spAutoFit/>
            </a:bodyPr>
            <a:lstStyle/>
            <a:p>
              <a:pPr defTabSz="849660">
                <a:spcAft>
                  <a:spcPts val="552"/>
                </a:spcAft>
              </a:pPr>
              <a:r>
                <a:rPr lang="es-ES" sz="929" kern="100" err="1">
                  <a:solidFill>
                    <a:schemeClr val="tx1"/>
                  </a:solidFill>
                  <a:latin typeface="Aptos" panose="020B0004020202020204" pitchFamily="34" charset="0"/>
                  <a:ea typeface="+mn-ea"/>
                  <a:cs typeface="Times New Roman" panose="02020603050405020304" pitchFamily="18" charset="0"/>
                </a:rPr>
                <a:t>Lex.yy.c</a:t>
              </a:r>
              <a:endParaRPr lang="es-ES" sz="929" kern="100">
                <a:solidFill>
                  <a:schemeClr val="tx1"/>
                </a:solidFill>
                <a:latin typeface="Aptos" panose="020B0004020202020204" pitchFamily="34" charset="0"/>
                <a:ea typeface="+mn-ea"/>
                <a:cs typeface="Times New Roman" panose="02020603050405020304" pitchFamily="18" charset="0"/>
              </a:endParaRPr>
            </a:p>
            <a:p>
              <a:pPr defTabSz="849660">
                <a:spcAft>
                  <a:spcPts val="552"/>
                </a:spcAft>
              </a:pPr>
              <a:endParaRPr lang="es-ES" sz="929" kern="100">
                <a:solidFill>
                  <a:schemeClr val="tx1"/>
                </a:solidFill>
                <a:latin typeface="Aptos" panose="020B0004020202020204" pitchFamily="34" charset="0"/>
                <a:ea typeface="+mn-ea"/>
                <a:cs typeface="Times New Roman" panose="02020603050405020304" pitchFamily="18" charset="0"/>
              </a:endParaRPr>
            </a:p>
            <a:p>
              <a:pPr defTabSz="849660">
                <a:spcAft>
                  <a:spcPts val="552"/>
                </a:spcAft>
              </a:pPr>
              <a:endParaRPr lang="es-ES" sz="929" kern="100">
                <a:solidFill>
                  <a:schemeClr val="tx1"/>
                </a:solidFill>
                <a:latin typeface="Aptos" panose="020B0004020202020204" pitchFamily="34" charset="0"/>
                <a:ea typeface="+mn-ea"/>
                <a:cs typeface="Times New Roman" panose="02020603050405020304" pitchFamily="18" charset="0"/>
              </a:endParaRPr>
            </a:p>
            <a:p>
              <a:pPr>
                <a:spcAft>
                  <a:spcPts val="600"/>
                </a:spcAft>
              </a:pPr>
              <a:endParaRPr lang="es-ES"/>
            </a:p>
          </p:txBody>
        </p:sp>
        <p:sp>
          <p:nvSpPr>
            <p:cNvPr id="8" name="CuadroTexto 7">
              <a:extLst>
                <a:ext uri="{FF2B5EF4-FFF2-40B4-BE49-F238E27FC236}">
                  <a16:creationId xmlns:a16="http://schemas.microsoft.com/office/drawing/2014/main" id="{0557D76A-4DE1-41F5-04E2-2F9CD8B0D1A8}"/>
                </a:ext>
              </a:extLst>
            </p:cNvPr>
            <p:cNvSpPr txBox="1"/>
            <p:nvPr/>
          </p:nvSpPr>
          <p:spPr>
            <a:xfrm>
              <a:off x="3004456" y="3534170"/>
              <a:ext cx="1175657" cy="246221"/>
            </a:xfrm>
            <a:prstGeom prst="rect">
              <a:avLst/>
            </a:prstGeom>
            <a:noFill/>
            <a:ln>
              <a:solidFill>
                <a:schemeClr val="tx1"/>
              </a:solidFill>
            </a:ln>
          </p:spPr>
          <p:txBody>
            <a:bodyPr wrap="square" rtlCol="0">
              <a:spAutoFit/>
            </a:bodyPr>
            <a:lstStyle/>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Flex</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922EEEEF-CDAB-18B1-A5CB-59CB2CA6084B}"/>
                </a:ext>
              </a:extLst>
            </p:cNvPr>
            <p:cNvSpPr txBox="1"/>
            <p:nvPr/>
          </p:nvSpPr>
          <p:spPr>
            <a:xfrm>
              <a:off x="3004456" y="2688391"/>
              <a:ext cx="1175657" cy="553998"/>
            </a:xfrm>
            <a:prstGeom prst="rect">
              <a:avLst/>
            </a:prstGeom>
            <a:noFill/>
            <a:ln>
              <a:solidFill>
                <a:schemeClr val="tx1"/>
              </a:solidFill>
            </a:ln>
          </p:spPr>
          <p:txBody>
            <a:bodyPr wrap="square" rtlCol="0">
              <a:spAutoFit/>
            </a:bodyPr>
            <a:lstStyle/>
            <a:p>
              <a:pPr defTabSz="849660">
                <a:spcAft>
                  <a:spcPts val="552"/>
                </a:spcAft>
              </a:pPr>
              <a:r>
                <a:rPr lang="es-ES" sz="929" kern="100" err="1">
                  <a:solidFill>
                    <a:schemeClr val="tx1"/>
                  </a:solidFill>
                  <a:latin typeface="Aptos" panose="020B0004020202020204" pitchFamily="34" charset="0"/>
                  <a:ea typeface="+mn-ea"/>
                  <a:cs typeface="Times New Roman" panose="02020603050405020304" pitchFamily="18" charset="0"/>
                </a:rPr>
                <a:t>Lex.l</a:t>
              </a:r>
              <a:endParaRPr lang="es-ES" sz="929" kern="100">
                <a:solidFill>
                  <a:schemeClr val="tx1"/>
                </a:solidFill>
                <a:latin typeface="Aptos" panose="020B0004020202020204" pitchFamily="34" charset="0"/>
                <a:ea typeface="+mn-ea"/>
                <a:cs typeface="Times New Roman" panose="02020603050405020304" pitchFamily="18" charset="0"/>
              </a:endParaRPr>
            </a:p>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a:t>
              </a:r>
              <a:r>
                <a:rPr lang="es-ES" sz="929" kern="1200">
                  <a:solidFill>
                    <a:schemeClr val="tx1"/>
                  </a:solidFill>
                  <a:latin typeface="+mn-lt"/>
                  <a:ea typeface="+mn-ea"/>
                  <a:cs typeface="+mn-cs"/>
                </a:rPr>
                <a:t>Especificación Flex </a:t>
              </a:r>
              <a:r>
                <a:rPr lang="es-ES" sz="929" kern="100">
                  <a:solidFill>
                    <a:schemeClr val="tx1"/>
                  </a:solidFill>
                  <a:latin typeface="Aptos" panose="020B0004020202020204" pitchFamily="34" charset="0"/>
                  <a:ea typeface="+mn-ea"/>
                  <a:cs typeface="Times New Roman" panose="02020603050405020304" pitchFamily="18" charset="0"/>
                </a:rPr>
                <a:t>)</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Elipse 13">
              <a:extLst>
                <a:ext uri="{FF2B5EF4-FFF2-40B4-BE49-F238E27FC236}">
                  <a16:creationId xmlns:a16="http://schemas.microsoft.com/office/drawing/2014/main" id="{33CE7E2F-D2E0-CCF5-8DE1-31DEB5DF3B38}"/>
                </a:ext>
              </a:extLst>
            </p:cNvPr>
            <p:cNvSpPr/>
            <p:nvPr/>
          </p:nvSpPr>
          <p:spPr>
            <a:xfrm>
              <a:off x="3189512" y="4312012"/>
              <a:ext cx="805544" cy="4305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s-ES" sz="976" kern="1200" dirty="0" err="1">
                  <a:solidFill>
                    <a:schemeClr val="bg1"/>
                  </a:solidFill>
                  <a:latin typeface="+mn-lt"/>
                  <a:ea typeface="+mn-ea"/>
                  <a:cs typeface="+mn-cs"/>
                </a:rPr>
                <a:t>Yylex</a:t>
              </a:r>
              <a:r>
                <a:rPr lang="es-ES" sz="976" kern="1200" dirty="0">
                  <a:solidFill>
                    <a:schemeClr val="bg1"/>
                  </a:solidFill>
                  <a:latin typeface="+mn-lt"/>
                  <a:ea typeface="+mn-ea"/>
                  <a:cs typeface="+mn-cs"/>
                </a:rPr>
                <a:t>()</a:t>
              </a:r>
              <a:endParaRPr lang="es-ES" sz="1050" dirty="0">
                <a:solidFill>
                  <a:schemeClr val="bg1"/>
                </a:solidFill>
              </a:endParaRPr>
            </a:p>
          </p:txBody>
        </p:sp>
        <p:cxnSp>
          <p:nvCxnSpPr>
            <p:cNvPr id="17" name="Conector recto de flecha 16">
              <a:extLst>
                <a:ext uri="{FF2B5EF4-FFF2-40B4-BE49-F238E27FC236}">
                  <a16:creationId xmlns:a16="http://schemas.microsoft.com/office/drawing/2014/main" id="{17CAA89B-FE4E-CF8A-C034-011B82E93958}"/>
                </a:ext>
              </a:extLst>
            </p:cNvPr>
            <p:cNvCxnSpPr>
              <a:cxnSpLocks/>
              <a:stCxn id="9" idx="2"/>
              <a:endCxn id="8" idx="0"/>
            </p:cNvCxnSpPr>
            <p:nvPr/>
          </p:nvCxnSpPr>
          <p:spPr>
            <a:xfrm>
              <a:off x="3592285" y="3242389"/>
              <a:ext cx="0" cy="291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2C10C8A7-DEC8-B907-7DF6-8DF34C469D39}"/>
                </a:ext>
              </a:extLst>
            </p:cNvPr>
            <p:cNvCxnSpPr>
              <a:stCxn id="8" idx="2"/>
              <a:endCxn id="5" idx="0"/>
            </p:cNvCxnSpPr>
            <p:nvPr/>
          </p:nvCxnSpPr>
          <p:spPr>
            <a:xfrm>
              <a:off x="3592285" y="3780391"/>
              <a:ext cx="0" cy="270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CuadroTexto 19">
              <a:extLst>
                <a:ext uri="{FF2B5EF4-FFF2-40B4-BE49-F238E27FC236}">
                  <a16:creationId xmlns:a16="http://schemas.microsoft.com/office/drawing/2014/main" id="{FAA6F414-689E-4C6B-0ED0-1FBF5A97D890}"/>
                </a:ext>
              </a:extLst>
            </p:cNvPr>
            <p:cNvSpPr txBox="1"/>
            <p:nvPr/>
          </p:nvSpPr>
          <p:spPr>
            <a:xfrm>
              <a:off x="4479471" y="4342790"/>
              <a:ext cx="576939" cy="246221"/>
            </a:xfrm>
            <a:prstGeom prst="rect">
              <a:avLst/>
            </a:prstGeom>
            <a:noFill/>
            <a:ln>
              <a:solidFill>
                <a:schemeClr val="tx1"/>
              </a:solidFill>
            </a:ln>
          </p:spPr>
          <p:txBody>
            <a:bodyPr wrap="square" rtlCol="0">
              <a:spAutoFit/>
            </a:bodyPr>
            <a:lstStyle/>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Tokens</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22" name="Conector recto de flecha 21">
              <a:extLst>
                <a:ext uri="{FF2B5EF4-FFF2-40B4-BE49-F238E27FC236}">
                  <a16:creationId xmlns:a16="http://schemas.microsoft.com/office/drawing/2014/main" id="{1A54032E-0848-7A2B-7EFC-2225039ABF40}"/>
                </a:ext>
              </a:extLst>
            </p:cNvPr>
            <p:cNvCxnSpPr>
              <a:cxnSpLocks/>
              <a:stCxn id="5" idx="3"/>
              <a:endCxn id="20" idx="1"/>
            </p:cNvCxnSpPr>
            <p:nvPr/>
          </p:nvCxnSpPr>
          <p:spPr>
            <a:xfrm>
              <a:off x="4180113" y="4465901"/>
              <a:ext cx="2993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CuadroTexto 24">
              <a:extLst>
                <a:ext uri="{FF2B5EF4-FFF2-40B4-BE49-F238E27FC236}">
                  <a16:creationId xmlns:a16="http://schemas.microsoft.com/office/drawing/2014/main" id="{F2AF8082-0A58-3B26-0703-A81270F57328}"/>
                </a:ext>
              </a:extLst>
            </p:cNvPr>
            <p:cNvSpPr txBox="1"/>
            <p:nvPr/>
          </p:nvSpPr>
          <p:spPr>
            <a:xfrm>
              <a:off x="5725882" y="4050402"/>
              <a:ext cx="1175657" cy="830997"/>
            </a:xfrm>
            <a:prstGeom prst="rect">
              <a:avLst/>
            </a:prstGeom>
            <a:noFill/>
            <a:ln>
              <a:solidFill>
                <a:schemeClr val="tx1"/>
              </a:solidFill>
            </a:ln>
          </p:spPr>
          <p:txBody>
            <a:bodyPr wrap="square" rtlCol="0">
              <a:spAutoFit/>
            </a:bodyPr>
            <a:lstStyle/>
            <a:p>
              <a:pPr defTabSz="849660">
                <a:spcAft>
                  <a:spcPts val="552"/>
                </a:spcAft>
              </a:pPr>
              <a:r>
                <a:rPr lang="es-ES" sz="929" kern="100" err="1">
                  <a:solidFill>
                    <a:schemeClr val="tx1"/>
                  </a:solidFill>
                  <a:latin typeface="Aptos" panose="020B0004020202020204" pitchFamily="34" charset="0"/>
                  <a:ea typeface="+mn-ea"/>
                  <a:cs typeface="Times New Roman" panose="02020603050405020304" pitchFamily="18" charset="0"/>
                </a:rPr>
                <a:t>y.tab.c</a:t>
              </a:r>
              <a:endParaRPr lang="es-ES" sz="929" kern="100">
                <a:solidFill>
                  <a:schemeClr val="tx1"/>
                </a:solidFill>
                <a:latin typeface="Aptos" panose="020B0004020202020204" pitchFamily="34" charset="0"/>
                <a:ea typeface="+mn-ea"/>
                <a:cs typeface="Times New Roman" panose="02020603050405020304" pitchFamily="18" charset="0"/>
              </a:endParaRPr>
            </a:p>
            <a:p>
              <a:pPr defTabSz="849660">
                <a:spcAft>
                  <a:spcPts val="552"/>
                </a:spcAft>
              </a:pPr>
              <a:endParaRPr lang="es-ES" sz="929" kern="100">
                <a:solidFill>
                  <a:schemeClr val="tx1"/>
                </a:solidFill>
                <a:latin typeface="Aptos" panose="020B0004020202020204" pitchFamily="34" charset="0"/>
                <a:ea typeface="+mn-ea"/>
                <a:cs typeface="Times New Roman" panose="02020603050405020304" pitchFamily="18" charset="0"/>
              </a:endParaRPr>
            </a:p>
            <a:p>
              <a:pPr defTabSz="849660">
                <a:spcAft>
                  <a:spcPts val="552"/>
                </a:spcAft>
              </a:pPr>
              <a:endParaRPr lang="es-ES" sz="929" kern="100">
                <a:solidFill>
                  <a:schemeClr val="tx1"/>
                </a:solidFill>
                <a:latin typeface="Aptos" panose="020B0004020202020204" pitchFamily="34" charset="0"/>
                <a:ea typeface="+mn-ea"/>
                <a:cs typeface="Times New Roman" panose="02020603050405020304" pitchFamily="18" charset="0"/>
              </a:endParaRPr>
            </a:p>
            <a:p>
              <a:pPr>
                <a:spcAft>
                  <a:spcPts val="600"/>
                </a:spcAft>
              </a:pPr>
              <a:endParaRPr lang="es-ES"/>
            </a:p>
          </p:txBody>
        </p:sp>
        <p:sp>
          <p:nvSpPr>
            <p:cNvPr id="27" name="CuadroTexto 26">
              <a:extLst>
                <a:ext uri="{FF2B5EF4-FFF2-40B4-BE49-F238E27FC236}">
                  <a16:creationId xmlns:a16="http://schemas.microsoft.com/office/drawing/2014/main" id="{7B58E8FC-452B-7E8E-BE73-3357B7052089}"/>
                </a:ext>
              </a:extLst>
            </p:cNvPr>
            <p:cNvSpPr txBox="1"/>
            <p:nvPr/>
          </p:nvSpPr>
          <p:spPr>
            <a:xfrm>
              <a:off x="5725882" y="3534170"/>
              <a:ext cx="1175657" cy="246221"/>
            </a:xfrm>
            <a:prstGeom prst="rect">
              <a:avLst/>
            </a:prstGeom>
            <a:noFill/>
            <a:ln>
              <a:solidFill>
                <a:schemeClr val="tx1"/>
              </a:solidFill>
            </a:ln>
          </p:spPr>
          <p:txBody>
            <a:bodyPr wrap="square" rtlCol="0">
              <a:spAutoFit/>
            </a:bodyPr>
            <a:lstStyle/>
            <a:p>
              <a:pPr defTabSz="849660">
                <a:spcAft>
                  <a:spcPts val="552"/>
                </a:spcAft>
              </a:pPr>
              <a:r>
                <a:rPr lang="es-ES" sz="929" kern="100" err="1">
                  <a:solidFill>
                    <a:schemeClr val="tx1"/>
                  </a:solidFill>
                  <a:latin typeface="Aptos" panose="020B0004020202020204" pitchFamily="34" charset="0"/>
                  <a:ea typeface="+mn-ea"/>
                  <a:cs typeface="Times New Roman" panose="02020603050405020304" pitchFamily="18" charset="0"/>
                </a:rPr>
                <a:t>Bison</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28" name="CuadroTexto 27">
              <a:extLst>
                <a:ext uri="{FF2B5EF4-FFF2-40B4-BE49-F238E27FC236}">
                  <a16:creationId xmlns:a16="http://schemas.microsoft.com/office/drawing/2014/main" id="{A922B4C1-F872-DD08-AFED-A3541B8A1464}"/>
                </a:ext>
              </a:extLst>
            </p:cNvPr>
            <p:cNvSpPr txBox="1"/>
            <p:nvPr/>
          </p:nvSpPr>
          <p:spPr>
            <a:xfrm>
              <a:off x="5725882" y="2688391"/>
              <a:ext cx="1175657" cy="553998"/>
            </a:xfrm>
            <a:prstGeom prst="rect">
              <a:avLst/>
            </a:prstGeom>
            <a:noFill/>
            <a:ln>
              <a:solidFill>
                <a:schemeClr val="tx1"/>
              </a:solidFill>
            </a:ln>
          </p:spPr>
          <p:txBody>
            <a:bodyPr wrap="square" rtlCol="0">
              <a:spAutoFit/>
            </a:bodyPr>
            <a:lstStyle/>
            <a:p>
              <a:pPr defTabSz="849660">
                <a:spcAft>
                  <a:spcPts val="552"/>
                </a:spcAft>
              </a:pPr>
              <a:r>
                <a:rPr lang="es-ES" sz="929" kern="100" err="1">
                  <a:solidFill>
                    <a:schemeClr val="tx1"/>
                  </a:solidFill>
                  <a:latin typeface="Aptos" panose="020B0004020202020204" pitchFamily="34" charset="0"/>
                  <a:ea typeface="+mn-ea"/>
                  <a:cs typeface="Times New Roman" panose="02020603050405020304" pitchFamily="18" charset="0"/>
                </a:rPr>
                <a:t>Syntax.y</a:t>
              </a:r>
              <a:endParaRPr lang="es-ES" sz="929" kern="100">
                <a:solidFill>
                  <a:schemeClr val="tx1"/>
                </a:solidFill>
                <a:latin typeface="Aptos" panose="020B0004020202020204" pitchFamily="34" charset="0"/>
                <a:ea typeface="+mn-ea"/>
                <a:cs typeface="Times New Roman" panose="02020603050405020304" pitchFamily="18" charset="0"/>
              </a:endParaRPr>
            </a:p>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a:t>
              </a:r>
              <a:r>
                <a:rPr lang="es-ES" sz="929" kern="1200">
                  <a:solidFill>
                    <a:schemeClr val="tx1"/>
                  </a:solidFill>
                  <a:latin typeface="+mn-lt"/>
                  <a:ea typeface="+mn-ea"/>
                  <a:cs typeface="+mn-cs"/>
                </a:rPr>
                <a:t>Especificación </a:t>
              </a:r>
              <a:r>
                <a:rPr lang="es-ES" sz="929" kern="1200" err="1">
                  <a:solidFill>
                    <a:schemeClr val="tx1"/>
                  </a:solidFill>
                  <a:latin typeface="+mn-lt"/>
                  <a:ea typeface="+mn-ea"/>
                  <a:cs typeface="+mn-cs"/>
                </a:rPr>
                <a:t>Bison</a:t>
              </a:r>
              <a:r>
                <a:rPr lang="es-ES" sz="929" kern="100">
                  <a:solidFill>
                    <a:schemeClr val="tx1"/>
                  </a:solidFill>
                  <a:latin typeface="Aptos" panose="020B0004020202020204" pitchFamily="34" charset="0"/>
                  <a:ea typeface="+mn-ea"/>
                  <a:cs typeface="Times New Roman" panose="02020603050405020304" pitchFamily="18" charset="0"/>
                </a:rPr>
                <a:t>)</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29" name="Elipse 28">
              <a:extLst>
                <a:ext uri="{FF2B5EF4-FFF2-40B4-BE49-F238E27FC236}">
                  <a16:creationId xmlns:a16="http://schemas.microsoft.com/office/drawing/2014/main" id="{EF8F366D-E254-F306-3F78-DE64BF3901A7}"/>
                </a:ext>
              </a:extLst>
            </p:cNvPr>
            <p:cNvSpPr/>
            <p:nvPr/>
          </p:nvSpPr>
          <p:spPr>
            <a:xfrm>
              <a:off x="5805058" y="4312012"/>
              <a:ext cx="1019252" cy="4305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s-ES" sz="976" kern="1200" dirty="0" err="1">
                  <a:solidFill>
                    <a:schemeClr val="bg1"/>
                  </a:solidFill>
                  <a:latin typeface="+mn-lt"/>
                  <a:ea typeface="+mn-ea"/>
                  <a:cs typeface="+mn-cs"/>
                </a:rPr>
                <a:t>Yyparse</a:t>
              </a:r>
              <a:r>
                <a:rPr lang="es-ES" sz="976" kern="1200" dirty="0">
                  <a:solidFill>
                    <a:srgbClr val="555555"/>
                  </a:solidFill>
                  <a:latin typeface="+mn-lt"/>
                  <a:ea typeface="+mn-ea"/>
                  <a:cs typeface="+mn-cs"/>
                </a:rPr>
                <a:t>()</a:t>
              </a:r>
              <a:endParaRPr lang="es-ES" sz="1050" dirty="0"/>
            </a:p>
          </p:txBody>
        </p:sp>
        <p:cxnSp>
          <p:nvCxnSpPr>
            <p:cNvPr id="30" name="Conector recto de flecha 29">
              <a:extLst>
                <a:ext uri="{FF2B5EF4-FFF2-40B4-BE49-F238E27FC236}">
                  <a16:creationId xmlns:a16="http://schemas.microsoft.com/office/drawing/2014/main" id="{9253ECFB-D5CD-C08A-6697-8A0AA3571C98}"/>
                </a:ext>
              </a:extLst>
            </p:cNvPr>
            <p:cNvCxnSpPr>
              <a:cxnSpLocks/>
              <a:stCxn id="28" idx="2"/>
              <a:endCxn id="27" idx="0"/>
            </p:cNvCxnSpPr>
            <p:nvPr/>
          </p:nvCxnSpPr>
          <p:spPr>
            <a:xfrm>
              <a:off x="6313711" y="3242389"/>
              <a:ext cx="0" cy="291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ector recto de flecha 30">
              <a:extLst>
                <a:ext uri="{FF2B5EF4-FFF2-40B4-BE49-F238E27FC236}">
                  <a16:creationId xmlns:a16="http://schemas.microsoft.com/office/drawing/2014/main" id="{C3248E2C-B82F-9A02-BE99-E13747226987}"/>
                </a:ext>
              </a:extLst>
            </p:cNvPr>
            <p:cNvCxnSpPr>
              <a:stCxn id="27" idx="2"/>
              <a:endCxn id="25" idx="0"/>
            </p:cNvCxnSpPr>
            <p:nvPr/>
          </p:nvCxnSpPr>
          <p:spPr>
            <a:xfrm>
              <a:off x="6313711" y="3780391"/>
              <a:ext cx="0" cy="270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CuadroTexto 32">
              <a:extLst>
                <a:ext uri="{FF2B5EF4-FFF2-40B4-BE49-F238E27FC236}">
                  <a16:creationId xmlns:a16="http://schemas.microsoft.com/office/drawing/2014/main" id="{4AB1E7C9-4447-BFDF-3F37-6EB864FDC221}"/>
                </a:ext>
              </a:extLst>
            </p:cNvPr>
            <p:cNvSpPr txBox="1"/>
            <p:nvPr/>
          </p:nvSpPr>
          <p:spPr>
            <a:xfrm>
              <a:off x="4180111" y="5274519"/>
              <a:ext cx="1545771" cy="707886"/>
            </a:xfrm>
            <a:prstGeom prst="rect">
              <a:avLst/>
            </a:prstGeom>
            <a:noFill/>
            <a:ln>
              <a:solidFill>
                <a:schemeClr val="tx1"/>
              </a:solidFill>
            </a:ln>
          </p:spPr>
          <p:txBody>
            <a:bodyPr wrap="square" rtlCol="0">
              <a:spAutoFit/>
            </a:bodyPr>
            <a:lstStyle/>
            <a:p>
              <a:pPr algn="ctr" defTabSz="849660">
                <a:spcAft>
                  <a:spcPts val="552"/>
                </a:spcAft>
              </a:pPr>
              <a:r>
                <a:rPr lang="es-ES" sz="929" kern="100" err="1">
                  <a:solidFill>
                    <a:schemeClr val="tx1"/>
                  </a:solidFill>
                  <a:latin typeface="Aptos" panose="020B0004020202020204" pitchFamily="34" charset="0"/>
                  <a:ea typeface="+mn-ea"/>
                  <a:cs typeface="Times New Roman" panose="02020603050405020304" pitchFamily="18" charset="0"/>
                </a:rPr>
                <a:t>Main.c</a:t>
              </a:r>
              <a:endParaRPr lang="es-ES" sz="929" kern="100">
                <a:solidFill>
                  <a:schemeClr val="tx1"/>
                </a:solidFill>
                <a:latin typeface="Aptos" panose="020B0004020202020204" pitchFamily="34" charset="0"/>
                <a:ea typeface="+mn-ea"/>
                <a:cs typeface="Times New Roman" panose="02020603050405020304" pitchFamily="18" charset="0"/>
              </a:endParaRPr>
            </a:p>
            <a:p>
              <a:pPr algn="ctr" defTabSz="849660">
                <a:spcAft>
                  <a:spcPts val="552"/>
                </a:spcAft>
              </a:pPr>
              <a:endParaRPr lang="es-ES" sz="929" kern="100">
                <a:solidFill>
                  <a:schemeClr val="tx1"/>
                </a:solidFill>
                <a:latin typeface="Aptos" panose="020B0004020202020204" pitchFamily="34" charset="0"/>
                <a:ea typeface="+mn-ea"/>
                <a:cs typeface="Times New Roman" panose="02020603050405020304" pitchFamily="18" charset="0"/>
              </a:endParaRPr>
            </a:p>
            <a:p>
              <a:pPr algn="ctr" defTabSz="849660">
                <a:spcAft>
                  <a:spcPts val="552"/>
                </a:spcAft>
              </a:pPr>
              <a:endParaRPr lang="es-ES" sz="929" kern="100">
                <a:solidFill>
                  <a:schemeClr val="tx1"/>
                </a:solidFill>
                <a:latin typeface="Aptos" panose="020B0004020202020204" pitchFamily="34" charset="0"/>
                <a:ea typeface="+mn-ea"/>
                <a:cs typeface="Times New Roman" panose="02020603050405020304" pitchFamily="18" charset="0"/>
              </a:endParaRPr>
            </a:p>
            <a:p>
              <a:pPr algn="ctr">
                <a:spcAft>
                  <a:spcPts val="600"/>
                </a:spcAft>
              </a:pP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4" name="CuadroTexto 33">
              <a:extLst>
                <a:ext uri="{FF2B5EF4-FFF2-40B4-BE49-F238E27FC236}">
                  <a16:creationId xmlns:a16="http://schemas.microsoft.com/office/drawing/2014/main" id="{17B48423-787D-7FE4-DB36-A5043820417E}"/>
                </a:ext>
              </a:extLst>
            </p:cNvPr>
            <p:cNvSpPr txBox="1"/>
            <p:nvPr/>
          </p:nvSpPr>
          <p:spPr>
            <a:xfrm>
              <a:off x="5725882" y="1833954"/>
              <a:ext cx="1175657" cy="553998"/>
            </a:xfrm>
            <a:prstGeom prst="rect">
              <a:avLst/>
            </a:prstGeom>
            <a:noFill/>
            <a:ln>
              <a:solidFill>
                <a:schemeClr val="tx1"/>
              </a:solidFill>
            </a:ln>
          </p:spPr>
          <p:txBody>
            <a:bodyPr wrap="square" rtlCol="0">
              <a:spAutoFit/>
            </a:bodyPr>
            <a:lstStyle/>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Especificación del analizador semántico</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5" name="CuadroTexto 34">
              <a:extLst>
                <a:ext uri="{FF2B5EF4-FFF2-40B4-BE49-F238E27FC236}">
                  <a16:creationId xmlns:a16="http://schemas.microsoft.com/office/drawing/2014/main" id="{F1BF293B-7BF9-2DB8-04C9-604AA0A1D721}"/>
                </a:ext>
              </a:extLst>
            </p:cNvPr>
            <p:cNvSpPr txBox="1"/>
            <p:nvPr/>
          </p:nvSpPr>
          <p:spPr>
            <a:xfrm>
              <a:off x="7037611" y="1841036"/>
              <a:ext cx="1175657" cy="553998"/>
            </a:xfrm>
            <a:prstGeom prst="rect">
              <a:avLst/>
            </a:prstGeom>
            <a:noFill/>
            <a:ln>
              <a:solidFill>
                <a:schemeClr val="tx1"/>
              </a:solidFill>
            </a:ln>
          </p:spPr>
          <p:txBody>
            <a:bodyPr wrap="square" rtlCol="0">
              <a:spAutoFit/>
            </a:bodyPr>
            <a:lstStyle/>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Funciones generación de código</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6" name="CuadroTexto 35">
              <a:extLst>
                <a:ext uri="{FF2B5EF4-FFF2-40B4-BE49-F238E27FC236}">
                  <a16:creationId xmlns:a16="http://schemas.microsoft.com/office/drawing/2014/main" id="{3B606388-B2D7-0EED-C51B-91882C48D7F4}"/>
                </a:ext>
              </a:extLst>
            </p:cNvPr>
            <p:cNvSpPr txBox="1"/>
            <p:nvPr/>
          </p:nvSpPr>
          <p:spPr>
            <a:xfrm>
              <a:off x="4414153" y="1833954"/>
              <a:ext cx="1175657" cy="553998"/>
            </a:xfrm>
            <a:prstGeom prst="rect">
              <a:avLst/>
            </a:prstGeom>
            <a:noFill/>
            <a:ln>
              <a:solidFill>
                <a:schemeClr val="tx1"/>
              </a:solidFill>
            </a:ln>
          </p:spPr>
          <p:txBody>
            <a:bodyPr wrap="square" rtlCol="0">
              <a:spAutoFit/>
            </a:bodyPr>
            <a:lstStyle/>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Especificación del analizador sintáctico</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7" name="CuadroTexto 36">
              <a:extLst>
                <a:ext uri="{FF2B5EF4-FFF2-40B4-BE49-F238E27FC236}">
                  <a16:creationId xmlns:a16="http://schemas.microsoft.com/office/drawing/2014/main" id="{2C2C4499-8AA0-42E8-33FB-6F69AC563A94}"/>
                </a:ext>
              </a:extLst>
            </p:cNvPr>
            <p:cNvSpPr txBox="1"/>
            <p:nvPr/>
          </p:nvSpPr>
          <p:spPr>
            <a:xfrm>
              <a:off x="3004455" y="1841036"/>
              <a:ext cx="1175657" cy="553998"/>
            </a:xfrm>
            <a:prstGeom prst="rect">
              <a:avLst/>
            </a:prstGeom>
            <a:noFill/>
            <a:ln>
              <a:solidFill>
                <a:schemeClr val="tx1"/>
              </a:solidFill>
            </a:ln>
          </p:spPr>
          <p:txBody>
            <a:bodyPr wrap="square" rtlCol="0">
              <a:spAutoFit/>
            </a:bodyPr>
            <a:lstStyle/>
            <a:p>
              <a:pPr defTabSz="849660">
                <a:spcAft>
                  <a:spcPts val="552"/>
                </a:spcAft>
              </a:pPr>
              <a:r>
                <a:rPr lang="es-ES" sz="929" kern="100" dirty="0">
                  <a:solidFill>
                    <a:schemeClr val="tx1"/>
                  </a:solidFill>
                  <a:latin typeface="Aptos" panose="020B0004020202020204" pitchFamily="34" charset="0"/>
                  <a:ea typeface="+mn-ea"/>
                  <a:cs typeface="Times New Roman" panose="02020603050405020304" pitchFamily="18" charset="0"/>
                </a:rPr>
                <a:t>Especificación del analizador léxico</a:t>
              </a:r>
              <a:endParaRPr lang="es-ES" sz="10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39" name="Conector recto 38">
              <a:extLst>
                <a:ext uri="{FF2B5EF4-FFF2-40B4-BE49-F238E27FC236}">
                  <a16:creationId xmlns:a16="http://schemas.microsoft.com/office/drawing/2014/main" id="{8F368BAA-7361-FD80-C0FD-E9CFC1178BDD}"/>
                </a:ext>
              </a:extLst>
            </p:cNvPr>
            <p:cNvCxnSpPr>
              <a:cxnSpLocks/>
              <a:stCxn id="37" idx="2"/>
              <a:endCxn id="9" idx="0"/>
            </p:cNvCxnSpPr>
            <p:nvPr/>
          </p:nvCxnSpPr>
          <p:spPr>
            <a:xfrm>
              <a:off x="3592284" y="2395034"/>
              <a:ext cx="1" cy="29335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Conector recto 39">
              <a:extLst>
                <a:ext uri="{FF2B5EF4-FFF2-40B4-BE49-F238E27FC236}">
                  <a16:creationId xmlns:a16="http://schemas.microsoft.com/office/drawing/2014/main" id="{763F44D9-AC88-0459-F274-7DBABAB2BA27}"/>
                </a:ext>
              </a:extLst>
            </p:cNvPr>
            <p:cNvCxnSpPr>
              <a:cxnSpLocks/>
              <a:stCxn id="36" idx="2"/>
              <a:endCxn id="28" idx="0"/>
            </p:cNvCxnSpPr>
            <p:nvPr/>
          </p:nvCxnSpPr>
          <p:spPr>
            <a:xfrm>
              <a:off x="5001982" y="2387952"/>
              <a:ext cx="1311729" cy="30043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Conector recto 42">
              <a:extLst>
                <a:ext uri="{FF2B5EF4-FFF2-40B4-BE49-F238E27FC236}">
                  <a16:creationId xmlns:a16="http://schemas.microsoft.com/office/drawing/2014/main" id="{22631B2E-6F11-A0C5-447D-9ED2163A3920}"/>
                </a:ext>
              </a:extLst>
            </p:cNvPr>
            <p:cNvCxnSpPr>
              <a:cxnSpLocks/>
              <a:stCxn id="34" idx="2"/>
              <a:endCxn id="28" idx="0"/>
            </p:cNvCxnSpPr>
            <p:nvPr/>
          </p:nvCxnSpPr>
          <p:spPr>
            <a:xfrm>
              <a:off x="6313711" y="2387952"/>
              <a:ext cx="0" cy="30043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Conector recto 45">
              <a:extLst>
                <a:ext uri="{FF2B5EF4-FFF2-40B4-BE49-F238E27FC236}">
                  <a16:creationId xmlns:a16="http://schemas.microsoft.com/office/drawing/2014/main" id="{2BFCDE52-7DDD-99FB-178E-203BA052565B}"/>
                </a:ext>
              </a:extLst>
            </p:cNvPr>
            <p:cNvCxnSpPr>
              <a:cxnSpLocks/>
              <a:stCxn id="35" idx="2"/>
              <a:endCxn id="28" idx="0"/>
            </p:cNvCxnSpPr>
            <p:nvPr/>
          </p:nvCxnSpPr>
          <p:spPr>
            <a:xfrm flipH="1">
              <a:off x="6313711" y="2395034"/>
              <a:ext cx="1311729" cy="29335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Conector recto de flecha 48">
              <a:extLst>
                <a:ext uri="{FF2B5EF4-FFF2-40B4-BE49-F238E27FC236}">
                  <a16:creationId xmlns:a16="http://schemas.microsoft.com/office/drawing/2014/main" id="{060F76E6-9A50-D200-0D4A-139D914A1AE5}"/>
                </a:ext>
              </a:extLst>
            </p:cNvPr>
            <p:cNvCxnSpPr>
              <a:cxnSpLocks/>
              <a:stCxn id="5" idx="2"/>
              <a:endCxn id="33" idx="0"/>
            </p:cNvCxnSpPr>
            <p:nvPr/>
          </p:nvCxnSpPr>
          <p:spPr>
            <a:xfrm>
              <a:off x="3592285" y="4881399"/>
              <a:ext cx="1360712" cy="393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ector recto de flecha 51">
              <a:extLst>
                <a:ext uri="{FF2B5EF4-FFF2-40B4-BE49-F238E27FC236}">
                  <a16:creationId xmlns:a16="http://schemas.microsoft.com/office/drawing/2014/main" id="{0A2C9ADF-B250-B606-F77A-679038E016E7}"/>
                </a:ext>
              </a:extLst>
            </p:cNvPr>
            <p:cNvCxnSpPr>
              <a:cxnSpLocks/>
              <a:stCxn id="25" idx="2"/>
              <a:endCxn id="33" idx="0"/>
            </p:cNvCxnSpPr>
            <p:nvPr/>
          </p:nvCxnSpPr>
          <p:spPr>
            <a:xfrm flipH="1">
              <a:off x="4952997" y="4881399"/>
              <a:ext cx="1231191" cy="393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Elipse 54">
              <a:extLst>
                <a:ext uri="{FF2B5EF4-FFF2-40B4-BE49-F238E27FC236}">
                  <a16:creationId xmlns:a16="http://schemas.microsoft.com/office/drawing/2014/main" id="{38328FE6-BE0F-0ED7-4122-F92CDB8D25BC}"/>
                </a:ext>
              </a:extLst>
            </p:cNvPr>
            <p:cNvSpPr/>
            <p:nvPr/>
          </p:nvSpPr>
          <p:spPr>
            <a:xfrm>
              <a:off x="4416190" y="5535519"/>
              <a:ext cx="1073611" cy="3931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s-ES" sz="976" kern="1200" dirty="0" err="1">
                  <a:solidFill>
                    <a:schemeClr val="bg1"/>
                  </a:solidFill>
                  <a:latin typeface="+mn-lt"/>
                  <a:ea typeface="+mn-ea"/>
                  <a:cs typeface="+mn-cs"/>
                </a:rPr>
                <a:t>Compiler</a:t>
              </a:r>
              <a:endParaRPr lang="es-ES" sz="1050" dirty="0">
                <a:solidFill>
                  <a:schemeClr val="bg1"/>
                </a:solidFill>
              </a:endParaRPr>
            </a:p>
          </p:txBody>
        </p:sp>
        <p:sp>
          <p:nvSpPr>
            <p:cNvPr id="64" name="CuadroTexto 63">
              <a:extLst>
                <a:ext uri="{FF2B5EF4-FFF2-40B4-BE49-F238E27FC236}">
                  <a16:creationId xmlns:a16="http://schemas.microsoft.com/office/drawing/2014/main" id="{BB780BF9-849B-20AC-B913-AA84F0D568AB}"/>
                </a:ext>
              </a:extLst>
            </p:cNvPr>
            <p:cNvSpPr txBox="1"/>
            <p:nvPr/>
          </p:nvSpPr>
          <p:spPr>
            <a:xfrm>
              <a:off x="1857789" y="5351463"/>
              <a:ext cx="1001486" cy="553998"/>
            </a:xfrm>
            <a:prstGeom prst="rect">
              <a:avLst/>
            </a:prstGeom>
            <a:noFill/>
            <a:ln>
              <a:solidFill>
                <a:schemeClr val="tx1"/>
              </a:solidFill>
            </a:ln>
          </p:spPr>
          <p:txBody>
            <a:bodyPr wrap="square" rtlCol="0">
              <a:spAutoFit/>
            </a:bodyPr>
            <a:lstStyle/>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Entrada del Archivo Fuente</a:t>
              </a:r>
            </a:p>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Fichero .alfa</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65" name="Conector recto de flecha 64">
              <a:extLst>
                <a:ext uri="{FF2B5EF4-FFF2-40B4-BE49-F238E27FC236}">
                  <a16:creationId xmlns:a16="http://schemas.microsoft.com/office/drawing/2014/main" id="{231C825B-E1F7-3886-9D5E-B68F560B65E1}"/>
                </a:ext>
              </a:extLst>
            </p:cNvPr>
            <p:cNvCxnSpPr>
              <a:cxnSpLocks/>
              <a:stCxn id="64" idx="3"/>
              <a:endCxn id="55" idx="2"/>
            </p:cNvCxnSpPr>
            <p:nvPr/>
          </p:nvCxnSpPr>
          <p:spPr>
            <a:xfrm>
              <a:off x="2859275" y="5628462"/>
              <a:ext cx="1556915" cy="1036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Conector recto 83">
              <a:extLst>
                <a:ext uri="{FF2B5EF4-FFF2-40B4-BE49-F238E27FC236}">
                  <a16:creationId xmlns:a16="http://schemas.microsoft.com/office/drawing/2014/main" id="{E556951B-2452-09E9-2585-3A26E2670962}"/>
                </a:ext>
              </a:extLst>
            </p:cNvPr>
            <p:cNvCxnSpPr>
              <a:cxnSpLocks/>
              <a:stCxn id="33" idx="3"/>
              <a:endCxn id="88" idx="1"/>
            </p:cNvCxnSpPr>
            <p:nvPr/>
          </p:nvCxnSpPr>
          <p:spPr>
            <a:xfrm>
              <a:off x="5725882" y="5628462"/>
              <a:ext cx="228599"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8" name="CuadroTexto 87">
              <a:extLst>
                <a:ext uri="{FF2B5EF4-FFF2-40B4-BE49-F238E27FC236}">
                  <a16:creationId xmlns:a16="http://schemas.microsoft.com/office/drawing/2014/main" id="{ED85EF01-681F-4DCB-4B8D-72CB59669E42}"/>
                </a:ext>
              </a:extLst>
            </p:cNvPr>
            <p:cNvSpPr txBox="1"/>
            <p:nvPr/>
          </p:nvSpPr>
          <p:spPr>
            <a:xfrm>
              <a:off x="5954481" y="5351463"/>
              <a:ext cx="972238" cy="553998"/>
            </a:xfrm>
            <a:prstGeom prst="rect">
              <a:avLst/>
            </a:prstGeom>
            <a:noFill/>
            <a:ln>
              <a:solidFill>
                <a:schemeClr val="tx1"/>
              </a:solidFill>
            </a:ln>
          </p:spPr>
          <p:txBody>
            <a:bodyPr wrap="square" rtlCol="0">
              <a:spAutoFit/>
            </a:bodyPr>
            <a:lstStyle/>
            <a:p>
              <a:pPr algn="ct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Generador de código intermedio</a:t>
              </a:r>
              <a:endParaRPr lang="es-ES" sz="1000" kern="100">
                <a:latin typeface="Aptos" panose="020B0004020202020204" pitchFamily="34" charset="0"/>
                <a:ea typeface="Aptos" panose="020B0004020202020204" pitchFamily="34" charset="0"/>
                <a:cs typeface="Times New Roman" panose="02020603050405020304" pitchFamily="18" charset="0"/>
              </a:endParaRPr>
            </a:p>
          </p:txBody>
        </p:sp>
        <p:cxnSp>
          <p:nvCxnSpPr>
            <p:cNvPr id="90" name="Conector recto de flecha 89">
              <a:extLst>
                <a:ext uri="{FF2B5EF4-FFF2-40B4-BE49-F238E27FC236}">
                  <a16:creationId xmlns:a16="http://schemas.microsoft.com/office/drawing/2014/main" id="{94802A84-144D-016C-6993-EA2971F3FAB6}"/>
                </a:ext>
              </a:extLst>
            </p:cNvPr>
            <p:cNvCxnSpPr>
              <a:cxnSpLocks/>
              <a:stCxn id="88" idx="3"/>
              <a:endCxn id="91" idx="1"/>
            </p:cNvCxnSpPr>
            <p:nvPr/>
          </p:nvCxnSpPr>
          <p:spPr>
            <a:xfrm flipV="1">
              <a:off x="6926719" y="5618556"/>
              <a:ext cx="314311" cy="9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CuadroTexto 90">
              <a:extLst>
                <a:ext uri="{FF2B5EF4-FFF2-40B4-BE49-F238E27FC236}">
                  <a16:creationId xmlns:a16="http://schemas.microsoft.com/office/drawing/2014/main" id="{B193B6F9-0785-5D24-F6C3-5007CD733EF2}"/>
                </a:ext>
              </a:extLst>
            </p:cNvPr>
            <p:cNvSpPr txBox="1"/>
            <p:nvPr/>
          </p:nvSpPr>
          <p:spPr>
            <a:xfrm>
              <a:off x="7241030" y="5351463"/>
              <a:ext cx="972238" cy="534184"/>
            </a:xfrm>
            <a:prstGeom prst="rect">
              <a:avLst/>
            </a:prstGeom>
            <a:noFill/>
            <a:ln>
              <a:solidFill>
                <a:schemeClr val="tx1"/>
              </a:solidFill>
            </a:ln>
          </p:spPr>
          <p:txBody>
            <a:bodyPr wrap="square" rtlCol="0">
              <a:spAutoFit/>
            </a:bodyPr>
            <a:lstStyle/>
            <a:p>
              <a:pPr algn="ctr" defTabSz="849660">
                <a:spcAft>
                  <a:spcPts val="552"/>
                </a:spcAft>
              </a:pPr>
              <a:r>
                <a:rPr lang="es-ES" sz="929" kern="100" dirty="0">
                  <a:solidFill>
                    <a:schemeClr val="tx1"/>
                  </a:solidFill>
                  <a:latin typeface="Aptos" panose="020B0004020202020204" pitchFamily="34" charset="0"/>
                  <a:ea typeface="+mn-ea"/>
                  <a:cs typeface="Times New Roman" panose="02020603050405020304" pitchFamily="18" charset="0"/>
                </a:rPr>
                <a:t>Generador de código       objeto</a:t>
              </a:r>
              <a:endParaRPr lang="es-ES" sz="1000" kern="100" dirty="0">
                <a:latin typeface="Aptos" panose="020B0004020202020204" pitchFamily="34" charset="0"/>
                <a:ea typeface="Aptos" panose="020B0004020202020204" pitchFamily="34" charset="0"/>
                <a:cs typeface="Times New Roman" panose="02020603050405020304" pitchFamily="18" charset="0"/>
              </a:endParaRPr>
            </a:p>
          </p:txBody>
        </p:sp>
        <p:cxnSp>
          <p:nvCxnSpPr>
            <p:cNvPr id="107" name="Conector recto de flecha 106">
              <a:extLst>
                <a:ext uri="{FF2B5EF4-FFF2-40B4-BE49-F238E27FC236}">
                  <a16:creationId xmlns:a16="http://schemas.microsoft.com/office/drawing/2014/main" id="{AA7B7C38-619C-177B-1368-B10B3E8CA04A}"/>
                </a:ext>
              </a:extLst>
            </p:cNvPr>
            <p:cNvCxnSpPr>
              <a:cxnSpLocks/>
              <a:endCxn id="29" idx="2"/>
            </p:cNvCxnSpPr>
            <p:nvPr/>
          </p:nvCxnSpPr>
          <p:spPr>
            <a:xfrm>
              <a:off x="5056410" y="4464076"/>
              <a:ext cx="748648" cy="632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9" name="CuadroTexto 108">
              <a:extLst>
                <a:ext uri="{FF2B5EF4-FFF2-40B4-BE49-F238E27FC236}">
                  <a16:creationId xmlns:a16="http://schemas.microsoft.com/office/drawing/2014/main" id="{3A21B7F1-DFF9-C817-6276-2F6BFD54A1D1}"/>
                </a:ext>
              </a:extLst>
            </p:cNvPr>
            <p:cNvSpPr txBox="1"/>
            <p:nvPr/>
          </p:nvSpPr>
          <p:spPr>
            <a:xfrm>
              <a:off x="4686466" y="4687699"/>
              <a:ext cx="1409360" cy="230832"/>
            </a:xfrm>
            <a:prstGeom prst="rect">
              <a:avLst/>
            </a:prstGeom>
            <a:noFill/>
          </p:spPr>
          <p:txBody>
            <a:bodyPr wrap="square" rtlCol="0">
              <a:spAutoFit/>
            </a:bodyPr>
            <a:lstStyle/>
            <a:p>
              <a:pPr defTabSz="849660">
                <a:spcAft>
                  <a:spcPts val="552"/>
                </a:spcAft>
              </a:pPr>
              <a:r>
                <a:rPr lang="es-ES" sz="836" kern="1200">
                  <a:solidFill>
                    <a:schemeClr val="tx1"/>
                  </a:solidFill>
                  <a:latin typeface="+mn-lt"/>
                  <a:ea typeface="+mn-ea"/>
                  <a:cs typeface="+mn-cs"/>
                </a:rPr>
                <a:t>Solicitud siguiente token</a:t>
              </a:r>
              <a:endParaRPr lang="es-ES" sz="900"/>
            </a:p>
          </p:txBody>
        </p:sp>
        <p:cxnSp>
          <p:nvCxnSpPr>
            <p:cNvPr id="110" name="Conector recto de flecha 109">
              <a:extLst>
                <a:ext uri="{FF2B5EF4-FFF2-40B4-BE49-F238E27FC236}">
                  <a16:creationId xmlns:a16="http://schemas.microsoft.com/office/drawing/2014/main" id="{C6A8B8E1-CD2B-B97B-125A-764CE2F00B63}"/>
                </a:ext>
              </a:extLst>
            </p:cNvPr>
            <p:cNvCxnSpPr>
              <a:cxnSpLocks/>
              <a:stCxn id="29" idx="4"/>
              <a:endCxn id="20" idx="2"/>
            </p:cNvCxnSpPr>
            <p:nvPr/>
          </p:nvCxnSpPr>
          <p:spPr>
            <a:xfrm flipH="1" flipV="1">
              <a:off x="4767941" y="4589011"/>
              <a:ext cx="1344842" cy="153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8" name="CuadroTexto 117">
              <a:extLst>
                <a:ext uri="{FF2B5EF4-FFF2-40B4-BE49-F238E27FC236}">
                  <a16:creationId xmlns:a16="http://schemas.microsoft.com/office/drawing/2014/main" id="{86050752-8969-1803-90EB-DD61B85D92E5}"/>
                </a:ext>
              </a:extLst>
            </p:cNvPr>
            <p:cNvSpPr txBox="1"/>
            <p:nvPr/>
          </p:nvSpPr>
          <p:spPr>
            <a:xfrm>
              <a:off x="5042551" y="4242755"/>
              <a:ext cx="752129" cy="230832"/>
            </a:xfrm>
            <a:prstGeom prst="rect">
              <a:avLst/>
            </a:prstGeom>
            <a:noFill/>
          </p:spPr>
          <p:txBody>
            <a:bodyPr wrap="square" rtlCol="0">
              <a:spAutoFit/>
            </a:bodyPr>
            <a:lstStyle/>
            <a:p>
              <a:pPr defTabSz="849660">
                <a:spcAft>
                  <a:spcPts val="552"/>
                </a:spcAft>
              </a:pPr>
              <a:r>
                <a:rPr lang="es-ES" sz="836" kern="1200">
                  <a:solidFill>
                    <a:schemeClr val="tx1"/>
                  </a:solidFill>
                  <a:latin typeface="+mn-lt"/>
                  <a:ea typeface="+mn-ea"/>
                  <a:cs typeface="+mn-cs"/>
                </a:rPr>
                <a:t>Valor token</a:t>
              </a:r>
              <a:endParaRPr lang="es-ES" sz="900"/>
            </a:p>
          </p:txBody>
        </p:sp>
        <p:sp>
          <p:nvSpPr>
            <p:cNvPr id="143" name="Rectángulo: esquinas redondeadas 142">
              <a:extLst>
                <a:ext uri="{FF2B5EF4-FFF2-40B4-BE49-F238E27FC236}">
                  <a16:creationId xmlns:a16="http://schemas.microsoft.com/office/drawing/2014/main" id="{A34D9C18-BD18-2CBB-338B-95B636D2B2AF}"/>
                </a:ext>
              </a:extLst>
            </p:cNvPr>
            <p:cNvSpPr/>
            <p:nvPr/>
          </p:nvSpPr>
          <p:spPr>
            <a:xfrm>
              <a:off x="3116921" y="5481992"/>
              <a:ext cx="805544" cy="3699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s-ES" sz="1115" kern="1200" dirty="0">
                  <a:solidFill>
                    <a:schemeClr val="bg1"/>
                  </a:solidFill>
                  <a:latin typeface="+mn-lt"/>
                  <a:ea typeface="+mn-ea"/>
                  <a:cs typeface="+mn-cs"/>
                </a:rPr>
                <a:t>Interfaz</a:t>
              </a:r>
              <a:endParaRPr lang="es-ES" sz="1200" dirty="0">
                <a:solidFill>
                  <a:schemeClr val="bg1"/>
                </a:solidFill>
              </a:endParaRPr>
            </a:p>
          </p:txBody>
        </p:sp>
        <p:cxnSp>
          <p:nvCxnSpPr>
            <p:cNvPr id="145" name="Conector recto 144">
              <a:extLst>
                <a:ext uri="{FF2B5EF4-FFF2-40B4-BE49-F238E27FC236}">
                  <a16:creationId xmlns:a16="http://schemas.microsoft.com/office/drawing/2014/main" id="{53865141-3B70-47A6-E4DF-5303C4CF9CDC}"/>
                </a:ext>
              </a:extLst>
            </p:cNvPr>
            <p:cNvCxnSpPr>
              <a:cxnSpLocks/>
              <a:stCxn id="147" idx="1"/>
              <a:endCxn id="28" idx="3"/>
            </p:cNvCxnSpPr>
            <p:nvPr/>
          </p:nvCxnSpPr>
          <p:spPr>
            <a:xfrm flipH="1" flipV="1">
              <a:off x="6901539" y="2965390"/>
              <a:ext cx="545542" cy="389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7" name="CuadroTexto 146">
              <a:extLst>
                <a:ext uri="{FF2B5EF4-FFF2-40B4-BE49-F238E27FC236}">
                  <a16:creationId xmlns:a16="http://schemas.microsoft.com/office/drawing/2014/main" id="{DFCC26EA-F8DB-1A3C-F040-E7E58451C4D3}"/>
                </a:ext>
              </a:extLst>
            </p:cNvPr>
            <p:cNvSpPr txBox="1"/>
            <p:nvPr/>
          </p:nvSpPr>
          <p:spPr>
            <a:xfrm>
              <a:off x="7447081" y="2769231"/>
              <a:ext cx="766187" cy="400110"/>
            </a:xfrm>
            <a:prstGeom prst="rect">
              <a:avLst/>
            </a:prstGeom>
            <a:noFill/>
            <a:ln>
              <a:solidFill>
                <a:schemeClr val="tx1"/>
              </a:solidFill>
            </a:ln>
          </p:spPr>
          <p:txBody>
            <a:bodyPr wrap="square" rtlCol="0">
              <a:spAutoFit/>
            </a:bodyPr>
            <a:lstStyle/>
            <a:p>
              <a:pPr defTabSz="849660">
                <a:spcAft>
                  <a:spcPts val="552"/>
                </a:spcAft>
              </a:pPr>
              <a:r>
                <a:rPr lang="es-ES" sz="929" kern="100">
                  <a:solidFill>
                    <a:schemeClr val="tx1"/>
                  </a:solidFill>
                  <a:latin typeface="Aptos" panose="020B0004020202020204" pitchFamily="34" charset="0"/>
                  <a:ea typeface="+mn-ea"/>
                  <a:cs typeface="Times New Roman" panose="02020603050405020304" pitchFamily="18" charset="0"/>
                </a:rPr>
                <a:t>Tabla de Símbolos</a:t>
              </a:r>
              <a:endParaRPr lang="es-ES" sz="1000" kern="10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3879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1B3EA29-6B37-C822-1FAB-64C04C2806F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Gramática Alfa</a:t>
            </a:r>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8537DF69-DA5E-17C7-B0CD-A20879BEBE9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La gramática de un lenguaje de programación, como ALFA, define las reglas sintácticas que se deben seguir para escribir programas válidos en ese lenguaje.</a:t>
            </a:r>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Tabla&#10;&#10;Descripción generada automáticamente">
            <a:extLst>
              <a:ext uri="{FF2B5EF4-FFF2-40B4-BE49-F238E27FC236}">
                <a16:creationId xmlns:a16="http://schemas.microsoft.com/office/drawing/2014/main" id="{9DF6FFD5-BB26-F036-99A8-30423D860008}"/>
              </a:ext>
            </a:extLst>
          </p:cNvPr>
          <p:cNvPicPr>
            <a:picLocks noChangeAspect="1"/>
          </p:cNvPicPr>
          <p:nvPr/>
        </p:nvPicPr>
        <p:blipFill>
          <a:blip r:embed="rId2"/>
          <a:stretch>
            <a:fillRect/>
          </a:stretch>
        </p:blipFill>
        <p:spPr>
          <a:xfrm>
            <a:off x="5987738" y="1807070"/>
            <a:ext cx="5628018" cy="3010989"/>
          </a:xfrm>
          <a:prstGeom prst="rect">
            <a:avLst/>
          </a:prstGeom>
        </p:spPr>
      </p:pic>
    </p:spTree>
    <p:extLst>
      <p:ext uri="{BB962C8B-B14F-4D97-AF65-F5344CB8AC3E}">
        <p14:creationId xmlns:p14="http://schemas.microsoft.com/office/powerpoint/2010/main" val="318523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110FFB-1BCA-290E-45E2-4A76829BF0F7}"/>
              </a:ext>
            </a:extLst>
          </p:cNvPr>
          <p:cNvSpPr>
            <a:spLocks noGrp="1"/>
          </p:cNvSpPr>
          <p:nvPr>
            <p:ph type="title"/>
          </p:nvPr>
        </p:nvSpPr>
        <p:spPr>
          <a:xfrm>
            <a:off x="645064" y="525982"/>
            <a:ext cx="4282983" cy="1200361"/>
          </a:xfrm>
        </p:spPr>
        <p:txBody>
          <a:bodyPr anchor="b">
            <a:normAutofit/>
          </a:bodyPr>
          <a:lstStyle/>
          <a:p>
            <a:r>
              <a:rPr lang="es-ES" sz="3600"/>
              <a:t>Analizador Léxico</a:t>
            </a:r>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1304080-6F48-97A3-9B56-9E880061EB05}"/>
              </a:ext>
            </a:extLst>
          </p:cNvPr>
          <p:cNvSpPr>
            <a:spLocks noGrp="1"/>
          </p:cNvSpPr>
          <p:nvPr>
            <p:ph idx="1"/>
          </p:nvPr>
        </p:nvSpPr>
        <p:spPr>
          <a:xfrm>
            <a:off x="645066" y="2031101"/>
            <a:ext cx="4282984" cy="3511943"/>
          </a:xfrm>
        </p:spPr>
        <p:txBody>
          <a:bodyPr anchor="ctr">
            <a:normAutofit/>
          </a:bodyPr>
          <a:lstStyle/>
          <a:p>
            <a:r>
              <a:rPr lang="es-ES" sz="1400"/>
              <a:t>Especificación del Analizador Léxico: La especificación del analizador léxico está definida en el archivo Lex.l, que contiene las reglas para reconocer los diferentes tokens (unidades básicas del lenguaje) en el código fuente.</a:t>
            </a:r>
          </a:p>
          <a:p>
            <a:r>
              <a:rPr lang="es-ES" sz="1400"/>
              <a:t>Flex: Flex utiliza la especificación en Lex.l para generar el código en Lex.yy.c.</a:t>
            </a:r>
          </a:p>
          <a:p>
            <a:r>
              <a:rPr lang="es-ES" sz="1400"/>
              <a:t>Lex.yy.c: Este archivo generado contiene la implementación de la función yylex(), que es responsable de leer el código fuente y convertirlo en una secuencia de tokens.</a:t>
            </a:r>
          </a:p>
          <a:p>
            <a:r>
              <a:rPr lang="es-ES" sz="1400"/>
              <a:t>Tokens: Los tokens generados por yylex() son pasados al siguiente paso del compilador para su análisis sintáctico.</a:t>
            </a:r>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6004D909-F879-CB4A-0B33-7FAFFFEBF051}"/>
              </a:ext>
            </a:extLst>
          </p:cNvPr>
          <p:cNvPicPr>
            <a:picLocks noChangeAspect="1"/>
          </p:cNvPicPr>
          <p:nvPr/>
        </p:nvPicPr>
        <p:blipFill>
          <a:blip r:embed="rId2"/>
          <a:stretch>
            <a:fillRect/>
          </a:stretch>
        </p:blipFill>
        <p:spPr>
          <a:xfrm>
            <a:off x="5987738" y="1675055"/>
            <a:ext cx="5628018" cy="3275019"/>
          </a:xfrm>
          <a:prstGeom prst="rect">
            <a:avLst/>
          </a:prstGeom>
        </p:spPr>
      </p:pic>
      <p:sp>
        <p:nvSpPr>
          <p:cNvPr id="5" name="Rectangle 2">
            <a:extLst>
              <a:ext uri="{FF2B5EF4-FFF2-40B4-BE49-F238E27FC236}">
                <a16:creationId xmlns:a16="http://schemas.microsoft.com/office/drawing/2014/main" id="{4C6F1E1E-3C22-A63F-2ED1-1EE4E8AF36BA}"/>
              </a:ext>
            </a:extLst>
          </p:cNvPr>
          <p:cNvSpPr>
            <a:spLocks noChangeArrowheads="1"/>
          </p:cNvSpPr>
          <p:nvPr/>
        </p:nvSpPr>
        <p:spPr bwMode="auto">
          <a:xfrm>
            <a:off x="5012106" y="842295"/>
            <a:ext cx="386235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Algoritmo de Reconocimiento de Tokens</a:t>
            </a:r>
            <a:r>
              <a:rPr kumimoji="0" lang="es-ES" altLang="es-E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flex utiliza autómatas finitos para escanear el código fuente y convertirlo en una secuencia de tokens. Cada token es una instancia de las reglas especificadas en un archivo .l.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Gestión de Errores Léxicos</a:t>
            </a:r>
            <a:r>
              <a:rPr kumimoji="0" lang="es-ES" altLang="es-E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Si flex encuentra un carácter o secuencia de caracteres que no coincide con ninguna regla, genera un </a:t>
            </a:r>
            <a:r>
              <a:rPr kumimoji="0" lang="es-ES" altLang="es-E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errorAlgoritmo</a:t>
            </a:r>
            <a:r>
              <a:rPr kumimoji="0" lang="es-ES" altLang="es-E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 Reconocimiento de Tokens: flex utiliza autómatas finitos para escanear el código fuente y convertirlo en una secuencia de tokens. Cada token es una instancia de las reglas especificadas en un archivo .</a:t>
            </a:r>
            <a:r>
              <a:rPr kumimoji="0" lang="es-ES" altLang="es-E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l.Gestión</a:t>
            </a:r>
            <a:r>
              <a:rPr kumimoji="0" lang="es-ES" altLang="es-E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 Errores Léxicos: Si flex encuentra un carácter o secuencia de caracteres </a:t>
            </a:r>
            <a:r>
              <a:rPr kumimoji="0" lang="es-ES" altLang="es-E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que no coincide con ninguna regla, genera un error léxico. léxico. </a:t>
            </a:r>
          </a:p>
        </p:txBody>
      </p:sp>
    </p:spTree>
    <p:extLst>
      <p:ext uri="{BB962C8B-B14F-4D97-AF65-F5344CB8AC3E}">
        <p14:creationId xmlns:p14="http://schemas.microsoft.com/office/powerpoint/2010/main" val="236581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110FFB-1BCA-290E-45E2-4A76829BF0F7}"/>
              </a:ext>
            </a:extLst>
          </p:cNvPr>
          <p:cNvSpPr>
            <a:spLocks noGrp="1"/>
          </p:cNvSpPr>
          <p:nvPr>
            <p:ph type="title"/>
          </p:nvPr>
        </p:nvSpPr>
        <p:spPr>
          <a:xfrm>
            <a:off x="645064" y="525982"/>
            <a:ext cx="4282983" cy="1200361"/>
          </a:xfrm>
        </p:spPr>
        <p:txBody>
          <a:bodyPr anchor="b">
            <a:normAutofit/>
          </a:bodyPr>
          <a:lstStyle/>
          <a:p>
            <a:r>
              <a:rPr lang="es-ES" sz="3600"/>
              <a:t>Analizador Sintáctico</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1304080-6F48-97A3-9B56-9E880061EB05}"/>
              </a:ext>
            </a:extLst>
          </p:cNvPr>
          <p:cNvSpPr>
            <a:spLocks noGrp="1"/>
          </p:cNvSpPr>
          <p:nvPr>
            <p:ph idx="1"/>
          </p:nvPr>
        </p:nvSpPr>
        <p:spPr>
          <a:xfrm>
            <a:off x="645066" y="2031101"/>
            <a:ext cx="4282984" cy="3511943"/>
          </a:xfrm>
        </p:spPr>
        <p:txBody>
          <a:bodyPr anchor="ctr">
            <a:normAutofit/>
          </a:bodyPr>
          <a:lstStyle/>
          <a:p>
            <a:r>
              <a:rPr lang="es-ES" sz="1400"/>
              <a:t>Especificación del Analizador Sintáctico: Las reglas gramaticales para el lenguaje se especifican en el archivo Syntax.y. Este archivo contiene las reglas que definen cómo los tokens deben ser estructurados para formar sentencias válidas en el lenguaje.</a:t>
            </a:r>
          </a:p>
          <a:p>
            <a:r>
              <a:rPr lang="es-ES" sz="1400"/>
              <a:t>Bison: Bison utiliza Syntax.y para generar el archivo y.tab.c.</a:t>
            </a:r>
          </a:p>
          <a:p>
            <a:r>
              <a:rPr lang="es-ES" sz="1400"/>
              <a:t>y.tab.c: Este archivo contiene la implementación de la función yyparse(), que es responsable de construir un Árbol de Sintaxis Abstracta (AST) a partir de los tokens generados por yylex()</a:t>
            </a:r>
          </a:p>
          <a:p>
            <a:r>
              <a:rPr lang="es-ES" sz="1400"/>
              <a:t>Interacción con yylex(): yyparse() solicita tokens a yylex() y los procesa para verificar la estructura gramatical del código fuente.</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B929511-3699-4571-68AA-24398767A5D8}"/>
              </a:ext>
            </a:extLst>
          </p:cNvPr>
          <p:cNvPicPr>
            <a:picLocks noChangeAspect="1"/>
          </p:cNvPicPr>
          <p:nvPr/>
        </p:nvPicPr>
        <p:blipFill>
          <a:blip r:embed="rId2"/>
          <a:stretch>
            <a:fillRect/>
          </a:stretch>
        </p:blipFill>
        <p:spPr>
          <a:xfrm>
            <a:off x="5987738" y="1061359"/>
            <a:ext cx="5628018" cy="4502412"/>
          </a:xfrm>
          <a:prstGeom prst="rect">
            <a:avLst/>
          </a:prstGeom>
        </p:spPr>
      </p:pic>
      <p:sp>
        <p:nvSpPr>
          <p:cNvPr id="5" name="Rectangle 2">
            <a:extLst>
              <a:ext uri="{FF2B5EF4-FFF2-40B4-BE49-F238E27FC236}">
                <a16:creationId xmlns:a16="http://schemas.microsoft.com/office/drawing/2014/main" id="{62BDB3CF-D126-6688-E264-1EEE1153A473}"/>
              </a:ext>
            </a:extLst>
          </p:cNvPr>
          <p:cNvSpPr>
            <a:spLocks noChangeArrowheads="1"/>
          </p:cNvSpPr>
          <p:nvPr/>
        </p:nvSpPr>
        <p:spPr bwMode="auto">
          <a:xfrm rot="10800000" flipV="1">
            <a:off x="5408636" y="1726343"/>
            <a:ext cx="549747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Algoritmo de Análisis Descendente Predictivo</a:t>
            </a:r>
            <a:r>
              <a:rPr kumimoji="0" lang="es-ES" altLang="es-E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bison puede usar un algoritmo de análisis descendente para construir un Árbol de Sintaxis Abstracta (AST) a partir de los tokens generados por flex. Este algoritmo sigue las reglas gramaticales definidas en el archivo .y.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Algoritmo de Recuperación de Errores Sintácticos</a:t>
            </a:r>
            <a:r>
              <a:rPr kumimoji="0" lang="es-ES" altLang="es-E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bison puede insertar y eliminar tokens para recuperar errores sintácticos simples Algoritmo de Análisis Descendente Predictivo: bison puede usar un algoritmo de análisis descendente para construir un Árbol de Sintaxis Abstracta (AST) a partir de los tokens generados por flex. Este algoritmo sigue las reglas gramaticales definidas en el archivo .</a:t>
            </a:r>
            <a:r>
              <a:rPr kumimoji="0" lang="es-ES" altLang="es-E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y.Algoritmo</a:t>
            </a:r>
            <a:r>
              <a:rPr kumimoji="0" lang="es-ES" altLang="es-E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 Recuperación de Errores Sintácticos: bison puede insertar y eliminar tokens para recuperar errores sintácticos simples y continuar con el </a:t>
            </a:r>
            <a:r>
              <a:rPr kumimoji="0" lang="es-ES" altLang="es-E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análisis.y</a:t>
            </a:r>
            <a:r>
              <a:rPr kumimoji="0" lang="es-ES" altLang="es-E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continuar con el análisis. </a:t>
            </a:r>
          </a:p>
        </p:txBody>
      </p:sp>
    </p:spTree>
    <p:extLst>
      <p:ext uri="{BB962C8B-B14F-4D97-AF65-F5344CB8AC3E}">
        <p14:creationId xmlns:p14="http://schemas.microsoft.com/office/powerpoint/2010/main" val="60593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110FFB-1BCA-290E-45E2-4A76829BF0F7}"/>
              </a:ext>
            </a:extLst>
          </p:cNvPr>
          <p:cNvSpPr>
            <a:spLocks noGrp="1"/>
          </p:cNvSpPr>
          <p:nvPr>
            <p:ph type="title"/>
          </p:nvPr>
        </p:nvSpPr>
        <p:spPr>
          <a:xfrm>
            <a:off x="645065" y="1463040"/>
            <a:ext cx="3796306" cy="2690949"/>
          </a:xfrm>
        </p:spPr>
        <p:txBody>
          <a:bodyPr anchor="t">
            <a:normAutofit/>
          </a:bodyPr>
          <a:lstStyle/>
          <a:p>
            <a:r>
              <a:rPr lang="es-ES" sz="4800"/>
              <a:t>Analizador Semántico</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1304080-6F48-97A3-9B56-9E880061EB05}"/>
              </a:ext>
            </a:extLst>
          </p:cNvPr>
          <p:cNvSpPr>
            <a:spLocks noGrp="1"/>
          </p:cNvSpPr>
          <p:nvPr>
            <p:ph idx="1"/>
          </p:nvPr>
        </p:nvSpPr>
        <p:spPr>
          <a:xfrm>
            <a:off x="5656218" y="1463039"/>
            <a:ext cx="5542387" cy="4300447"/>
          </a:xfrm>
        </p:spPr>
        <p:txBody>
          <a:bodyPr anchor="t">
            <a:normAutofit/>
          </a:bodyPr>
          <a:lstStyle/>
          <a:p>
            <a:r>
              <a:rPr lang="es-ES" sz="2200"/>
              <a:t>Especificación del Analizador Semántico: Parte de las especificaciones en Syntax.y también manejan el análisis semántico, que se encarga de validar que las reglas semánticas del lenguaje se cumplan, como la compatibilidad de tipos y la declaración de variables.</a:t>
            </a:r>
          </a:p>
        </p:txBody>
      </p:sp>
      <p:sp>
        <p:nvSpPr>
          <p:cNvPr id="4" name="Rectangle 1">
            <a:extLst>
              <a:ext uri="{FF2B5EF4-FFF2-40B4-BE49-F238E27FC236}">
                <a16:creationId xmlns:a16="http://schemas.microsoft.com/office/drawing/2014/main" id="{BE04EF76-89D2-EF7A-3B07-ED8E22B300B7}"/>
              </a:ext>
            </a:extLst>
          </p:cNvPr>
          <p:cNvSpPr>
            <a:spLocks noChangeArrowheads="1"/>
          </p:cNvSpPr>
          <p:nvPr/>
        </p:nvSpPr>
        <p:spPr bwMode="auto">
          <a:xfrm>
            <a:off x="395948" y="4418653"/>
            <a:ext cx="109782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Verificación de Tipos</a:t>
            </a:r>
            <a:r>
              <a:rPr kumimoji="0" lang="es-ES" altLang="es-ES" sz="1800" b="0" i="0" u="none" strike="noStrike" cap="none" normalizeH="0" baseline="0" dirty="0">
                <a:ln>
                  <a:noFill/>
                </a:ln>
                <a:solidFill>
                  <a:schemeClr val="tx1"/>
                </a:solidFill>
                <a:effectLst/>
                <a:latin typeface="Arial" panose="020B0604020202020204" pitchFamily="34" charset="0"/>
              </a:rPr>
              <a:t>: Se utiliza un algoritmo para recorrer el AST y verificar que los tipos de datos son compatibles en operaciones y asignaciones.</a:t>
            </a:r>
          </a:p>
        </p:txBody>
      </p:sp>
    </p:spTree>
    <p:extLst>
      <p:ext uri="{BB962C8B-B14F-4D97-AF65-F5344CB8AC3E}">
        <p14:creationId xmlns:p14="http://schemas.microsoft.com/office/powerpoint/2010/main" val="375567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110FFB-1BCA-290E-45E2-4A76829BF0F7}"/>
              </a:ext>
            </a:extLst>
          </p:cNvPr>
          <p:cNvSpPr>
            <a:spLocks noGrp="1"/>
          </p:cNvSpPr>
          <p:nvPr>
            <p:ph type="title"/>
          </p:nvPr>
        </p:nvSpPr>
        <p:spPr>
          <a:xfrm>
            <a:off x="645064" y="525982"/>
            <a:ext cx="4282983" cy="1200361"/>
          </a:xfrm>
        </p:spPr>
        <p:txBody>
          <a:bodyPr anchor="b">
            <a:normAutofit/>
          </a:bodyPr>
          <a:lstStyle/>
          <a:p>
            <a:r>
              <a:rPr lang="es-ES" sz="3600"/>
              <a:t>Tabla de Símbolos</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1304080-6F48-97A3-9B56-9E880061EB05}"/>
              </a:ext>
            </a:extLst>
          </p:cNvPr>
          <p:cNvSpPr>
            <a:spLocks noGrp="1"/>
          </p:cNvSpPr>
          <p:nvPr>
            <p:ph idx="1"/>
          </p:nvPr>
        </p:nvSpPr>
        <p:spPr>
          <a:xfrm>
            <a:off x="645066" y="2031101"/>
            <a:ext cx="4282984" cy="3511943"/>
          </a:xfrm>
        </p:spPr>
        <p:txBody>
          <a:bodyPr anchor="ctr">
            <a:normAutofit/>
          </a:bodyPr>
          <a:lstStyle/>
          <a:p>
            <a:r>
              <a:rPr lang="es-ES" sz="1800" b="1"/>
              <a:t>Tabla de Símbolos</a:t>
            </a:r>
            <a:r>
              <a:rPr lang="es-ES" sz="1800"/>
              <a:t>: Se utiliza para rastrear las declaraciones de variables, tipos de datos, funciones, etc., durante el análisis sintáctico y semántico.</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abla&#10;&#10;Descripción generada automáticamente con confianza media">
            <a:extLst>
              <a:ext uri="{FF2B5EF4-FFF2-40B4-BE49-F238E27FC236}">
                <a16:creationId xmlns:a16="http://schemas.microsoft.com/office/drawing/2014/main" id="{4FD5AB26-7F6C-09AC-E2EB-12C2040597BC}"/>
              </a:ext>
            </a:extLst>
          </p:cNvPr>
          <p:cNvPicPr>
            <a:picLocks noChangeAspect="1"/>
          </p:cNvPicPr>
          <p:nvPr/>
        </p:nvPicPr>
        <p:blipFill>
          <a:blip r:embed="rId2"/>
          <a:stretch>
            <a:fillRect/>
          </a:stretch>
        </p:blipFill>
        <p:spPr>
          <a:xfrm>
            <a:off x="5987738" y="2060331"/>
            <a:ext cx="5628018" cy="2504467"/>
          </a:xfrm>
          <a:prstGeom prst="rect">
            <a:avLst/>
          </a:prstGeom>
        </p:spPr>
      </p:pic>
      <p:sp>
        <p:nvSpPr>
          <p:cNvPr id="6" name="CuadroTexto 5">
            <a:extLst>
              <a:ext uri="{FF2B5EF4-FFF2-40B4-BE49-F238E27FC236}">
                <a16:creationId xmlns:a16="http://schemas.microsoft.com/office/drawing/2014/main" id="{625B59CF-2E63-E27D-4F2F-86C343159785}"/>
              </a:ext>
            </a:extLst>
          </p:cNvPr>
          <p:cNvSpPr txBox="1"/>
          <p:nvPr/>
        </p:nvSpPr>
        <p:spPr>
          <a:xfrm>
            <a:off x="3048000" y="1997839"/>
            <a:ext cx="609600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Gestión de la Tabla de Símbolos</a:t>
            </a:r>
            <a:r>
              <a:rPr kumimoji="0" lang="es-ES" altLang="es-ES" sz="1800" b="0" i="0" u="none" strike="noStrike" cap="none" normalizeH="0" baseline="0" dirty="0">
                <a:ln>
                  <a:noFill/>
                </a:ln>
                <a:solidFill>
                  <a:schemeClr val="tx1"/>
                </a:solidFill>
                <a:effectLst/>
                <a:latin typeface="Arial" panose="020B0604020202020204" pitchFamily="34" charset="0"/>
              </a:rPr>
              <a:t>: Un algoritmo gestiona la Tabla de Símbolos, registrando las variables declaradas y sus tipos, y asegurando que no haya </a:t>
            </a:r>
            <a:r>
              <a:rPr kumimoji="0" lang="es-ES" altLang="es-ES" sz="1800" b="0" i="0" u="none" strike="noStrike" cap="none" normalizeH="0" baseline="0" dirty="0" err="1">
                <a:ln>
                  <a:noFill/>
                </a:ln>
                <a:solidFill>
                  <a:schemeClr val="tx1"/>
                </a:solidFill>
                <a:effectLst/>
                <a:latin typeface="Arial" panose="020B0604020202020204" pitchFamily="34" charset="0"/>
              </a:rPr>
              <a:t>iVerificación</a:t>
            </a:r>
            <a:r>
              <a:rPr kumimoji="0" lang="es-ES" altLang="es-ES" sz="1800" b="0" i="0" u="none" strike="noStrike" cap="none" normalizeH="0" baseline="0" dirty="0">
                <a:ln>
                  <a:noFill/>
                </a:ln>
                <a:solidFill>
                  <a:schemeClr val="tx1"/>
                </a:solidFill>
                <a:effectLst/>
                <a:latin typeface="Arial" panose="020B0604020202020204" pitchFamily="34" charset="0"/>
              </a:rPr>
              <a:t> de Tipos: Se utiliza un algoritmo para recorrer el AST y verificar que los tipos de datos son compatibles en operaciones y </a:t>
            </a:r>
            <a:r>
              <a:rPr kumimoji="0" lang="es-ES" altLang="es-ES" sz="1800" b="0" i="0" u="none" strike="noStrike" cap="none" normalizeH="0" baseline="0" dirty="0" err="1">
                <a:ln>
                  <a:noFill/>
                </a:ln>
                <a:solidFill>
                  <a:schemeClr val="tx1"/>
                </a:solidFill>
                <a:effectLst/>
                <a:latin typeface="Arial" panose="020B0604020202020204" pitchFamily="34" charset="0"/>
              </a:rPr>
              <a:t>asignaciones.Gestión</a:t>
            </a:r>
            <a:r>
              <a:rPr kumimoji="0" lang="es-ES" altLang="es-ES" sz="1800" b="0" i="0" u="none" strike="noStrike" cap="none" normalizeH="0" baseline="0" dirty="0">
                <a:ln>
                  <a:noFill/>
                </a:ln>
                <a:solidFill>
                  <a:schemeClr val="tx1"/>
                </a:solidFill>
                <a:effectLst/>
                <a:latin typeface="Arial" panose="020B0604020202020204" pitchFamily="34" charset="0"/>
              </a:rPr>
              <a:t> de la Tabla de Símbolos: Un algoritmo gestiona la Tabla de Símbolos, registrando las variables declaradas y sus tipos, y asegurando que no haya identificadores </a:t>
            </a:r>
            <a:r>
              <a:rPr kumimoji="0" lang="es-ES" altLang="es-ES" sz="1800" b="0" i="0" u="none" strike="noStrike" cap="none" normalizeH="0" baseline="0" dirty="0" err="1">
                <a:ln>
                  <a:noFill/>
                </a:ln>
                <a:solidFill>
                  <a:schemeClr val="tx1"/>
                </a:solidFill>
                <a:effectLst/>
                <a:latin typeface="Arial" panose="020B0604020202020204" pitchFamily="34" charset="0"/>
              </a:rPr>
              <a:t>duplicados.dentificadores</a:t>
            </a:r>
            <a:r>
              <a:rPr kumimoji="0" lang="es-ES" altLang="es-ES" sz="1800" b="0" i="0" u="none" strike="noStrike" cap="none" normalizeH="0" baseline="0" dirty="0">
                <a:ln>
                  <a:noFill/>
                </a:ln>
                <a:solidFill>
                  <a:schemeClr val="tx1"/>
                </a:solidFill>
                <a:effectLst/>
                <a:latin typeface="Arial" panose="020B0604020202020204" pitchFamily="34" charset="0"/>
              </a:rPr>
              <a:t> duplicados. </a:t>
            </a:r>
          </a:p>
        </p:txBody>
      </p:sp>
    </p:spTree>
    <p:extLst>
      <p:ext uri="{BB962C8B-B14F-4D97-AF65-F5344CB8AC3E}">
        <p14:creationId xmlns:p14="http://schemas.microsoft.com/office/powerpoint/2010/main" val="10907253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1206</Words>
  <Application>Microsoft Office PowerPoint</Application>
  <PresentationFormat>Panorámica</PresentationFormat>
  <Paragraphs>74</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Aptos Display</vt:lpstr>
      <vt:lpstr>Arial</vt:lpstr>
      <vt:lpstr>Calibri</vt:lpstr>
      <vt:lpstr>Tema de Office</vt:lpstr>
      <vt:lpstr>Desarrollo de un compilador</vt:lpstr>
      <vt:lpstr>Indice</vt:lpstr>
      <vt:lpstr>Introducción compilador</vt:lpstr>
      <vt:lpstr>Esquema general compilador</vt:lpstr>
      <vt:lpstr>Gramática Alfa</vt:lpstr>
      <vt:lpstr>Analizador Léxico</vt:lpstr>
      <vt:lpstr>Analizador Sintáctico</vt:lpstr>
      <vt:lpstr>Analizador Semántico</vt:lpstr>
      <vt:lpstr>Tabla de Símbolos</vt:lpstr>
      <vt:lpstr>Generación Código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Miguel Merino Plaza</dc:creator>
  <cp:lastModifiedBy>Miguel Merino Plaza</cp:lastModifiedBy>
  <cp:revision>10</cp:revision>
  <dcterms:created xsi:type="dcterms:W3CDTF">2024-08-20T17:52:37Z</dcterms:created>
  <dcterms:modified xsi:type="dcterms:W3CDTF">2024-08-26T18:53:33Z</dcterms:modified>
</cp:coreProperties>
</file>