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24"/>
  </p:notesMasterIdLst>
  <p:sldIdLst>
    <p:sldId id="345" r:id="rId5"/>
    <p:sldId id="346" r:id="rId6"/>
    <p:sldId id="296" r:id="rId7"/>
    <p:sldId id="361" r:id="rId8"/>
    <p:sldId id="347" r:id="rId9"/>
    <p:sldId id="348" r:id="rId10"/>
    <p:sldId id="363" r:id="rId11"/>
    <p:sldId id="350" r:id="rId12"/>
    <p:sldId id="356" r:id="rId13"/>
    <p:sldId id="357" r:id="rId14"/>
    <p:sldId id="358" r:id="rId15"/>
    <p:sldId id="353" r:id="rId16"/>
    <p:sldId id="354" r:id="rId17"/>
    <p:sldId id="355" r:id="rId18"/>
    <p:sldId id="359" r:id="rId19"/>
    <p:sldId id="364" r:id="rId20"/>
    <p:sldId id="365" r:id="rId21"/>
    <p:sldId id="362" r:id="rId22"/>
    <p:sldId id="360" r:id="rId2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99"/>
    <a:srgbClr val="FFFFCC"/>
    <a:srgbClr val="99CCFF"/>
    <a:srgbClr val="CCECFF"/>
    <a:srgbClr val="6699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1453" autoAdjust="0"/>
  </p:normalViewPr>
  <p:slideViewPr>
    <p:cSldViewPr snapToGrid="0">
      <p:cViewPr varScale="1">
        <p:scale>
          <a:sx n="58" d="100"/>
          <a:sy n="58" d="100"/>
        </p:scale>
        <p:origin x="14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9T01:07:48.7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3,'31'1,"45"8,-12-1,580 7,-410-17,-205 2,91 0,147 18,-173-9,110-4,55 5,-166-5,-1-5,159-18,-160 5,55-3,296 14,-220 4,-28-18,-35 1,311 13,-241 4,264-2,-438 2,-1 4,78 16,-75-10,105 7,-111-18,-3-1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9T01:08:36.4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1,'1846'0,"-1810"0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9T01:09:25.8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93,'954'0,"-759"13,-50 0,426-8,-321-7,-79-2,204-31,-223 21,215 8,-43 3,-149-11,39-3,117 17,-145 1,-144 1,65 12,-62-7,49 2,352-29,-357 12,1 3,-1 4,134 15,-88-1,180-6,-247-8,108-12,-60 2,-8 7,112-12,-138 7,1 3,-1 4,1 4,101 14,-92-4,32 4,147 1,281-19,-513 4,66 12,-63-7,49 2,373-8,-222-2,2771 1,-2968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9T01:09:33.7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64,'151'-1,"164"3,-153 11,28 0,-150-12,82 4,204-19,-101-2,-119 11,11-9,1 1,-99 12,0 1,0 1,-1 1,28 5,-17 0,0-1,1-2,-1-1,52-2,-80-1,-1 0,0 0,0 0,1 0,-1 0,0 0,1 0,-1 0,0 0,0 0,1-1,-1 1,0 0,0 0,1 0,-1 0,0 0,0-1,1 1,-1 0,0 0,0 0,0-1,1 1,-1 0,0 0,0-1,0 1,0 0,0 0,0-1,7-6,5 3,0 1,0 0,1 1,-1 0,0 0,14 1,78 5,-102-4,141 10,141 6,-152-15,191-4,-224-11,-5 0,343 9,-249 7,-10-3,190 3,-214 13,46 2,1066-19,-1216 0,62-11,26-2,328 12,-238 5,552-2,-754-1,-1-2,41-8,-37 5,43-3,333 6,-210 5,332-2,-481 2,66 12,21 1,311-13,-229-4,1859 2,-2044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7T23:41:32.44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1,'1067'55,"-546"-35,-320-18,49 10,-24 0,-38 2,42 0,-183-14,1 3,-1 1,0 3,88 24,-69-14,0-2,1-4,0-3,1-3,72-3,76 10,-46-1,309-9,-252-3,-79 13,-33-1,177 12,481-19,-566-16,62-1,-38 1,-75 1,168-15,84-2,802 29,-885 8,55 0,155-44,-428 23,549-38,-466 52,149-3,-198-12,26 0,266 29,-302-9,40 2,-128-3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7T23:41:34.45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1 104,'439'-19,"-243"7,901-55,-609 62,-283 6,158-1,-352 0,1 1,-1-1,13 4,-6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7T23:41:37.56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0 311,'665'26,"32"0,-645-26,324 9,96 23,-41-25,-95-5,-181 10,22 1,187-11,-214-3,-137 1,-8 0,-1 1,0-1,0 0,1-1,-1 1,0-1,0 0,1 0,4-2,-9 3,0 0,1 0,-1 0,0 0,0 0,1 0,-1-1,0 1,0 0,0 0,1 0,-1 0,0-1,0 1,0 0,1 0,-1-1,0 1,0 0,0 0,0-1,0 1,0 0,0 0,0-1,1 1,-1 0,0 0,0-1,0 1,0 0,0-1,0 1,-1 0,1 0,0-1,0 1,0 0,0 0,0-1,0 1,0 0,0 0,-1-1,1 1,0 0,0 0,0 0,-1-1,1 1,0 0,-1 0,-13-9,-2 3,1 1,-1 1,0 0,0 1,-23-1,-87 2,76 3,-28-1,-150-19,97-5,-103-17,158 31,-85 1,-59 10,-391-20,105-44,429 55,0 4,-1 4,-136 16,136-5,-61 4,-112-11,244-5,0 1,0 1,0-1,1 1,-1 0,0 1,0 0,1 0,-1 0,-9 6,15-8,0 0,1 0,-1 1,1-1,-1 0,1 1,-1-1,1 0,0 1,-1-1,1 1,-1-1,1 1,0-1,-1 1,1-1,0 1,-1-1,1 1,0-1,0 1,0-1,0 1,-1 0,1-1,0 1,0-1,0 1,0-1,0 1,0 0,1-1,-1 1,0-1,0 2,2-1,-1 0,0 1,0-1,1 0,-1 0,1 0,-1 0,1 0,-1 0,1-1,2 2,16 4,1 0,0-2,0 0,0-2,0 0,28-2,-9 1,606-3,-171-5,-70 12,426-1,-359-31,-8-28,-358 41,236-20,-134 22,36 0,-136 11,279 13,263 5,-438-18,-47-11,-32 0,-5 8,240-20,-156-3,239 1,-354 22,119-22,-103 11,-30 3,-27 3,60-1,401 9,-242 2,-247-1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7T23:57:48.99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5511 3,'-542'25,"431"-24,-720 0,441-1,241 12,37-1,-280-6,-104 8,370-5,-1-5,-179-19,265 11,-13 1,-97-23,109 17,-1 2,-85-4,-92 13,107 1,-488-2,578 2,-1 0,1 2,-23 6,-17 3,-110 7,18-2,126-14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7T23:58:00.20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1,'3'2,"0"-1,0 1,0-1,0 1,0-1,0 0,0 0,0 0,1-1,-1 1,0-1,5 1,0 0,103 8,151-6,-154-5,60 1,232 2,-255 12,25 1,987-14,-497-1,-620 3,55 9,28 2,-56-11,158 11,-134-4,-67-8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8T00:45:44.74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1 126,'569'-13,"272"6,-670 11,183-21,388-14,-444 17,14-1,389 16,-650-4,65-10,36-3,415 15,-270 3,1214-2,-1325 16,-10 0,-12-18,89 4,-138 11,28 2,-13-15,37 2,-149 0,32 7,-23-3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9T01:07:52.9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91,'1912'0,"-1839"-4,92-15,-127 13,99-22,-1 1,-113 24,0 1,-1 1,1 1,23 3,-13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9T01:08:00.9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2,'745'0,"-575"15,-24-1,419-11,-293-5,1158 2,-1225 15,-137-7,104 0,-63-21,-27 2,165 5,-49 3,-61-11,34-1,-145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9T01:08:03.7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55,'17'4,"1"0,-1 0,1-2,26 1,-21-2,700 13,-621-14,108-16,-24 0,444 14,-324 4,-82-18,7 1,1698 16,-1920-1,15 0,-23 0,0 0,0-1,0 1,0 0,0 0,0-1,0 1,-1 0,1-1,0 1,0-1,0 1,-1-1,1 0,0 1,0-1,-1 0,1 1,-1-1,2-1,-1-12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9T01:08:19.5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94,'517'-19,"70"5,-379 16,-160 0,63 12,21 0,141-12,-156-3,67-14,-28-1,205 17,-221 13,23 2,-65-13,184-18,100-5,-337 18,60-11,20 0,291 11,-215 3,-152-3,63-11,27-2,388 12,-271 5,162-2,-379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9T01:08:21.8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63,'12'-1,"0"0,18-4,-1 0,289-16,3 22,-139 1,1109-2,-1239-2,67-12,39-2,576 15,-348 3,-240-2,-117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9T01:08:24.9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30,'22'-6,"1"1,-1 1,1 1,0 1,29 1,-2 0,606-7,-524 9,-83 1,57 11,25 1,33-13,-293-2,35 2,-99-13,41-1,-170 7,252 7,24 1,-58 11,-20 1,-77-14,240 0,201 4,-189 0,0 2,85 21,-102-19,0-1,1-2,40 1,105-8,-67 0,-60 3,-29 1,0-2,40-4,-64 4,1 0,-1 0,0 0,0 0,0 0,0 0,1 0,-1 0,0 0,0 0,0 0,1 0,-1 0,0 0,0 0,0 0,0 0,1 0,-1-1,0 1,0 0,0 0,0 0,0 0,1 0,-1 0,0-1,0 1,0 0,0 0,0 0,0 0,0-1,0 1,0 0,0 0,1 0,-1 0,0-1,0 1,0 0,0 0,0 0,0 0,0-1,0 1,-1 0,1 0,0 0,0-1,0 1,0 0,0 0,0 0,0 0,0-1,0 1,0 0,-1 0,1 0,0 0,0 0,0 0,0-1,-12-8,11 9,-21-14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9T01:08:26.4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33,'16'-6,"10"-1,27 1,20 0,2 2,10 2,1 1,-10 0,-12 1,-11 0,-5 1,-6-1,-3 0,-5 0,-7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9T01:08:30.6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2520 34,'-48'-2,"-61"-10,-5-2,109 14,-32-3,1 1,0 2,-1 1,-67 12,65-5,-1-2,-64 3,-83-10,70-2,-1349 3,1425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D8949-74F5-4A85-8224-4AEFDA3DD492}" type="datetimeFigureOut">
              <a:rPr lang="es-ES" smtClean="0"/>
              <a:t>03/09/2024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83C9E-E0D6-4702-90B8-7ED475E799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45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EFDD4B90-83A2-448B-B3BF-D3E3EADE0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69938" indent="-2952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84275" indent="-2365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57350" indent="-2365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2013" indent="-2365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A4E5E5-A1F4-492B-96F4-398F55F50DD5}" type="slidenum">
              <a:rPr kumimoji="0" lang="en-GB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es-E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598CE7E-19AC-46AA-8435-E8B5847F64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10F97F2F-F809-48C0-9B0D-0D78930FC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653FC40-5194-497E-B95B-0ADC168431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69938" indent="-2952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84275" indent="-2365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57350" indent="-2365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2013" indent="-2365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1353BA-F86C-4393-9A91-F433B570775C}" type="slidenum">
              <a:rPr kumimoji="0" lang="en-GB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altLang="es-E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B0B7DD0C-09DB-444F-8225-2BAD3426DB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105AFC2-B063-4032-8DB3-4963C6197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653FC40-5194-497E-B95B-0ADC168431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69938" indent="-2952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84275" indent="-2365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57350" indent="-2365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2013" indent="-2365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1353BA-F86C-4393-9A91-F433B570775C}" type="slidenum">
              <a:rPr kumimoji="0" lang="en-GB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altLang="es-E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B0B7DD0C-09DB-444F-8225-2BAD3426DB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105AFC2-B063-4032-8DB3-4963C6197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27043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83C9E-E0D6-4702-90B8-7ED475E79970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848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83C9E-E0D6-4702-90B8-7ED475E79970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14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Picture 2">
            <a:extLst>
              <a:ext uri="{FF2B5EF4-FFF2-40B4-BE49-F238E27FC236}">
                <a16:creationId xmlns:a16="http://schemas.microsoft.com/office/drawing/2014/main" id="{F2EDC154-2235-4962-8D57-05587AE2F0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831" y="476251"/>
            <a:ext cx="1853712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798277" y="1600200"/>
            <a:ext cx="4659923" cy="1447800"/>
          </a:xfrm>
        </p:spPr>
        <p:txBody>
          <a:bodyPr lIns="91432" tIns="45716" rIns="91432" bIns="45716" anchor="t"/>
          <a:lstStyle>
            <a:lvl1pPr>
              <a:defRPr sz="2585"/>
            </a:lvl1pPr>
          </a:lstStyle>
          <a:p>
            <a:pPr lvl="0"/>
            <a:r>
              <a:rPr lang="en-GB" altLang="es-E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798277" y="3124200"/>
            <a:ext cx="4659923" cy="914400"/>
          </a:xfrm>
        </p:spPr>
        <p:txBody>
          <a:bodyPr lIns="91432" tIns="45716" rIns="91432" bIns="45716"/>
          <a:lstStyle>
            <a:lvl1pPr marL="0" indent="0">
              <a:lnSpc>
                <a:spcPct val="100000"/>
              </a:lnSpc>
              <a:buFontTx/>
              <a:buNone/>
              <a:defRPr/>
            </a:lvl1pPr>
          </a:lstStyle>
          <a:p>
            <a:pPr lvl="0"/>
            <a:r>
              <a:rPr lang="en-GB" altLang="es-E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667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5">
            <a:extLst>
              <a:ext uri="{FF2B5EF4-FFF2-40B4-BE49-F238E27FC236}">
                <a16:creationId xmlns:a16="http://schemas.microsoft.com/office/drawing/2014/main" id="{DF65090E-AACD-4E5A-B526-A0A8CBD670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472B4-DF18-41F7-9ADA-58B829956D2E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56419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33089" y="180976"/>
            <a:ext cx="1803888" cy="59150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417027" y="180976"/>
            <a:ext cx="5275385" cy="59150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5">
            <a:extLst>
              <a:ext uri="{FF2B5EF4-FFF2-40B4-BE49-F238E27FC236}">
                <a16:creationId xmlns:a16="http://schemas.microsoft.com/office/drawing/2014/main" id="{4B3318B7-9451-496F-B0D6-1C864BBA841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079A2-04A1-4DBD-9D9D-EE37DC05C8F4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402222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5">
            <a:extLst>
              <a:ext uri="{FF2B5EF4-FFF2-40B4-BE49-F238E27FC236}">
                <a16:creationId xmlns:a16="http://schemas.microsoft.com/office/drawing/2014/main" id="{C272B7DD-555A-4172-B560-E35B0CDF04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7EE31-4B27-4BEE-8AAD-FFF556132DBC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425895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35">
            <a:extLst>
              <a:ext uri="{FF2B5EF4-FFF2-40B4-BE49-F238E27FC236}">
                <a16:creationId xmlns:a16="http://schemas.microsoft.com/office/drawing/2014/main" id="{1CC0FFFC-5256-4BC9-A5E7-C6B7D21B2B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99A45-B44F-47D8-BE1F-AC416925058D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00099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17028" y="1981200"/>
            <a:ext cx="3538903" cy="4114800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96608" y="1981200"/>
            <a:ext cx="3540369" cy="4114800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ED3FD154-8765-451D-A218-E451EE7307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3A2E0-7F38-4BAA-BC18-465D5CEE54AD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44605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35">
            <a:extLst>
              <a:ext uri="{FF2B5EF4-FFF2-40B4-BE49-F238E27FC236}">
                <a16:creationId xmlns:a16="http://schemas.microsoft.com/office/drawing/2014/main" id="{32A45C37-BA36-4649-8D0D-99A12BB104A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675E0-5D78-4701-991A-EAC731F790DD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8357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35">
            <a:extLst>
              <a:ext uri="{FF2B5EF4-FFF2-40B4-BE49-F238E27FC236}">
                <a16:creationId xmlns:a16="http://schemas.microsoft.com/office/drawing/2014/main" id="{4A8B6919-3E6A-4B4E-BE76-866E9B741C4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683DE-11D9-425D-88A9-9C6C7895D68E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99088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5">
            <a:extLst>
              <a:ext uri="{FF2B5EF4-FFF2-40B4-BE49-F238E27FC236}">
                <a16:creationId xmlns:a16="http://schemas.microsoft.com/office/drawing/2014/main" id="{D8DBF5F3-734A-4616-B724-188B520C95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446A7-5ABE-429A-9490-8710BB79ED2D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00140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68741A21-BE8D-4A6A-9C39-9E6E81A1E7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F698E-8CDD-4A3F-A6BE-12964D7E4733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57430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F2BBE8EE-DE0D-43FC-B1FE-70583D03DF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9185C-2FA2-4948-8434-5C002359F1C2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81726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6">
            <a:extLst>
              <a:ext uri="{FF2B5EF4-FFF2-40B4-BE49-F238E27FC236}">
                <a16:creationId xmlns:a16="http://schemas.microsoft.com/office/drawing/2014/main" id="{C80BC461-FB09-45E2-9CCE-8D8D11D69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1"/>
          <a:stretch>
            <a:fillRect/>
          </a:stretch>
        </p:blipFill>
        <p:spPr bwMode="auto">
          <a:xfrm>
            <a:off x="1406769" y="6300788"/>
            <a:ext cx="7737231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1">
            <a:extLst>
              <a:ext uri="{FF2B5EF4-FFF2-40B4-BE49-F238E27FC236}">
                <a16:creationId xmlns:a16="http://schemas.microsoft.com/office/drawing/2014/main" id="{0B0CABB5-8E66-401F-A122-BD67B61C8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24354" y="180975"/>
            <a:ext cx="721262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Click to edit Master title style</a:t>
            </a:r>
          </a:p>
        </p:txBody>
      </p:sp>
      <p:sp>
        <p:nvSpPr>
          <p:cNvPr id="1028" name="Rectangle 32">
            <a:extLst>
              <a:ext uri="{FF2B5EF4-FFF2-40B4-BE49-F238E27FC236}">
                <a16:creationId xmlns:a16="http://schemas.microsoft.com/office/drawing/2014/main" id="{B1398AE1-C04D-48C8-B96E-D98C99964D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17027" y="1981200"/>
            <a:ext cx="7219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Click to edit Master text styles</a:t>
            </a:r>
          </a:p>
          <a:p>
            <a:pPr lvl="1"/>
            <a:r>
              <a:rPr lang="en-GB" altLang="es-ES"/>
              <a:t>Second level</a:t>
            </a:r>
          </a:p>
          <a:p>
            <a:pPr lvl="2"/>
            <a:r>
              <a:rPr lang="en-GB" altLang="es-ES"/>
              <a:t>Third level</a:t>
            </a:r>
          </a:p>
          <a:p>
            <a:pPr lvl="3"/>
            <a:r>
              <a:rPr lang="en-GB" altLang="es-ES"/>
              <a:t>Fourth level</a:t>
            </a:r>
          </a:p>
          <a:p>
            <a:pPr lvl="4"/>
            <a:r>
              <a:rPr lang="en-GB" altLang="es-ES"/>
              <a:t>Fifth level</a:t>
            </a:r>
          </a:p>
        </p:txBody>
      </p:sp>
      <p:sp>
        <p:nvSpPr>
          <p:cNvPr id="1059" name="Rectangle 35">
            <a:extLst>
              <a:ext uri="{FF2B5EF4-FFF2-40B4-BE49-F238E27FC236}">
                <a16:creationId xmlns:a16="http://schemas.microsoft.com/office/drawing/2014/main" id="{EDBAFF25-D053-48B3-A739-D353A95DE7D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13027" y="6450013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10799" rIns="91432" bIns="10799" numCol="1" anchor="t" anchorCtr="0" compatLnSpc="1">
            <a:prstTxWarp prst="textNoShape">
              <a:avLst/>
            </a:prstTxWarp>
          </a:bodyPr>
          <a:lstStyle>
            <a:lvl1pPr algn="r" defTabSz="842618">
              <a:defRPr sz="1385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D281987-E026-4256-9A58-3F48DF05483D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  <p:pic>
        <p:nvPicPr>
          <p:cNvPr id="1030" name="Picture 42" descr="Picture 2">
            <a:extLst>
              <a:ext uri="{FF2B5EF4-FFF2-40B4-BE49-F238E27FC236}">
                <a16:creationId xmlns:a16="http://schemas.microsoft.com/office/drawing/2014/main" id="{690D9C07-6C67-468D-B3EE-A2119057EB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89" y="6315076"/>
            <a:ext cx="86457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4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l" defTabSz="842618" rtl="0" eaLnBrk="0" fontAlgn="base" hangingPunct="0">
        <a:spcBef>
          <a:spcPct val="0"/>
        </a:spcBef>
        <a:spcAft>
          <a:spcPct val="0"/>
        </a:spcAft>
        <a:defRPr sz="2215" b="1">
          <a:solidFill>
            <a:srgbClr val="757561"/>
          </a:solidFill>
          <a:latin typeface="+mj-lt"/>
          <a:ea typeface="+mj-ea"/>
          <a:cs typeface="+mj-cs"/>
        </a:defRPr>
      </a:lvl1pPr>
      <a:lvl2pPr algn="l" defTabSz="842618" rtl="0" eaLnBrk="0" fontAlgn="base" hangingPunct="0">
        <a:spcBef>
          <a:spcPct val="0"/>
        </a:spcBef>
        <a:spcAft>
          <a:spcPct val="0"/>
        </a:spcAft>
        <a:defRPr sz="2215" b="1">
          <a:solidFill>
            <a:srgbClr val="757561"/>
          </a:solidFill>
          <a:latin typeface="Arial" charset="0"/>
        </a:defRPr>
      </a:lvl2pPr>
      <a:lvl3pPr algn="l" defTabSz="842618" rtl="0" eaLnBrk="0" fontAlgn="base" hangingPunct="0">
        <a:spcBef>
          <a:spcPct val="0"/>
        </a:spcBef>
        <a:spcAft>
          <a:spcPct val="0"/>
        </a:spcAft>
        <a:defRPr sz="2215" b="1">
          <a:solidFill>
            <a:srgbClr val="757561"/>
          </a:solidFill>
          <a:latin typeface="Arial" charset="0"/>
        </a:defRPr>
      </a:lvl3pPr>
      <a:lvl4pPr algn="l" defTabSz="842618" rtl="0" eaLnBrk="0" fontAlgn="base" hangingPunct="0">
        <a:spcBef>
          <a:spcPct val="0"/>
        </a:spcBef>
        <a:spcAft>
          <a:spcPct val="0"/>
        </a:spcAft>
        <a:defRPr sz="2215" b="1">
          <a:solidFill>
            <a:srgbClr val="757561"/>
          </a:solidFill>
          <a:latin typeface="Arial" charset="0"/>
        </a:defRPr>
      </a:lvl4pPr>
      <a:lvl5pPr algn="l" defTabSz="842618" rtl="0" eaLnBrk="0" fontAlgn="base" hangingPunct="0">
        <a:spcBef>
          <a:spcPct val="0"/>
        </a:spcBef>
        <a:spcAft>
          <a:spcPct val="0"/>
        </a:spcAft>
        <a:defRPr sz="2215" b="1">
          <a:solidFill>
            <a:srgbClr val="757561"/>
          </a:solidFill>
          <a:latin typeface="Arial" charset="0"/>
        </a:defRPr>
      </a:lvl5pPr>
      <a:lvl6pPr marL="422041" algn="l" defTabSz="842618" rtl="0" eaLnBrk="0" fontAlgn="base" hangingPunct="0">
        <a:spcBef>
          <a:spcPct val="0"/>
        </a:spcBef>
        <a:spcAft>
          <a:spcPct val="0"/>
        </a:spcAft>
        <a:defRPr sz="2215" b="1">
          <a:solidFill>
            <a:srgbClr val="757561"/>
          </a:solidFill>
          <a:latin typeface="Arial" charset="0"/>
        </a:defRPr>
      </a:lvl6pPr>
      <a:lvl7pPr marL="844083" algn="l" defTabSz="842618" rtl="0" eaLnBrk="0" fontAlgn="base" hangingPunct="0">
        <a:spcBef>
          <a:spcPct val="0"/>
        </a:spcBef>
        <a:spcAft>
          <a:spcPct val="0"/>
        </a:spcAft>
        <a:defRPr sz="2215" b="1">
          <a:solidFill>
            <a:srgbClr val="757561"/>
          </a:solidFill>
          <a:latin typeface="Arial" charset="0"/>
        </a:defRPr>
      </a:lvl7pPr>
      <a:lvl8pPr marL="1266124" algn="l" defTabSz="842618" rtl="0" eaLnBrk="0" fontAlgn="base" hangingPunct="0">
        <a:spcBef>
          <a:spcPct val="0"/>
        </a:spcBef>
        <a:spcAft>
          <a:spcPct val="0"/>
        </a:spcAft>
        <a:defRPr sz="2215" b="1">
          <a:solidFill>
            <a:srgbClr val="757561"/>
          </a:solidFill>
          <a:latin typeface="Arial" charset="0"/>
        </a:defRPr>
      </a:lvl8pPr>
      <a:lvl9pPr marL="1688165" algn="l" defTabSz="842618" rtl="0" eaLnBrk="0" fontAlgn="base" hangingPunct="0">
        <a:spcBef>
          <a:spcPct val="0"/>
        </a:spcBef>
        <a:spcAft>
          <a:spcPct val="0"/>
        </a:spcAft>
        <a:defRPr sz="2215" b="1">
          <a:solidFill>
            <a:srgbClr val="757561"/>
          </a:solidFill>
          <a:latin typeface="Arial" charset="0"/>
        </a:defRPr>
      </a:lvl9pPr>
    </p:titleStyle>
    <p:bodyStyle>
      <a:lvl1pPr marL="316531" indent="-316531" algn="l" defTabSz="842618" rtl="0" eaLnBrk="0" fontAlgn="base" hangingPunct="0">
        <a:lnSpc>
          <a:spcPct val="115000"/>
        </a:lnSpc>
        <a:spcBef>
          <a:spcPct val="0"/>
        </a:spcBef>
        <a:spcAft>
          <a:spcPct val="15000"/>
        </a:spcAft>
        <a:buChar char="•"/>
        <a:defRPr sz="1846">
          <a:solidFill>
            <a:srgbClr val="757561"/>
          </a:solidFill>
          <a:latin typeface="+mn-lt"/>
          <a:ea typeface="+mn-ea"/>
          <a:cs typeface="+mn-cs"/>
        </a:defRPr>
      </a:lvl1pPr>
      <a:lvl2pPr marL="685817" indent="-263776" algn="l" defTabSz="842618" rtl="0" eaLnBrk="0" fontAlgn="base" hangingPunct="0">
        <a:lnSpc>
          <a:spcPct val="115000"/>
        </a:lnSpc>
        <a:spcBef>
          <a:spcPct val="0"/>
        </a:spcBef>
        <a:spcAft>
          <a:spcPct val="15000"/>
        </a:spcAft>
        <a:buChar char="–"/>
        <a:defRPr sz="1846">
          <a:solidFill>
            <a:srgbClr val="757561"/>
          </a:solidFill>
          <a:latin typeface="+mn-lt"/>
        </a:defRPr>
      </a:lvl2pPr>
      <a:lvl3pPr marL="1055103" indent="-212487" algn="l" defTabSz="842618" rtl="0" eaLnBrk="0" fontAlgn="base" hangingPunct="0">
        <a:lnSpc>
          <a:spcPct val="115000"/>
        </a:lnSpc>
        <a:spcBef>
          <a:spcPct val="20000"/>
        </a:spcBef>
        <a:spcAft>
          <a:spcPct val="15000"/>
        </a:spcAft>
        <a:buChar char="•"/>
        <a:defRPr sz="1846">
          <a:solidFill>
            <a:srgbClr val="757561"/>
          </a:solidFill>
          <a:latin typeface="+mn-lt"/>
        </a:defRPr>
      </a:lvl3pPr>
      <a:lvl4pPr marL="1441975" indent="-211021" algn="l" defTabSz="842618" rtl="0" eaLnBrk="0" fontAlgn="base" hangingPunct="0">
        <a:lnSpc>
          <a:spcPct val="115000"/>
        </a:lnSpc>
        <a:spcBef>
          <a:spcPct val="20000"/>
        </a:spcBef>
        <a:spcAft>
          <a:spcPct val="15000"/>
        </a:spcAft>
        <a:buChar char="–"/>
        <a:defRPr sz="1846">
          <a:solidFill>
            <a:srgbClr val="757561"/>
          </a:solidFill>
          <a:latin typeface="+mn-lt"/>
        </a:defRPr>
      </a:lvl4pPr>
      <a:lvl5pPr marL="1828846" indent="-211021" algn="l" defTabSz="842618" rtl="0" eaLnBrk="0" fontAlgn="base" hangingPunct="0">
        <a:lnSpc>
          <a:spcPct val="115000"/>
        </a:lnSpc>
        <a:spcBef>
          <a:spcPct val="20000"/>
        </a:spcBef>
        <a:spcAft>
          <a:spcPct val="15000"/>
        </a:spcAft>
        <a:buChar char="»"/>
        <a:defRPr sz="1846">
          <a:solidFill>
            <a:srgbClr val="757561"/>
          </a:solidFill>
          <a:latin typeface="+mn-lt"/>
        </a:defRPr>
      </a:lvl5pPr>
      <a:lvl6pPr marL="2250887" indent="-211021" algn="l" defTabSz="842618" rtl="0" eaLnBrk="0" fontAlgn="base" hangingPunct="0">
        <a:lnSpc>
          <a:spcPct val="115000"/>
        </a:lnSpc>
        <a:spcBef>
          <a:spcPct val="20000"/>
        </a:spcBef>
        <a:spcAft>
          <a:spcPct val="15000"/>
        </a:spcAft>
        <a:buChar char="»"/>
        <a:defRPr sz="1846">
          <a:solidFill>
            <a:srgbClr val="757561"/>
          </a:solidFill>
          <a:latin typeface="+mn-lt"/>
        </a:defRPr>
      </a:lvl6pPr>
      <a:lvl7pPr marL="2672928" indent="-211021" algn="l" defTabSz="842618" rtl="0" eaLnBrk="0" fontAlgn="base" hangingPunct="0">
        <a:lnSpc>
          <a:spcPct val="115000"/>
        </a:lnSpc>
        <a:spcBef>
          <a:spcPct val="20000"/>
        </a:spcBef>
        <a:spcAft>
          <a:spcPct val="15000"/>
        </a:spcAft>
        <a:buChar char="»"/>
        <a:defRPr sz="1846">
          <a:solidFill>
            <a:srgbClr val="757561"/>
          </a:solidFill>
          <a:latin typeface="+mn-lt"/>
        </a:defRPr>
      </a:lvl7pPr>
      <a:lvl8pPr marL="3094970" indent="-211021" algn="l" defTabSz="842618" rtl="0" eaLnBrk="0" fontAlgn="base" hangingPunct="0">
        <a:lnSpc>
          <a:spcPct val="115000"/>
        </a:lnSpc>
        <a:spcBef>
          <a:spcPct val="20000"/>
        </a:spcBef>
        <a:spcAft>
          <a:spcPct val="15000"/>
        </a:spcAft>
        <a:buChar char="»"/>
        <a:defRPr sz="1846">
          <a:solidFill>
            <a:srgbClr val="757561"/>
          </a:solidFill>
          <a:latin typeface="+mn-lt"/>
        </a:defRPr>
      </a:lvl8pPr>
      <a:lvl9pPr marL="3517011" indent="-211021" algn="l" defTabSz="842618" rtl="0" eaLnBrk="0" fontAlgn="base" hangingPunct="0">
        <a:lnSpc>
          <a:spcPct val="115000"/>
        </a:lnSpc>
        <a:spcBef>
          <a:spcPct val="20000"/>
        </a:spcBef>
        <a:spcAft>
          <a:spcPct val="15000"/>
        </a:spcAft>
        <a:buChar char="»"/>
        <a:defRPr sz="1846">
          <a:solidFill>
            <a:srgbClr val="757561"/>
          </a:solidFill>
          <a:latin typeface="+mn-lt"/>
        </a:defRPr>
      </a:lvl9pPr>
    </p:bodyStyle>
    <p:otherStyle>
      <a:defPPr>
        <a:defRPr lang="es-E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.xml"/><Relationship Id="rId18" Type="http://schemas.openxmlformats.org/officeDocument/2006/relationships/image" Target="../media/image21.png"/><Relationship Id="rId26" Type="http://schemas.openxmlformats.org/officeDocument/2006/relationships/image" Target="../media/image25.png"/><Relationship Id="rId3" Type="http://schemas.openxmlformats.org/officeDocument/2006/relationships/hyperlink" Target="MemoriaTFG.docx" TargetMode="External"/><Relationship Id="rId21" Type="http://schemas.openxmlformats.org/officeDocument/2006/relationships/customXml" Target="../ink/ink7.xml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3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29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2.xml"/><Relationship Id="rId24" Type="http://schemas.openxmlformats.org/officeDocument/2006/relationships/image" Target="../media/image24.png"/><Relationship Id="rId32" Type="http://schemas.openxmlformats.org/officeDocument/2006/relationships/image" Target="../media/image28.png"/><Relationship Id="rId5" Type="http://schemas.openxmlformats.org/officeDocument/2006/relationships/image" Target="../media/image13.pn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28" Type="http://schemas.openxmlformats.org/officeDocument/2006/relationships/image" Target="../media/image26.png"/><Relationship Id="rId10" Type="http://schemas.openxmlformats.org/officeDocument/2006/relationships/image" Target="../media/image17.png"/><Relationship Id="rId19" Type="http://schemas.openxmlformats.org/officeDocument/2006/relationships/customXml" Target="../ink/ink6.xml"/><Relationship Id="rId31" Type="http://schemas.openxmlformats.org/officeDocument/2006/relationships/customXml" Target="../ink/ink12.xml"/><Relationship Id="rId4" Type="http://schemas.openxmlformats.org/officeDocument/2006/relationships/image" Target="../media/image12.png"/><Relationship Id="rId9" Type="http://schemas.openxmlformats.org/officeDocument/2006/relationships/customXml" Target="../ink/ink1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customXml" Target="../ink/ink10.xml"/><Relationship Id="rId30" Type="http://schemas.openxmlformats.org/officeDocument/2006/relationships/image" Target="../media/image27.png"/><Relationship Id="rId8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15.png"/><Relationship Id="rId7" Type="http://schemas.openxmlformats.org/officeDocument/2006/relationships/image" Target="../media/image30.png"/><Relationship Id="rId2" Type="http://schemas.openxmlformats.org/officeDocument/2006/relationships/hyperlink" Target="MemoriaTFG.docx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customXml" Target="../ink/ink13.xml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hyperlink" Target="../../../../../TFG/proyecto/tfg/src/node.c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37.png"/><Relationship Id="rId5" Type="http://schemas.openxmlformats.org/officeDocument/2006/relationships/hyperlink" Target="MemoriaTFG.docx" TargetMode="External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Relationship Id="rId1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TFG/proyecto/tfg/src/codegen.c" TargetMode="External"/><Relationship Id="rId7" Type="http://schemas.openxmlformats.org/officeDocument/2006/relationships/image" Target="../media/image3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ubspot.es/website/que-es-compilador" TargetMode="External"/><Relationship Id="rId2" Type="http://schemas.openxmlformats.org/officeDocument/2006/relationships/hyperlink" Target="https://blogdetito.com/2019/01/13/crea-tu-propio-compilador-parte5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diis.unizar.es/asignaturas/LGA/material_2004_2005/Intro_Flex_Bison.pdf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0" Type="http://schemas.openxmlformats.org/officeDocument/2006/relationships/slide" Target="slide13.xml"/><Relationship Id="rId4" Type="http://schemas.openxmlformats.org/officeDocument/2006/relationships/slide" Target="slide4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../OneDrive%20-%20Fundaci&#243;n%20Universitaria%20San%20Pablo%20CEU/Escritorio/tfg/MemoriaTFG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MemoriaTFG.docx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>
            <a:extLst>
              <a:ext uri="{FF2B5EF4-FFF2-40B4-BE49-F238E27FC236}">
                <a16:creationId xmlns:a16="http://schemas.microsoft.com/office/drawing/2014/main" id="{4B23138D-C0EA-4EBB-ABB2-A1E6EDD6D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158" y="1767254"/>
            <a:ext cx="7343042" cy="1450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399" tIns="42199" rIns="84399" bIns="42199"/>
          <a:lstStyle>
            <a:lvl1pPr defTabSz="912813">
              <a:lnSpc>
                <a:spcPct val="115000"/>
              </a:lnSpc>
              <a:spcAft>
                <a:spcPct val="15000"/>
              </a:spcAft>
              <a:buChar char="•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lnSpc>
                <a:spcPct val="115000"/>
              </a:lnSpc>
              <a:spcAft>
                <a:spcPct val="15000"/>
              </a:spcAft>
              <a:buChar char="–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2pPr>
            <a:lvl3pPr marL="1143000" indent="-230188" defTabSz="912813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3pPr>
            <a:lvl4pPr marL="1562100" indent="-228600" defTabSz="912813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4pPr>
            <a:lvl5pPr marL="1981200" indent="-228600" defTabSz="912813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5pPr>
            <a:lvl6pPr marL="2438400" indent="-228600" defTabSz="912813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6pPr>
            <a:lvl7pPr marL="2895600" indent="-228600" defTabSz="912813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7pPr>
            <a:lvl8pPr marL="3352800" indent="-228600" defTabSz="912813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8pPr>
            <a:lvl9pPr marL="3810000" indent="-228600" defTabSz="912813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9pPr>
          </a:lstStyle>
          <a:p>
            <a:pPr algn="ctr" defTabSz="842618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GB" altLang="es-ES" sz="2954" b="1" dirty="0"/>
            </a:br>
            <a:r>
              <a:rPr lang="en-GB" altLang="es-ES" sz="2954" b="1" dirty="0"/>
              <a:t>TFG – Desarrollo de un </a:t>
            </a:r>
            <a:r>
              <a:rPr lang="en-GB" altLang="es-ES" sz="2954" b="1" dirty="0" err="1"/>
              <a:t>Compilador</a:t>
            </a:r>
            <a:endParaRPr lang="en-GB" altLang="es-ES" sz="2954" b="1" dirty="0"/>
          </a:p>
        </p:txBody>
      </p:sp>
      <p:sp>
        <p:nvSpPr>
          <p:cNvPr id="5123" name="Rectangle 17">
            <a:extLst>
              <a:ext uri="{FF2B5EF4-FFF2-40B4-BE49-F238E27FC236}">
                <a16:creationId xmlns:a16="http://schemas.microsoft.com/office/drawing/2014/main" id="{E053C60E-8F28-40C9-A4BD-84E831C96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277" y="3217984"/>
            <a:ext cx="4659923" cy="84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399" tIns="42199" rIns="84399" bIns="42199"/>
          <a:lstStyle>
            <a:lvl1pPr defTabSz="912813">
              <a:lnSpc>
                <a:spcPct val="115000"/>
              </a:lnSpc>
              <a:spcAft>
                <a:spcPct val="15000"/>
              </a:spcAft>
              <a:buChar char="•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lnSpc>
                <a:spcPct val="115000"/>
              </a:lnSpc>
              <a:spcAft>
                <a:spcPct val="15000"/>
              </a:spcAft>
              <a:buChar char="–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2pPr>
            <a:lvl3pPr marL="912813" indent="-230188" defTabSz="912813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3pPr>
            <a:lvl4pPr marL="1333500" indent="-228600" defTabSz="912813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4pPr>
            <a:lvl5pPr marL="1752600" indent="-228600" defTabSz="912813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5pPr>
            <a:lvl6pPr marL="2209800" indent="-228600" defTabSz="912813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6pPr>
            <a:lvl7pPr marL="2667000" indent="-228600" defTabSz="912813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7pPr>
            <a:lvl8pPr marL="3124200" indent="-228600" defTabSz="912813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8pPr>
            <a:lvl9pPr marL="3581400" indent="-228600" defTabSz="912813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9pPr>
          </a:lstStyle>
          <a:p>
            <a:pPr defTabSz="842618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endParaRPr lang="en-GB" altLang="es-ES" sz="1846"/>
          </a:p>
        </p:txBody>
      </p:sp>
      <p:sp>
        <p:nvSpPr>
          <p:cNvPr id="5124" name="Rectangle 19">
            <a:extLst>
              <a:ext uri="{FF2B5EF4-FFF2-40B4-BE49-F238E27FC236}">
                <a16:creationId xmlns:a16="http://schemas.microsoft.com/office/drawing/2014/main" id="{0BF9ECE5-AA71-43E4-8AF8-ECEE592FF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74" y="5355982"/>
            <a:ext cx="7729903" cy="79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399" tIns="42199" rIns="84399" bIns="42199"/>
          <a:lstStyle>
            <a:lvl1pPr defTabSz="912813">
              <a:lnSpc>
                <a:spcPct val="115000"/>
              </a:lnSpc>
              <a:spcAft>
                <a:spcPct val="15000"/>
              </a:spcAft>
              <a:buChar char="•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lnSpc>
                <a:spcPct val="115000"/>
              </a:lnSpc>
              <a:spcAft>
                <a:spcPct val="15000"/>
              </a:spcAft>
              <a:buChar char="–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2pPr>
            <a:lvl3pPr marL="912813" indent="-230188" defTabSz="912813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3pPr>
            <a:lvl4pPr marL="1333500" indent="-228600" defTabSz="912813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4pPr>
            <a:lvl5pPr marL="1752600" indent="-228600" defTabSz="912813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5pPr>
            <a:lvl6pPr marL="2209800" indent="-228600" defTabSz="912813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6pPr>
            <a:lvl7pPr marL="2667000" indent="-228600" defTabSz="912813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7pPr>
            <a:lvl8pPr marL="3124200" indent="-228600" defTabSz="912813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8pPr>
            <a:lvl9pPr marL="3581400" indent="-228600" defTabSz="912813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9pPr>
          </a:lstStyle>
          <a:p>
            <a:pPr algn="ctr" defTabSz="842618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GB" altLang="es-ES" sz="1477" b="1" dirty="0">
                <a:solidFill>
                  <a:srgbClr val="FFFFFF"/>
                </a:solidFill>
              </a:rPr>
              <a:t>GISI 2024</a:t>
            </a:r>
          </a:p>
          <a:p>
            <a:pPr algn="ctr" defTabSz="842618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s-ES" altLang="es-ES" sz="1477" b="1" dirty="0">
                <a:solidFill>
                  <a:srgbClr val="FFFFFF"/>
                </a:solidFill>
              </a:rPr>
              <a:t>Tutor: Rafael Núñez Hervás</a:t>
            </a:r>
            <a:endParaRPr lang="en-GB" altLang="es-ES" sz="1477" b="1" dirty="0">
              <a:solidFill>
                <a:srgbClr val="FFFFFF"/>
              </a:solidFill>
            </a:endParaRPr>
          </a:p>
          <a:p>
            <a:pPr algn="ctr" defTabSz="842618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s-ES" altLang="es-ES" sz="1477" b="1" dirty="0">
                <a:solidFill>
                  <a:srgbClr val="FFFFFF"/>
                </a:solidFill>
              </a:rPr>
              <a:t>Autor: Miguel Merino Plaza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4AB00EB-ECA4-E4D3-9E7A-4760736E36E8}"/>
              </a:ext>
            </a:extLst>
          </p:cNvPr>
          <p:cNvSpPr/>
          <p:nvPr/>
        </p:nvSpPr>
        <p:spPr bwMode="auto">
          <a:xfrm>
            <a:off x="0" y="3947575"/>
            <a:ext cx="6177280" cy="2097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87C4034-AA02-0449-F859-0BE63E5F935C}"/>
              </a:ext>
            </a:extLst>
          </p:cNvPr>
          <p:cNvSpPr/>
          <p:nvPr/>
        </p:nvSpPr>
        <p:spPr bwMode="auto">
          <a:xfrm>
            <a:off x="1696720" y="1753401"/>
            <a:ext cx="7440082" cy="18217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8478A9BA-0A9E-4033-9022-C3680CDBCD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1" y="918459"/>
            <a:ext cx="9144001" cy="747781"/>
          </a:xfrm>
        </p:spPr>
        <p:txBody>
          <a:bodyPr/>
          <a:lstStyle/>
          <a:p>
            <a:pPr marL="0" indent="0" algn="ctr">
              <a:buNone/>
            </a:pPr>
            <a:r>
              <a:rPr lang="es-ES" sz="1800" b="1" dirty="0"/>
              <a:t>Analiza la secuencia de tokens </a:t>
            </a:r>
            <a:r>
              <a:rPr lang="es-ES" sz="1800" dirty="0"/>
              <a:t>del analizador léxico para </a:t>
            </a:r>
            <a:r>
              <a:rPr lang="es-ES" sz="1800" b="1" dirty="0"/>
              <a:t>determinar su estructura gramatical</a:t>
            </a:r>
            <a:r>
              <a:rPr lang="es-ES" sz="1800" dirty="0"/>
              <a:t> de acuerdo con las reglas del lenguaje con </a:t>
            </a:r>
            <a:r>
              <a:rPr lang="es-ES" sz="1800" dirty="0">
                <a:hlinkClick r:id="rId2" action="ppaction://hlinksldjump"/>
              </a:rPr>
              <a:t>gramática Alfa</a:t>
            </a:r>
            <a:endParaRPr lang="es-ES_tradnl" altLang="es-ES" sz="2000" u="sng" dirty="0">
              <a:solidFill>
                <a:srgbClr val="3399FF"/>
              </a:solidFill>
            </a:endParaRPr>
          </a:p>
        </p:txBody>
      </p:sp>
      <p:sp>
        <p:nvSpPr>
          <p:cNvPr id="9218" name="3 Marcador de número de diapositiva">
            <a:extLst>
              <a:ext uri="{FF2B5EF4-FFF2-40B4-BE49-F238E27FC236}">
                <a16:creationId xmlns:a16="http://schemas.microsoft.com/office/drawing/2014/main" id="{57F50A56-4A3D-4423-B643-F5A51916C8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842618">
              <a:lnSpc>
                <a:spcPct val="115000"/>
              </a:lnSpc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1pPr>
            <a:lvl2pPr marL="685817" indent="-263776" defTabSz="842618">
              <a:lnSpc>
                <a:spcPct val="115000"/>
              </a:lnSpc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2pPr>
            <a:lvl3pPr marL="1055103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3pPr>
            <a:lvl4pPr marL="1477145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4pPr>
            <a:lvl5pPr marL="1899186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5pPr>
            <a:lvl6pPr marL="2321227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6pPr>
            <a:lvl7pPr marL="2743269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7pPr>
            <a:lvl8pPr marL="3165310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8pPr>
            <a:lvl9pPr marL="3587351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C72A98D2-A7E1-4C54-8079-A535E7059F75}" type="slidenum">
              <a:rPr lang="en-US" altLang="es-ES" sz="1385">
                <a:solidFill>
                  <a:srgbClr val="FFFFFF"/>
                </a:solidFill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10</a:t>
            </a:fld>
            <a:endParaRPr lang="en-US" altLang="es-ES" sz="1385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242D43-5D2A-E0D3-175F-54CC46E1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212" y="398272"/>
            <a:ext cx="4325572" cy="514100"/>
          </a:xfrm>
        </p:spPr>
        <p:txBody>
          <a:bodyPr/>
          <a:lstStyle/>
          <a:p>
            <a:r>
              <a:rPr lang="es-ES" dirty="0"/>
              <a:t>II. ANALIZADOR SINTÁCTICO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6FC2229-35D4-74EC-C3F1-F3A2D0117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918" y="1739254"/>
            <a:ext cx="7440082" cy="1756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6531" indent="-316531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  <a:ea typeface="+mn-ea"/>
                <a:cs typeface="+mn-cs"/>
              </a:defRPr>
            </a:lvl1pPr>
            <a:lvl2pPr marL="685817" indent="-263776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2pPr>
            <a:lvl3pPr marL="1055103" indent="-212487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</a:defRPr>
            </a:lvl3pPr>
            <a:lvl4pPr marL="1441975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4pPr>
            <a:lvl5pPr marL="1828846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5pPr>
            <a:lvl6pPr marL="2250887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6pPr>
            <a:lvl7pPr marL="2672928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7pPr>
            <a:lvl8pPr marL="3094970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8pPr>
            <a:lvl9pPr marL="3517011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9pPr>
          </a:lstStyle>
          <a:p>
            <a:r>
              <a:rPr lang="es-ES" sz="1600" dirty="0"/>
              <a:t>Especificación contiene reglas que definen </a:t>
            </a:r>
            <a:r>
              <a:rPr lang="es-ES" sz="1600" b="1" dirty="0"/>
              <a:t>estructura de los tokens para formar sentencias válidas. Usada por Bison generar y.tab.c</a:t>
            </a:r>
          </a:p>
          <a:p>
            <a:r>
              <a:rPr lang="es-ES" sz="1600" dirty="0"/>
              <a:t>Archivo generado contiene la función </a:t>
            </a:r>
            <a:r>
              <a:rPr lang="es-ES" sz="1600" b="1" dirty="0"/>
              <a:t>yyparse()</a:t>
            </a:r>
            <a:r>
              <a:rPr lang="es-ES" sz="1600" dirty="0"/>
              <a:t> que </a:t>
            </a:r>
            <a:r>
              <a:rPr lang="es-ES" sz="1600" b="1" dirty="0"/>
              <a:t>construye un Árbol de Sintaxis Abstracta a partir de los tokens generados por yylex()</a:t>
            </a:r>
          </a:p>
          <a:p>
            <a:r>
              <a:rPr lang="es-ES" sz="1600" b="1" dirty="0"/>
              <a:t>yyparse() solicita tokens a yylex() </a:t>
            </a:r>
            <a:r>
              <a:rPr lang="es-ES" sz="1600" dirty="0"/>
              <a:t>y los procesa para </a:t>
            </a:r>
            <a:r>
              <a:rPr lang="es-ES" sz="1600" b="1" dirty="0"/>
              <a:t>verificar la estructura gramatical del código fuente</a:t>
            </a:r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B31B9AF7-DFA7-F00B-1E0C-1CBA97BFBBAE}"/>
              </a:ext>
            </a:extLst>
          </p:cNvPr>
          <p:cNvSpPr txBox="1">
            <a:spLocks/>
          </p:cNvSpPr>
          <p:nvPr/>
        </p:nvSpPr>
        <p:spPr bwMode="auto">
          <a:xfrm flipV="1">
            <a:off x="0" y="3847167"/>
            <a:ext cx="56794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6531" indent="-316531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  <a:ea typeface="+mn-ea"/>
                <a:cs typeface="+mn-cs"/>
              </a:defRPr>
            </a:lvl1pPr>
            <a:lvl2pPr marL="685817" indent="-263776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2pPr>
            <a:lvl3pPr marL="1055103" indent="-212487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</a:defRPr>
            </a:lvl3pPr>
            <a:lvl4pPr marL="1441975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4pPr>
            <a:lvl5pPr marL="1828846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5pPr>
            <a:lvl6pPr marL="2250887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6pPr>
            <a:lvl7pPr marL="2672928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7pPr>
            <a:lvl8pPr marL="3094970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8pPr>
            <a:lvl9pPr marL="3517011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s-ES" sz="1600" b="1" u="sng" kern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480580-9798-1DCC-057D-987F6A67A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361" y="3763940"/>
            <a:ext cx="3076230" cy="2313348"/>
          </a:xfrm>
          <a:prstGeom prst="rect">
            <a:avLst/>
          </a:prstGeom>
        </p:spPr>
      </p:pic>
      <p:sp>
        <p:nvSpPr>
          <p:cNvPr id="19" name="Marcador de contenido 3">
            <a:extLst>
              <a:ext uri="{FF2B5EF4-FFF2-40B4-BE49-F238E27FC236}">
                <a16:creationId xmlns:a16="http://schemas.microsoft.com/office/drawing/2014/main" id="{43278DD2-C5FA-6012-27F5-FBD308BF2904}"/>
              </a:ext>
            </a:extLst>
          </p:cNvPr>
          <p:cNvSpPr txBox="1">
            <a:spLocks/>
          </p:cNvSpPr>
          <p:nvPr/>
        </p:nvSpPr>
        <p:spPr bwMode="auto">
          <a:xfrm>
            <a:off x="7198" y="3608406"/>
            <a:ext cx="6170082" cy="2418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6531" indent="-316531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  <a:ea typeface="+mn-ea"/>
                <a:cs typeface="+mn-cs"/>
              </a:defRPr>
            </a:lvl1pPr>
            <a:lvl2pPr marL="685817" indent="-263776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2pPr>
            <a:lvl3pPr marL="1055103" indent="-212487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</a:defRPr>
            </a:lvl3pPr>
            <a:lvl4pPr marL="1441975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4pPr>
            <a:lvl5pPr marL="1828846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5pPr>
            <a:lvl6pPr marL="2250887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6pPr>
            <a:lvl7pPr marL="2672928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7pPr>
            <a:lvl8pPr marL="3094970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8pPr>
            <a:lvl9pPr marL="3517011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s-ES" sz="1600" b="1" u="sng" kern="0" dirty="0"/>
              <a:t>¿Por qué Bison?</a:t>
            </a:r>
          </a:p>
          <a:p>
            <a:r>
              <a:rPr lang="es-ES" altLang="es-ES" sz="1400" b="1" dirty="0">
                <a:solidFill>
                  <a:srgbClr val="757561"/>
                </a:solidFill>
              </a:rPr>
              <a:t>Análisis LR: Lee la entrada de izquierda a derecha</a:t>
            </a:r>
            <a:r>
              <a:rPr lang="es-ES" altLang="es-ES" sz="1400" dirty="0">
                <a:solidFill>
                  <a:srgbClr val="757561"/>
                </a:solidFill>
              </a:rPr>
              <a:t>, utilizando un </a:t>
            </a:r>
            <a:r>
              <a:rPr lang="es-ES" altLang="es-ES" sz="1400" b="1" dirty="0">
                <a:solidFill>
                  <a:srgbClr val="757561"/>
                </a:solidFill>
              </a:rPr>
              <a:t>token de anticipación</a:t>
            </a:r>
            <a:r>
              <a:rPr lang="es-ES" altLang="es-ES" sz="1400" dirty="0">
                <a:solidFill>
                  <a:srgbClr val="757561"/>
                </a:solidFill>
              </a:rPr>
              <a:t> para tomar decisiones de </a:t>
            </a:r>
            <a:r>
              <a:rPr lang="es-ES" altLang="es-ES" sz="1400" dirty="0" err="1">
                <a:solidFill>
                  <a:srgbClr val="757561"/>
                </a:solidFill>
              </a:rPr>
              <a:t>parsing</a:t>
            </a:r>
            <a:endParaRPr lang="es-ES" altLang="es-ES" sz="1400" dirty="0">
              <a:solidFill>
                <a:srgbClr val="757561"/>
              </a:solidFill>
            </a:endParaRPr>
          </a:p>
          <a:p>
            <a:r>
              <a:rPr lang="es-ES" altLang="es-ES" sz="1400" b="1" dirty="0">
                <a:solidFill>
                  <a:srgbClr val="757561"/>
                </a:solidFill>
              </a:rPr>
              <a:t>Manejo de Conflictos de </a:t>
            </a:r>
            <a:r>
              <a:rPr lang="es-ES" altLang="es-ES" sz="1400" b="1" dirty="0" err="1">
                <a:solidFill>
                  <a:srgbClr val="757561"/>
                </a:solidFill>
              </a:rPr>
              <a:t>Parsing</a:t>
            </a:r>
            <a:r>
              <a:rPr lang="es-ES" altLang="es-ES" sz="1400" b="1" dirty="0">
                <a:solidFill>
                  <a:srgbClr val="757561"/>
                </a:solidFill>
              </a:rPr>
              <a:t>: </a:t>
            </a:r>
            <a:r>
              <a:rPr lang="es-ES" altLang="es-ES" sz="1400" dirty="0">
                <a:solidFill>
                  <a:srgbClr val="757561"/>
                </a:solidFill>
              </a:rPr>
              <a:t>Trata </a:t>
            </a:r>
            <a:r>
              <a:rPr lang="es-ES" altLang="es-ES" sz="1400" b="1" dirty="0">
                <a:solidFill>
                  <a:srgbClr val="757561"/>
                </a:solidFill>
              </a:rPr>
              <a:t>conflictos shift-reduce y reduce-reduce</a:t>
            </a:r>
          </a:p>
          <a:p>
            <a:r>
              <a:rPr lang="es-ES" altLang="es-ES" sz="1400" dirty="0">
                <a:solidFill>
                  <a:srgbClr val="757561"/>
                </a:solidFill>
              </a:rPr>
              <a:t>Transforma la gramática en un </a:t>
            </a:r>
            <a:r>
              <a:rPr lang="es-ES" altLang="es-ES" sz="1400" b="1" dirty="0">
                <a:solidFill>
                  <a:srgbClr val="757561"/>
                </a:solidFill>
              </a:rPr>
              <a:t>FA</a:t>
            </a:r>
            <a:r>
              <a:rPr lang="es-ES" altLang="es-ES" sz="1400" dirty="0">
                <a:solidFill>
                  <a:srgbClr val="757561"/>
                </a:solidFill>
              </a:rPr>
              <a:t> que </a:t>
            </a:r>
            <a:r>
              <a:rPr lang="es-ES" altLang="es-ES" sz="1400" b="1" dirty="0">
                <a:solidFill>
                  <a:srgbClr val="757561"/>
                </a:solidFill>
              </a:rPr>
              <a:t>representa los estados del analizador </a:t>
            </a:r>
            <a:r>
              <a:rPr lang="es-ES" altLang="es-ES" sz="1400" dirty="0">
                <a:solidFill>
                  <a:srgbClr val="757561"/>
                </a:solidFill>
              </a:rPr>
              <a:t>para </a:t>
            </a:r>
            <a:r>
              <a:rPr lang="es-ES" altLang="es-ES" sz="1400" b="1" dirty="0">
                <a:solidFill>
                  <a:srgbClr val="757561"/>
                </a:solidFill>
              </a:rPr>
              <a:t>reconocer cuándo aplicar las reglas gramaticales</a:t>
            </a:r>
          </a:p>
          <a:p>
            <a:r>
              <a:rPr lang="es-ES" altLang="es-ES" sz="1400" b="1" dirty="0">
                <a:solidFill>
                  <a:srgbClr val="757561"/>
                </a:solidFill>
              </a:rPr>
              <a:t>Minimización de la Tabla de </a:t>
            </a:r>
            <a:r>
              <a:rPr lang="es-ES" altLang="es-ES" sz="1400" b="1" dirty="0" err="1">
                <a:solidFill>
                  <a:srgbClr val="757561"/>
                </a:solidFill>
              </a:rPr>
              <a:t>Parsing</a:t>
            </a:r>
            <a:r>
              <a:rPr lang="es-ES" altLang="es-ES" sz="1400" b="1" dirty="0">
                <a:solidFill>
                  <a:srgbClr val="757561"/>
                </a:solidFill>
              </a:rPr>
              <a:t>: </a:t>
            </a:r>
            <a:r>
              <a:rPr lang="es-ES" altLang="es-ES" sz="1400" dirty="0">
                <a:solidFill>
                  <a:srgbClr val="757561"/>
                </a:solidFill>
              </a:rPr>
              <a:t>A través de la </a:t>
            </a:r>
            <a:r>
              <a:rPr lang="es-ES" altLang="es-ES" sz="1400" b="1" dirty="0">
                <a:solidFill>
                  <a:srgbClr val="757561"/>
                </a:solidFill>
              </a:rPr>
              <a:t>optimización de la tabla de </a:t>
            </a:r>
            <a:r>
              <a:rPr lang="es-ES" altLang="es-ES" sz="1400" b="1" dirty="0" err="1">
                <a:solidFill>
                  <a:srgbClr val="757561"/>
                </a:solidFill>
              </a:rPr>
              <a:t>parsing</a:t>
            </a:r>
            <a:r>
              <a:rPr lang="es-ES" altLang="es-ES" sz="1400" b="1" dirty="0"/>
              <a:t> (Eficiencia)</a:t>
            </a:r>
            <a:endParaRPr lang="es-ES" altLang="es-ES" sz="1600" dirty="0">
              <a:solidFill>
                <a:srgbClr val="757561"/>
              </a:solidFill>
            </a:endParaRPr>
          </a:p>
        </p:txBody>
      </p:sp>
      <p:pic>
        <p:nvPicPr>
          <p:cNvPr id="3" name="Picture 2" descr="Ranked: Top 50 Data Center Markets by Power Consumption">
            <a:extLst>
              <a:ext uri="{FF2B5EF4-FFF2-40B4-BE49-F238E27FC236}">
                <a16:creationId xmlns:a16="http://schemas.microsoft.com/office/drawing/2014/main" id="{3E4C4F40-0116-E683-DF87-FBE448E84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986" y="1816824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anked: Top 50 Data Center Markets by Power Consumption">
            <a:extLst>
              <a:ext uri="{FF2B5EF4-FFF2-40B4-BE49-F238E27FC236}">
                <a16:creationId xmlns:a16="http://schemas.microsoft.com/office/drawing/2014/main" id="{61E66408-4016-CE67-21E9-20CD0EFE6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986" y="2399896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anked: Top 50 Data Center Markets by Power Consumption">
            <a:extLst>
              <a:ext uri="{FF2B5EF4-FFF2-40B4-BE49-F238E27FC236}">
                <a16:creationId xmlns:a16="http://schemas.microsoft.com/office/drawing/2014/main" id="{66126662-47CF-D19A-1AAB-319861EC8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986" y="3002774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anked: Top 50 Data Center Markets by Power Consumption">
            <a:extLst>
              <a:ext uri="{FF2B5EF4-FFF2-40B4-BE49-F238E27FC236}">
                <a16:creationId xmlns:a16="http://schemas.microsoft.com/office/drawing/2014/main" id="{52F1B1FA-3F67-F013-76DE-CA1F1C44C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3" y="4004187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anked: Top 50 Data Center Markets by Power Consumption">
            <a:extLst>
              <a:ext uri="{FF2B5EF4-FFF2-40B4-BE49-F238E27FC236}">
                <a16:creationId xmlns:a16="http://schemas.microsoft.com/office/drawing/2014/main" id="{7F62E5CC-7EE0-4B20-3272-C35637054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3" y="4481833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anked: Top 50 Data Center Markets by Power Consumption">
            <a:extLst>
              <a:ext uri="{FF2B5EF4-FFF2-40B4-BE49-F238E27FC236}">
                <a16:creationId xmlns:a16="http://schemas.microsoft.com/office/drawing/2014/main" id="{923A0B80-5ECB-3D95-B67E-E6185A4D3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3" y="4996396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anked: Top 50 Data Center Markets by Power Consumption">
            <a:extLst>
              <a:ext uri="{FF2B5EF4-FFF2-40B4-BE49-F238E27FC236}">
                <a16:creationId xmlns:a16="http://schemas.microsoft.com/office/drawing/2014/main" id="{1505612C-50F1-1089-9D6E-7160D91FC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3" y="5510959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33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42D43-5D2A-E0D3-175F-54CC46E1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451" y="221349"/>
            <a:ext cx="4549092" cy="515647"/>
          </a:xfrm>
        </p:spPr>
        <p:txBody>
          <a:bodyPr/>
          <a:lstStyle/>
          <a:p>
            <a:r>
              <a:rPr lang="es-ES" dirty="0"/>
              <a:t>II. ANALIZADOR SINTÁCTICO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8823F1-8A06-ABAC-EF29-70B9438F9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" y="4272568"/>
            <a:ext cx="5668541" cy="453900"/>
          </a:xfrm>
        </p:spPr>
        <p:txBody>
          <a:bodyPr/>
          <a:lstStyle/>
          <a:p>
            <a:r>
              <a:rPr lang="es-ES" sz="1600" dirty="0"/>
              <a:t>Para el </a:t>
            </a:r>
            <a:r>
              <a:rPr lang="es-ES" sz="1600" b="1" dirty="0"/>
              <a:t>desarrollo de las distintas reglas sintácticas: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BECE2D7-8969-5327-2040-0719F8E78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84779"/>
            <a:ext cx="9144000" cy="686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6531" indent="-316531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  <a:ea typeface="+mn-ea"/>
                <a:cs typeface="+mn-cs"/>
              </a:defRPr>
            </a:lvl1pPr>
            <a:lvl2pPr marL="685817" indent="-263776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2pPr>
            <a:lvl3pPr marL="1055103" indent="-212487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</a:defRPr>
            </a:lvl3pPr>
            <a:lvl4pPr marL="1441975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4pPr>
            <a:lvl5pPr marL="1828846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5pPr>
            <a:lvl6pPr marL="2250887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6pPr>
            <a:lvl7pPr marL="2672928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7pPr>
            <a:lvl8pPr marL="3094970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8pPr>
            <a:lvl9pPr marL="3517011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s-ES" sz="1800" kern="0" dirty="0"/>
              <a:t>Para el </a:t>
            </a:r>
            <a:r>
              <a:rPr lang="es-ES" sz="1800" b="1" kern="0" dirty="0"/>
              <a:t>desarrollo de </a:t>
            </a:r>
            <a:r>
              <a:rPr lang="es-ES" sz="1800" b="1" kern="0" dirty="0">
                <a:hlinkClick r:id="rId3" action="ppaction://hlinkfile"/>
              </a:rPr>
              <a:t>syntax.y</a:t>
            </a:r>
            <a:r>
              <a:rPr lang="es-ES" sz="1800" b="1" kern="0" dirty="0"/>
              <a:t> </a:t>
            </a:r>
            <a:r>
              <a:rPr lang="es-ES" sz="1800" kern="0" dirty="0"/>
              <a:t>(específicamente análisis sintáctico)</a:t>
            </a:r>
            <a:r>
              <a:rPr lang="es-ES" sz="1800" b="1" kern="0" dirty="0"/>
              <a:t> </a:t>
            </a:r>
            <a:r>
              <a:rPr lang="es-ES" sz="1800" kern="0" dirty="0"/>
              <a:t>que es la especificación Bison…</a:t>
            </a:r>
            <a:endParaRPr lang="es-ES_tradnl" altLang="es-ES" sz="2000" b="1" u="sng" kern="0" dirty="0">
              <a:solidFill>
                <a:srgbClr val="3399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677037-43E7-1210-BE49-794555141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442" y="4263864"/>
            <a:ext cx="2000450" cy="19292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2E63762-DD19-E415-0DB4-FD960618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418" y="2064192"/>
            <a:ext cx="3231291" cy="21505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99A9C5B-5322-3871-798B-7478B0727C4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786" t="-13486" r="26922" b="-9396"/>
          <a:stretch/>
        </p:blipFill>
        <p:spPr>
          <a:xfrm>
            <a:off x="4284466" y="2063481"/>
            <a:ext cx="2685902" cy="276131"/>
          </a:xfrm>
          <a:prstGeom prst="rect">
            <a:avLst/>
          </a:prstGeom>
        </p:spPr>
      </p:pic>
      <p:sp>
        <p:nvSpPr>
          <p:cNvPr id="18" name="Marcador de contenido 3">
            <a:extLst>
              <a:ext uri="{FF2B5EF4-FFF2-40B4-BE49-F238E27FC236}">
                <a16:creationId xmlns:a16="http://schemas.microsoft.com/office/drawing/2014/main" id="{11EEBAB3-1C4B-2E24-3C78-55B972D62204}"/>
              </a:ext>
            </a:extLst>
          </p:cNvPr>
          <p:cNvSpPr txBox="1">
            <a:spLocks/>
          </p:cNvSpPr>
          <p:nvPr/>
        </p:nvSpPr>
        <p:spPr bwMode="auto">
          <a:xfrm>
            <a:off x="60230" y="1371600"/>
            <a:ext cx="3898873" cy="686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6531" indent="-316531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  <a:ea typeface="+mn-ea"/>
                <a:cs typeface="+mn-cs"/>
              </a:defRPr>
            </a:lvl1pPr>
            <a:lvl2pPr marL="685817" indent="-263776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2pPr>
            <a:lvl3pPr marL="1055103" indent="-212487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</a:defRPr>
            </a:lvl3pPr>
            <a:lvl4pPr marL="1441975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4pPr>
            <a:lvl5pPr marL="1828846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5pPr>
            <a:lvl6pPr marL="2250887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6pPr>
            <a:lvl7pPr marL="2672928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7pPr>
            <a:lvl8pPr marL="3094970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8pPr>
            <a:lvl9pPr marL="3517011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9pPr>
          </a:lstStyle>
          <a:p>
            <a:r>
              <a:rPr lang="es-ES" sz="1600" b="1" kern="0" dirty="0"/>
              <a:t>Definir los tokens y solucionar conflictos de </a:t>
            </a:r>
            <a:r>
              <a:rPr lang="es-ES" sz="1600" b="1" kern="0" dirty="0" err="1"/>
              <a:t>parsing</a:t>
            </a:r>
            <a:r>
              <a:rPr lang="es-ES" sz="1600" b="1" kern="0" dirty="0"/>
              <a:t>:</a:t>
            </a:r>
          </a:p>
        </p:txBody>
      </p:sp>
      <p:sp>
        <p:nvSpPr>
          <p:cNvPr id="19" name="Marcador de contenido 3">
            <a:extLst>
              <a:ext uri="{FF2B5EF4-FFF2-40B4-BE49-F238E27FC236}">
                <a16:creationId xmlns:a16="http://schemas.microsoft.com/office/drawing/2014/main" id="{1FC1C0E3-BB56-6BA1-4409-64815D6EFC96}"/>
              </a:ext>
            </a:extLst>
          </p:cNvPr>
          <p:cNvSpPr txBox="1">
            <a:spLocks/>
          </p:cNvSpPr>
          <p:nvPr/>
        </p:nvSpPr>
        <p:spPr bwMode="auto">
          <a:xfrm>
            <a:off x="5772717" y="3528906"/>
            <a:ext cx="3068978" cy="7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6531" indent="-316531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  <a:ea typeface="+mn-ea"/>
                <a:cs typeface="+mn-cs"/>
              </a:defRPr>
            </a:lvl1pPr>
            <a:lvl2pPr marL="685817" indent="-263776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2pPr>
            <a:lvl3pPr marL="1055103" indent="-212487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</a:defRPr>
            </a:lvl3pPr>
            <a:lvl4pPr marL="1441975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4pPr>
            <a:lvl5pPr marL="1828846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5pPr>
            <a:lvl6pPr marL="2250887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6pPr>
            <a:lvl7pPr marL="2672928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7pPr>
            <a:lvl8pPr marL="3094970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8pPr>
            <a:lvl9pPr marL="3517011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9pPr>
          </a:lstStyle>
          <a:p>
            <a:r>
              <a:rPr lang="es-ES" sz="1600" dirty="0"/>
              <a:t>Para</a:t>
            </a:r>
            <a:r>
              <a:rPr lang="es-ES" sz="1600" b="1" dirty="0"/>
              <a:t> optimizar </a:t>
            </a:r>
            <a:r>
              <a:rPr lang="es-ES" sz="1600" dirty="0"/>
              <a:t>el uso de </a:t>
            </a:r>
            <a:r>
              <a:rPr lang="es-ES" sz="1600" b="1" dirty="0"/>
              <a:t>memoria</a:t>
            </a:r>
            <a:r>
              <a:rPr lang="es-ES" sz="1600" dirty="0"/>
              <a:t> en el parser</a:t>
            </a:r>
          </a:p>
        </p:txBody>
      </p:sp>
      <p:sp>
        <p:nvSpPr>
          <p:cNvPr id="24" name="Marcador de contenido 3">
            <a:extLst>
              <a:ext uri="{FF2B5EF4-FFF2-40B4-BE49-F238E27FC236}">
                <a16:creationId xmlns:a16="http://schemas.microsoft.com/office/drawing/2014/main" id="{07678CFD-8E3C-C338-26C1-202EA6AC3A37}"/>
              </a:ext>
            </a:extLst>
          </p:cNvPr>
          <p:cNvSpPr txBox="1">
            <a:spLocks/>
          </p:cNvSpPr>
          <p:nvPr/>
        </p:nvSpPr>
        <p:spPr bwMode="auto">
          <a:xfrm>
            <a:off x="3959103" y="1381822"/>
            <a:ext cx="4292821" cy="552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6531" indent="-316531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  <a:ea typeface="+mn-ea"/>
                <a:cs typeface="+mn-cs"/>
              </a:defRPr>
            </a:lvl1pPr>
            <a:lvl2pPr marL="685817" indent="-263776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2pPr>
            <a:lvl3pPr marL="1055103" indent="-212487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</a:defRPr>
            </a:lvl3pPr>
            <a:lvl4pPr marL="1441975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4pPr>
            <a:lvl5pPr marL="1828846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5pPr>
            <a:lvl6pPr marL="2250887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6pPr>
            <a:lvl7pPr marL="2672928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7pPr>
            <a:lvl8pPr marL="3094970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8pPr>
            <a:lvl9pPr marL="3517011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9pPr>
          </a:lstStyle>
          <a:p>
            <a:r>
              <a:rPr lang="es-ES" sz="1600" kern="0" dirty="0"/>
              <a:t>Para la </a:t>
            </a:r>
            <a:r>
              <a:rPr lang="es-ES" sz="1600" b="1" kern="0" dirty="0"/>
              <a:t>gestión de errores sintácticos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07A4EA68-250D-29E4-00DF-4FF4E69721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418" y="4726468"/>
            <a:ext cx="4926359" cy="143517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C4836DB-E81B-62DD-495F-0D0A5E8235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4466" y="2491985"/>
            <a:ext cx="4292821" cy="8191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243C4624-E0F4-5750-2B07-1084076AF5BC}"/>
                  </a:ext>
                </a:extLst>
              </p14:cNvPr>
              <p14:cNvContentPartPr/>
              <p14:nvPr/>
            </p14:nvContentPartPr>
            <p14:xfrm>
              <a:off x="572240" y="4824351"/>
              <a:ext cx="1967040" cy="29520"/>
            </p14:xfrm>
          </p:contentPart>
        </mc:Choice>
        <mc:Fallback xmlns=""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243C4624-E0F4-5750-2B07-1084076AF5B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4600" y="4788711"/>
                <a:ext cx="20026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62B7F5E5-CA50-1518-DCE7-FD76FEFB47BC}"/>
                  </a:ext>
                </a:extLst>
              </p14:cNvPr>
              <p14:cNvContentPartPr/>
              <p14:nvPr/>
            </p14:nvContentPartPr>
            <p14:xfrm>
              <a:off x="628040" y="4781871"/>
              <a:ext cx="947160" cy="32760"/>
            </p14:xfrm>
          </p:contentPart>
        </mc:Choice>
        <mc:Fallback xmlns=""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62B7F5E5-CA50-1518-DCE7-FD76FEFB47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0040" y="4746231"/>
                <a:ext cx="9828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A2E4AE08-9C62-2F00-87ED-13EBC10C4717}"/>
                  </a:ext>
                </a:extLst>
              </p14:cNvPr>
              <p14:cNvContentPartPr/>
              <p14:nvPr/>
            </p14:nvContentPartPr>
            <p14:xfrm>
              <a:off x="881120" y="5695191"/>
              <a:ext cx="1707840" cy="22680"/>
            </p14:xfrm>
          </p:contentPart>
        </mc:Choice>
        <mc:Fallback xmlns=""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A2E4AE08-9C62-2F00-87ED-13EBC10C471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3120" y="5659551"/>
                <a:ext cx="17434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CFA43CF6-4D68-BC90-3E94-E6A2F22D8816}"/>
                  </a:ext>
                </a:extLst>
              </p14:cNvPr>
              <p14:cNvContentPartPr/>
              <p14:nvPr/>
            </p14:nvContentPartPr>
            <p14:xfrm>
              <a:off x="848000" y="5686911"/>
              <a:ext cx="1703160" cy="31680"/>
            </p14:xfrm>
          </p:contentPart>
        </mc:Choice>
        <mc:Fallback xmlns=""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CFA43CF6-4D68-BC90-3E94-E6A2F22D881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0000" y="5650911"/>
                <a:ext cx="17388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4" name="Entrada de lápiz 33">
                <a:extLst>
                  <a:ext uri="{FF2B5EF4-FFF2-40B4-BE49-F238E27FC236}">
                    <a16:creationId xmlns:a16="http://schemas.microsoft.com/office/drawing/2014/main" id="{212E60E1-8A93-EA0E-D300-F6527DFA46FB}"/>
                  </a:ext>
                </a:extLst>
              </p14:cNvPr>
              <p14:cNvContentPartPr/>
              <p14:nvPr/>
            </p14:nvContentPartPr>
            <p14:xfrm>
              <a:off x="4505600" y="2841471"/>
              <a:ext cx="2229120" cy="34920"/>
            </p14:xfrm>
          </p:contentPart>
        </mc:Choice>
        <mc:Fallback xmlns="">
          <p:pic>
            <p:nvPicPr>
              <p:cNvPr id="34" name="Entrada de lápiz 33">
                <a:extLst>
                  <a:ext uri="{FF2B5EF4-FFF2-40B4-BE49-F238E27FC236}">
                    <a16:creationId xmlns:a16="http://schemas.microsoft.com/office/drawing/2014/main" id="{212E60E1-8A93-EA0E-D300-F6527DFA46F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87600" y="2805471"/>
                <a:ext cx="226476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B06F9EDB-4D05-BDED-190E-1F7F79AA6837}"/>
                  </a:ext>
                </a:extLst>
              </p14:cNvPr>
              <p14:cNvContentPartPr/>
              <p14:nvPr/>
            </p14:nvContentPartPr>
            <p14:xfrm>
              <a:off x="4461680" y="2841471"/>
              <a:ext cx="1375560" cy="23040"/>
            </p14:xfrm>
          </p:contentPart>
        </mc:Choice>
        <mc:Fallback xmlns=""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B06F9EDB-4D05-BDED-190E-1F7F79AA683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444040" y="2805471"/>
                <a:ext cx="141120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7" name="Entrada de lápiz 36">
                <a:extLst>
                  <a:ext uri="{FF2B5EF4-FFF2-40B4-BE49-F238E27FC236}">
                    <a16:creationId xmlns:a16="http://schemas.microsoft.com/office/drawing/2014/main" id="{6C5809A5-97F7-839A-098E-20333C277014}"/>
                  </a:ext>
                </a:extLst>
              </p14:cNvPr>
              <p14:cNvContentPartPr/>
              <p14:nvPr/>
            </p14:nvContentPartPr>
            <p14:xfrm>
              <a:off x="4516760" y="2974311"/>
              <a:ext cx="523440" cy="34920"/>
            </p14:xfrm>
          </p:contentPart>
        </mc:Choice>
        <mc:Fallback xmlns="">
          <p:pic>
            <p:nvPicPr>
              <p:cNvPr id="37" name="Entrada de lápiz 36">
                <a:extLst>
                  <a:ext uri="{FF2B5EF4-FFF2-40B4-BE49-F238E27FC236}">
                    <a16:creationId xmlns:a16="http://schemas.microsoft.com/office/drawing/2014/main" id="{6C5809A5-97F7-839A-098E-20333C27701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98760" y="2938311"/>
                <a:ext cx="5590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8" name="Entrada de lápiz 37">
                <a:extLst>
                  <a:ext uri="{FF2B5EF4-FFF2-40B4-BE49-F238E27FC236}">
                    <a16:creationId xmlns:a16="http://schemas.microsoft.com/office/drawing/2014/main" id="{729D9BBC-8028-1B27-ADE4-0F8832548FD5}"/>
                  </a:ext>
                </a:extLst>
              </p14:cNvPr>
              <p14:cNvContentPartPr/>
              <p14:nvPr/>
            </p14:nvContentPartPr>
            <p14:xfrm>
              <a:off x="4516760" y="3017871"/>
              <a:ext cx="287280" cy="12240"/>
            </p14:xfrm>
          </p:contentPart>
        </mc:Choice>
        <mc:Fallback xmlns="">
          <p:pic>
            <p:nvPicPr>
              <p:cNvPr id="38" name="Entrada de lápiz 37">
                <a:extLst>
                  <a:ext uri="{FF2B5EF4-FFF2-40B4-BE49-F238E27FC236}">
                    <a16:creationId xmlns:a16="http://schemas.microsoft.com/office/drawing/2014/main" id="{729D9BBC-8028-1B27-ADE4-0F8832548FD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498760" y="2981871"/>
                <a:ext cx="3229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9" name="Entrada de lápiz 38">
                <a:extLst>
                  <a:ext uri="{FF2B5EF4-FFF2-40B4-BE49-F238E27FC236}">
                    <a16:creationId xmlns:a16="http://schemas.microsoft.com/office/drawing/2014/main" id="{DD4A3E16-9395-D651-45E2-C281D8A05EE4}"/>
                  </a:ext>
                </a:extLst>
              </p14:cNvPr>
              <p14:cNvContentPartPr/>
              <p14:nvPr/>
            </p14:nvContentPartPr>
            <p14:xfrm>
              <a:off x="5923280" y="2874231"/>
              <a:ext cx="907200" cy="13680"/>
            </p14:xfrm>
          </p:contentPart>
        </mc:Choice>
        <mc:Fallback xmlns="">
          <p:pic>
            <p:nvPicPr>
              <p:cNvPr id="39" name="Entrada de lápiz 38">
                <a:extLst>
                  <a:ext uri="{FF2B5EF4-FFF2-40B4-BE49-F238E27FC236}">
                    <a16:creationId xmlns:a16="http://schemas.microsoft.com/office/drawing/2014/main" id="{DD4A3E16-9395-D651-45E2-C281D8A05EE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905280" y="2838591"/>
                <a:ext cx="94284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0" name="Entrada de lápiz 39">
                <a:extLst>
                  <a:ext uri="{FF2B5EF4-FFF2-40B4-BE49-F238E27FC236}">
                    <a16:creationId xmlns:a16="http://schemas.microsoft.com/office/drawing/2014/main" id="{7D2CE6D8-C811-BD42-9154-6F3965AED5A7}"/>
                  </a:ext>
                </a:extLst>
              </p14:cNvPr>
              <p14:cNvContentPartPr/>
              <p14:nvPr/>
            </p14:nvContentPartPr>
            <p14:xfrm>
              <a:off x="4549880" y="2831391"/>
              <a:ext cx="677880" cy="360"/>
            </p14:xfrm>
          </p:contentPart>
        </mc:Choice>
        <mc:Fallback xmlns="">
          <p:pic>
            <p:nvPicPr>
              <p:cNvPr id="40" name="Entrada de lápiz 39">
                <a:extLst>
                  <a:ext uri="{FF2B5EF4-FFF2-40B4-BE49-F238E27FC236}">
                    <a16:creationId xmlns:a16="http://schemas.microsoft.com/office/drawing/2014/main" id="{7D2CE6D8-C811-BD42-9154-6F3965AED5A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531880" y="2795751"/>
                <a:ext cx="7135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5" name="Entrada de lápiz 44">
                <a:extLst>
                  <a:ext uri="{FF2B5EF4-FFF2-40B4-BE49-F238E27FC236}">
                    <a16:creationId xmlns:a16="http://schemas.microsoft.com/office/drawing/2014/main" id="{6299BAEA-8F47-9F6A-6CC7-E7F5F7B0C561}"/>
                  </a:ext>
                </a:extLst>
              </p14:cNvPr>
              <p14:cNvContentPartPr/>
              <p14:nvPr/>
            </p14:nvContentPartPr>
            <p14:xfrm>
              <a:off x="826040" y="5541471"/>
              <a:ext cx="4452480" cy="45000"/>
            </p14:xfrm>
          </p:contentPart>
        </mc:Choice>
        <mc:Fallback xmlns="">
          <p:pic>
            <p:nvPicPr>
              <p:cNvPr id="45" name="Entrada de lápiz 44">
                <a:extLst>
                  <a:ext uri="{FF2B5EF4-FFF2-40B4-BE49-F238E27FC236}">
                    <a16:creationId xmlns:a16="http://schemas.microsoft.com/office/drawing/2014/main" id="{6299BAEA-8F47-9F6A-6CC7-E7F5F7B0C56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08040" y="5505471"/>
                <a:ext cx="44881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6" name="Entrada de lápiz 45">
                <a:extLst>
                  <a:ext uri="{FF2B5EF4-FFF2-40B4-BE49-F238E27FC236}">
                    <a16:creationId xmlns:a16="http://schemas.microsoft.com/office/drawing/2014/main" id="{285DA998-88D7-2CF7-A445-89339D5CC615}"/>
                  </a:ext>
                </a:extLst>
              </p14:cNvPr>
              <p14:cNvContentPartPr/>
              <p14:nvPr/>
            </p14:nvContentPartPr>
            <p14:xfrm>
              <a:off x="859160" y="5584671"/>
              <a:ext cx="4482000" cy="35280"/>
            </p14:xfrm>
          </p:contentPart>
        </mc:Choice>
        <mc:Fallback xmlns="">
          <p:pic>
            <p:nvPicPr>
              <p:cNvPr id="46" name="Entrada de lápiz 45">
                <a:extLst>
                  <a:ext uri="{FF2B5EF4-FFF2-40B4-BE49-F238E27FC236}">
                    <a16:creationId xmlns:a16="http://schemas.microsoft.com/office/drawing/2014/main" id="{285DA998-88D7-2CF7-A445-89339D5CC61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41160" y="5548671"/>
                <a:ext cx="4517640" cy="106920"/>
              </a:xfrm>
              <a:prstGeom prst="rect">
                <a:avLst/>
              </a:prstGeom>
            </p:spPr>
          </p:pic>
        </mc:Fallback>
      </mc:AlternateContent>
      <p:pic>
        <p:nvPicPr>
          <p:cNvPr id="49" name="Picture 2" descr="Ranked: Top 50 Data Center Markets by Power Consumption">
            <a:extLst>
              <a:ext uri="{FF2B5EF4-FFF2-40B4-BE49-F238E27FC236}">
                <a16:creationId xmlns:a16="http://schemas.microsoft.com/office/drawing/2014/main" id="{ED9D3235-1BAB-06C0-461E-3A7DBE903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5" y="1438054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Ranked: Top 50 Data Center Markets by Power Consumption">
            <a:extLst>
              <a:ext uri="{FF2B5EF4-FFF2-40B4-BE49-F238E27FC236}">
                <a16:creationId xmlns:a16="http://schemas.microsoft.com/office/drawing/2014/main" id="{BFFD75AA-2793-C6FC-F5F4-B120EBECE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36" y="1414323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Ranked: Top 50 Data Center Markets by Power Consumption">
            <a:extLst>
              <a:ext uri="{FF2B5EF4-FFF2-40B4-BE49-F238E27FC236}">
                <a16:creationId xmlns:a16="http://schemas.microsoft.com/office/drawing/2014/main" id="{22CD71E3-5001-7137-C47A-A97EB4D0D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5" y="4330961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Ranked: Top 50 Data Center Markets by Power Consumption">
            <a:extLst>
              <a:ext uri="{FF2B5EF4-FFF2-40B4-BE49-F238E27FC236}">
                <a16:creationId xmlns:a16="http://schemas.microsoft.com/office/drawing/2014/main" id="{B2FBA528-F932-4175-945A-E397AB667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47" y="3590688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54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787C4034-AA02-0449-F859-0BE63E5F935C}"/>
              </a:ext>
            </a:extLst>
          </p:cNvPr>
          <p:cNvSpPr/>
          <p:nvPr/>
        </p:nvSpPr>
        <p:spPr bwMode="auto">
          <a:xfrm>
            <a:off x="175166" y="1824515"/>
            <a:ext cx="3481522" cy="43449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8478A9BA-0A9E-4033-9022-C3680CDBCD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" y="1010632"/>
            <a:ext cx="9144000" cy="747781"/>
          </a:xfrm>
        </p:spPr>
        <p:txBody>
          <a:bodyPr/>
          <a:lstStyle/>
          <a:p>
            <a:pPr marL="0" indent="0" algn="ctr">
              <a:buNone/>
            </a:pPr>
            <a:r>
              <a:rPr lang="es-ES" b="1" dirty="0"/>
              <a:t>Verifica </a:t>
            </a:r>
            <a:r>
              <a:rPr lang="es-ES" dirty="0"/>
              <a:t>que el árbol de sintaxis abstracta (AST), generado por el analizador sintáctico, </a:t>
            </a:r>
            <a:r>
              <a:rPr lang="es-ES" b="1" dirty="0"/>
              <a:t>siga las reglas semánticas del lenguaje</a:t>
            </a:r>
            <a:endParaRPr lang="es-ES_tradnl" altLang="es-ES" sz="2215" b="1" u="sng" dirty="0">
              <a:solidFill>
                <a:srgbClr val="3399FF"/>
              </a:solidFill>
            </a:endParaRPr>
          </a:p>
        </p:txBody>
      </p:sp>
      <p:sp>
        <p:nvSpPr>
          <p:cNvPr id="9218" name="3 Marcador de número de diapositiva">
            <a:extLst>
              <a:ext uri="{FF2B5EF4-FFF2-40B4-BE49-F238E27FC236}">
                <a16:creationId xmlns:a16="http://schemas.microsoft.com/office/drawing/2014/main" id="{57F50A56-4A3D-4423-B643-F5A51916C8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842618">
              <a:lnSpc>
                <a:spcPct val="115000"/>
              </a:lnSpc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1pPr>
            <a:lvl2pPr marL="685817" indent="-263776" defTabSz="842618">
              <a:lnSpc>
                <a:spcPct val="115000"/>
              </a:lnSpc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2pPr>
            <a:lvl3pPr marL="1055103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3pPr>
            <a:lvl4pPr marL="1477145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4pPr>
            <a:lvl5pPr marL="1899186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5pPr>
            <a:lvl6pPr marL="2321227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6pPr>
            <a:lvl7pPr marL="2743269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7pPr>
            <a:lvl8pPr marL="3165310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8pPr>
            <a:lvl9pPr marL="3587351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C72A98D2-A7E1-4C54-8079-A535E7059F75}" type="slidenum">
              <a:rPr lang="en-US" altLang="es-ES" sz="1385">
                <a:solidFill>
                  <a:srgbClr val="FFFFFF"/>
                </a:solidFill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12</a:t>
            </a:fld>
            <a:endParaRPr lang="en-US" altLang="es-ES" sz="1385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242D43-5D2A-E0D3-175F-54CC46E1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97" y="262851"/>
            <a:ext cx="4825805" cy="747781"/>
          </a:xfrm>
        </p:spPr>
        <p:txBody>
          <a:bodyPr/>
          <a:lstStyle/>
          <a:p>
            <a:r>
              <a:rPr lang="es-ES" dirty="0"/>
              <a:t>III. ANALIZADOR SEMÁNTICO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6FC2229-35D4-74EC-C3F1-F3A2D0117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49" y="1847374"/>
            <a:ext cx="3425863" cy="432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6531" indent="-316531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  <a:ea typeface="+mn-ea"/>
                <a:cs typeface="+mn-cs"/>
              </a:defRPr>
            </a:lvl1pPr>
            <a:lvl2pPr marL="685817" indent="-263776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2pPr>
            <a:lvl3pPr marL="1055103" indent="-212487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</a:defRPr>
            </a:lvl3pPr>
            <a:lvl4pPr marL="1441975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4pPr>
            <a:lvl5pPr marL="1828846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5pPr>
            <a:lvl6pPr marL="2250887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6pPr>
            <a:lvl7pPr marL="2672928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7pPr>
            <a:lvl8pPr marL="3094970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8pPr>
            <a:lvl9pPr marL="3517011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9pPr>
          </a:lstStyle>
          <a:p>
            <a:pPr algn="just"/>
            <a:r>
              <a:rPr lang="es-ES" sz="1400" kern="0" dirty="0"/>
              <a:t>Parte de las especificaciones en Syntax.y también manejan el análisis semántico, que se</a:t>
            </a:r>
            <a:r>
              <a:rPr lang="es-ES" sz="1400" b="1" kern="0" dirty="0"/>
              <a:t> </a:t>
            </a:r>
            <a:r>
              <a:rPr lang="es-ES" sz="1400" kern="0" dirty="0"/>
              <a:t>encarga de </a:t>
            </a:r>
            <a:r>
              <a:rPr lang="es-ES" sz="1400" b="1" kern="0" dirty="0"/>
              <a:t>validar que las reglas semánticas del lenguaje se cumplan</a:t>
            </a:r>
          </a:p>
          <a:p>
            <a:pPr algn="just"/>
            <a:r>
              <a:rPr lang="es-ES" sz="1400" b="1" kern="0" dirty="0"/>
              <a:t>Comprobaciones semánticas: declaración de un identificador, clase y función ya declarados previamente; uso de identificador, función o clase no declarado previamente; llamada a función con distinto número de argumentos que la declarada; retorno del mismo tipo en una función; operaciones aritméticas, lógicas y de asignación entre mismo tipo de datos…</a:t>
            </a:r>
            <a:endParaRPr lang="es-ES_tradnl" altLang="es-ES" sz="2000" b="1" u="sng" kern="0" dirty="0">
              <a:solidFill>
                <a:srgbClr val="3399FF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C0AAF9-E049-5325-32BD-99F35A335E63}"/>
              </a:ext>
            </a:extLst>
          </p:cNvPr>
          <p:cNvSpPr txBox="1"/>
          <p:nvPr/>
        </p:nvSpPr>
        <p:spPr>
          <a:xfrm>
            <a:off x="4318612" y="185024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u="sng" dirty="0">
                <a:solidFill>
                  <a:srgbClr val="757561"/>
                </a:solidFill>
              </a:rPr>
              <a:t>D</a:t>
            </a:r>
            <a:r>
              <a:rPr lang="es-ES" sz="1800" b="1" u="sng" dirty="0">
                <a:solidFill>
                  <a:srgbClr val="757561"/>
                </a:solidFill>
              </a:rPr>
              <a:t>esarrollo del </a:t>
            </a:r>
            <a:r>
              <a:rPr lang="es-ES" sz="1800" b="1" u="sng" dirty="0">
                <a:solidFill>
                  <a:srgbClr val="757561"/>
                </a:solidFill>
                <a:hlinkClick r:id="rId2" action="ppaction://hlinkfile"/>
              </a:rPr>
              <a:t>analizador</a:t>
            </a:r>
            <a:r>
              <a:rPr lang="es-ES" b="1" u="sng" dirty="0">
                <a:solidFill>
                  <a:srgbClr val="757561"/>
                </a:solidFill>
                <a:hlinkClick r:id="rId2" action="ppaction://hlinkfile"/>
              </a:rPr>
              <a:t> semántico</a:t>
            </a:r>
            <a:endParaRPr lang="es-ES" b="1" u="sng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41DB75C-CF87-6702-A068-75CE8F9A3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464" y="3623494"/>
            <a:ext cx="5302523" cy="14351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B0EA4126-CE04-293F-6B74-718DC0EDDB55}"/>
                  </a:ext>
                </a:extLst>
              </p14:cNvPr>
              <p14:cNvContentPartPr/>
              <p14:nvPr/>
            </p14:nvContentPartPr>
            <p14:xfrm>
              <a:off x="4211305" y="4156222"/>
              <a:ext cx="4437000" cy="11088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B0EA4126-CE04-293F-6B74-718DC0EDDB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7305" y="4047870"/>
                <a:ext cx="4544640" cy="327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B293A01B-8FA1-B128-FB98-EB80B411BA0D}"/>
                  </a:ext>
                </a:extLst>
              </p14:cNvPr>
              <p14:cNvContentPartPr/>
              <p14:nvPr/>
            </p14:nvContentPartPr>
            <p14:xfrm>
              <a:off x="4045345" y="3970822"/>
              <a:ext cx="1031400" cy="3744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B293A01B-8FA1-B128-FB98-EB80B411BA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91345" y="3862822"/>
                <a:ext cx="11390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99C12EFA-1475-0F9A-2547-74195B018E54}"/>
                  </a:ext>
                </a:extLst>
              </p14:cNvPr>
              <p14:cNvContentPartPr/>
              <p14:nvPr/>
            </p14:nvContentPartPr>
            <p14:xfrm>
              <a:off x="4821505" y="4062982"/>
              <a:ext cx="3283200" cy="158400"/>
            </p14:xfrm>
          </p:contentPart>
        </mc:Choice>
        <mc:Fallback xmlns=""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99C12EFA-1475-0F9A-2547-74195B018E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67505" y="3954982"/>
                <a:ext cx="3390840" cy="37404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Marcador de contenido 3">
            <a:extLst>
              <a:ext uri="{FF2B5EF4-FFF2-40B4-BE49-F238E27FC236}">
                <a16:creationId xmlns:a16="http://schemas.microsoft.com/office/drawing/2014/main" id="{C8778AA7-9CBB-EC1F-E2D1-BC9CA488429F}"/>
              </a:ext>
            </a:extLst>
          </p:cNvPr>
          <p:cNvSpPr txBox="1">
            <a:spLocks/>
          </p:cNvSpPr>
          <p:nvPr/>
        </p:nvSpPr>
        <p:spPr bwMode="auto">
          <a:xfrm>
            <a:off x="3765463" y="2245301"/>
            <a:ext cx="5302523" cy="123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6531" indent="-316531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  <a:ea typeface="+mn-ea"/>
                <a:cs typeface="+mn-cs"/>
              </a:defRPr>
            </a:lvl1pPr>
            <a:lvl2pPr marL="685817" indent="-263776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2pPr>
            <a:lvl3pPr marL="1055103" indent="-212487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</a:defRPr>
            </a:lvl3pPr>
            <a:lvl4pPr marL="1441975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4pPr>
            <a:lvl5pPr marL="1828846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5pPr>
            <a:lvl6pPr marL="2250887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6pPr>
            <a:lvl7pPr marL="2672928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7pPr>
            <a:lvl8pPr marL="3094970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8pPr>
            <a:lvl9pPr marL="3517011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s-ES" sz="1600" kern="0" dirty="0"/>
              <a:t>Este desarrollo se realiza en la propia especificación de Bison (syntax.y)</a:t>
            </a:r>
          </a:p>
          <a:p>
            <a:r>
              <a:rPr lang="es-ES" sz="1600" kern="0" dirty="0"/>
              <a:t>Para el </a:t>
            </a:r>
            <a:r>
              <a:rPr lang="es-ES" sz="1600" b="1" kern="0" dirty="0"/>
              <a:t>desarrollo del analizador semántico y la gestión de errores:</a:t>
            </a:r>
          </a:p>
        </p:txBody>
      </p:sp>
      <p:pic>
        <p:nvPicPr>
          <p:cNvPr id="2050" name="Picture 2" descr="Ranked: Top 50 Data Center Markets by Power Consumption">
            <a:extLst>
              <a:ext uri="{FF2B5EF4-FFF2-40B4-BE49-F238E27FC236}">
                <a16:creationId xmlns:a16="http://schemas.microsoft.com/office/drawing/2014/main" id="{404FDE1E-AB04-1346-B5CE-A12C53568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96" y="1896431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anked: Top 50 Data Center Markets by Power Consumption">
            <a:extLst>
              <a:ext uri="{FF2B5EF4-FFF2-40B4-BE49-F238E27FC236}">
                <a16:creationId xmlns:a16="http://schemas.microsoft.com/office/drawing/2014/main" id="{EF90E59D-889A-AB4F-6AEF-7B7813378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96" y="3144917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304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>
            <a:extLst>
              <a:ext uri="{FF2B5EF4-FFF2-40B4-BE49-F238E27FC236}">
                <a16:creationId xmlns:a16="http://schemas.microsoft.com/office/drawing/2014/main" id="{8478A9BA-0A9E-4033-9022-C3680CDBCD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" y="846826"/>
            <a:ext cx="9144000" cy="369332"/>
          </a:xfrm>
        </p:spPr>
        <p:txBody>
          <a:bodyPr/>
          <a:lstStyle/>
          <a:p>
            <a:pPr marL="0" indent="0" algn="ctr">
              <a:buNone/>
            </a:pPr>
            <a:r>
              <a:rPr lang="es-ES" b="1" dirty="0"/>
              <a:t>Almacena información sobre los identificadores</a:t>
            </a:r>
            <a:r>
              <a:rPr lang="es-ES" dirty="0"/>
              <a:t> que aparecen en el código fuente</a:t>
            </a:r>
            <a:endParaRPr lang="es-ES_tradnl" altLang="es-ES" sz="2215" b="1" u="sng" dirty="0">
              <a:solidFill>
                <a:srgbClr val="3399FF"/>
              </a:solidFill>
            </a:endParaRPr>
          </a:p>
        </p:txBody>
      </p:sp>
      <p:sp>
        <p:nvSpPr>
          <p:cNvPr id="9218" name="3 Marcador de número de diapositiva">
            <a:extLst>
              <a:ext uri="{FF2B5EF4-FFF2-40B4-BE49-F238E27FC236}">
                <a16:creationId xmlns:a16="http://schemas.microsoft.com/office/drawing/2014/main" id="{57F50A56-4A3D-4423-B643-F5A51916C8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842618">
              <a:lnSpc>
                <a:spcPct val="115000"/>
              </a:lnSpc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1pPr>
            <a:lvl2pPr marL="685817" indent="-263776" defTabSz="842618">
              <a:lnSpc>
                <a:spcPct val="115000"/>
              </a:lnSpc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2pPr>
            <a:lvl3pPr marL="1055103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3pPr>
            <a:lvl4pPr marL="1477145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4pPr>
            <a:lvl5pPr marL="1899186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5pPr>
            <a:lvl6pPr marL="2321227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6pPr>
            <a:lvl7pPr marL="2743269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7pPr>
            <a:lvl8pPr marL="3165310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8pPr>
            <a:lvl9pPr marL="3587351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C72A98D2-A7E1-4C54-8079-A535E7059F75}" type="slidenum">
              <a:rPr lang="en-US" altLang="es-ES" sz="1385">
                <a:solidFill>
                  <a:srgbClr val="FFFFFF"/>
                </a:solidFill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13</a:t>
            </a:fld>
            <a:endParaRPr lang="en-US" altLang="es-ES" sz="1385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242D43-5D2A-E0D3-175F-54CC46E1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97" y="229800"/>
            <a:ext cx="4825805" cy="747781"/>
          </a:xfrm>
        </p:spPr>
        <p:txBody>
          <a:bodyPr/>
          <a:lstStyle/>
          <a:p>
            <a:r>
              <a:rPr lang="es-ES" dirty="0"/>
              <a:t>IV. TABLA DE SÍMBOLOS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6FC2229-35D4-74EC-C3F1-F3A2D0117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047" y="2082570"/>
            <a:ext cx="3850320" cy="29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16531" indent="-316531" algn="just" defTabSz="842618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•"/>
              <a:defRPr sz="1600" b="1" kern="0">
                <a:solidFill>
                  <a:srgbClr val="757561"/>
                </a:solidFill>
              </a:defRPr>
            </a:lvl1pPr>
            <a:lvl2pPr marL="685817" indent="-263776" defTabSz="842618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</a:defRPr>
            </a:lvl2pPr>
            <a:lvl3pPr marL="1055103" indent="-212487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</a:defRPr>
            </a:lvl3pPr>
            <a:lvl4pPr marL="1441975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</a:defRPr>
            </a:lvl4pPr>
            <a:lvl5pPr marL="1828846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</a:defRPr>
            </a:lvl5pPr>
            <a:lvl6pPr marL="2250887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</a:defRPr>
            </a:lvl6pPr>
            <a:lvl7pPr marL="2672928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</a:defRPr>
            </a:lvl7pPr>
            <a:lvl8pPr marL="3094970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</a:defRPr>
            </a:lvl8pPr>
            <a:lvl9pPr marL="3517011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</a:defRPr>
            </a:lvl9pPr>
          </a:lstStyle>
          <a:p>
            <a:r>
              <a:rPr lang="es-ES" sz="1400" dirty="0"/>
              <a:t>Inserción en la </a:t>
            </a:r>
            <a:r>
              <a:rPr lang="es-ES" sz="1400" dirty="0">
                <a:hlinkClick r:id="rId2" action="ppaction://hlinkfile"/>
              </a:rPr>
              <a:t>tabla de símbolos</a:t>
            </a:r>
            <a:endParaRPr lang="es-ES" sz="1400" dirty="0"/>
          </a:p>
          <a:p>
            <a:endParaRPr lang="es-ES" dirty="0"/>
          </a:p>
          <a:p>
            <a:endParaRPr lang="es-ES_tradnl" alt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D970ECC-DEAF-CF39-AEB1-DC355A1F0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49" y="3963990"/>
            <a:ext cx="3410705" cy="1035297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E2FEE10C-006C-0535-B0DB-9830A2D485D8}"/>
              </a:ext>
            </a:extLst>
          </p:cNvPr>
          <p:cNvSpPr txBox="1"/>
          <p:nvPr/>
        </p:nvSpPr>
        <p:spPr>
          <a:xfrm>
            <a:off x="201954" y="3651561"/>
            <a:ext cx="32779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kern="0" dirty="0">
                <a:solidFill>
                  <a:srgbClr val="757561"/>
                </a:solidFill>
              </a:rPr>
              <a:t>Buscar en tabla de símbolos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F7A23AA-7CCC-D4DD-096F-4D5A68A6B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73" y="2564017"/>
            <a:ext cx="4252743" cy="107320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14E7A9C-474B-08FE-C90C-1E4D8A02E0AC}"/>
              </a:ext>
            </a:extLst>
          </p:cNvPr>
          <p:cNvSpPr txBox="1"/>
          <p:nvPr/>
        </p:nvSpPr>
        <p:spPr>
          <a:xfrm>
            <a:off x="44938" y="121427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u="sng" dirty="0">
                <a:solidFill>
                  <a:srgbClr val="757561"/>
                </a:solidFill>
              </a:rPr>
              <a:t>D</a:t>
            </a:r>
            <a:r>
              <a:rPr lang="es-ES" sz="1800" b="1" u="sng" dirty="0">
                <a:solidFill>
                  <a:srgbClr val="757561"/>
                </a:solidFill>
              </a:rPr>
              <a:t>esarrollo de la </a:t>
            </a:r>
            <a:r>
              <a:rPr lang="es-ES" sz="1800" b="1" u="sng" dirty="0">
                <a:solidFill>
                  <a:srgbClr val="757561"/>
                </a:solidFill>
                <a:hlinkClick r:id="rId5" action="ppaction://hlinkfile"/>
              </a:rPr>
              <a:t>tabla de símbolos</a:t>
            </a:r>
            <a:endParaRPr lang="es-ES" b="1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EB315947-95F3-BE59-50CF-0CB0B91527BE}"/>
                  </a:ext>
                </a:extLst>
              </p14:cNvPr>
              <p14:cNvContentPartPr/>
              <p14:nvPr/>
            </p14:nvContentPartPr>
            <p14:xfrm>
              <a:off x="594000" y="3053279"/>
              <a:ext cx="1984320" cy="2952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EB315947-95F3-BE59-50CF-0CB0B91527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000" y="2982146"/>
                <a:ext cx="2055960" cy="171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47A393B6-FC8F-79D5-C7D5-A65669125D4F}"/>
                  </a:ext>
                </a:extLst>
              </p14:cNvPr>
              <p14:cNvContentPartPr/>
              <p14:nvPr/>
            </p14:nvContentPartPr>
            <p14:xfrm>
              <a:off x="426240" y="2739729"/>
              <a:ext cx="1403640" cy="3708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47A393B6-FC8F-79D5-C7D5-A65669125D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0249" y="2667729"/>
                <a:ext cx="1475262" cy="180720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Imagen 21">
            <a:extLst>
              <a:ext uri="{FF2B5EF4-FFF2-40B4-BE49-F238E27FC236}">
                <a16:creationId xmlns:a16="http://schemas.microsoft.com/office/drawing/2014/main" id="{2F71E4E8-5EE1-82AA-F0BF-3E653397BD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2047" y="2414365"/>
            <a:ext cx="4385325" cy="1750012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4CAE32C-E003-A253-1000-458CDACAEE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950" y="5316908"/>
            <a:ext cx="3410706" cy="952126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9F4447EA-4EE8-A68B-163A-4859E3460D18}"/>
              </a:ext>
            </a:extLst>
          </p:cNvPr>
          <p:cNvSpPr txBox="1"/>
          <p:nvPr/>
        </p:nvSpPr>
        <p:spPr>
          <a:xfrm>
            <a:off x="192716" y="5022460"/>
            <a:ext cx="2861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kern="0" dirty="0" err="1">
                <a:solidFill>
                  <a:srgbClr val="757561"/>
                </a:solidFill>
              </a:rPr>
              <a:t>Datatype</a:t>
            </a:r>
            <a:endParaRPr lang="es-ES" sz="1600" b="1" kern="0" dirty="0">
              <a:solidFill>
                <a:srgbClr val="757561"/>
              </a:solidFill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5D7682E-5C58-982C-D331-17C66215A3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97790" y="4810551"/>
            <a:ext cx="2566065" cy="1189043"/>
          </a:xfrm>
          <a:prstGeom prst="rect">
            <a:avLst/>
          </a:prstGeom>
        </p:spPr>
      </p:pic>
      <p:sp>
        <p:nvSpPr>
          <p:cNvPr id="30" name="Rectangle 3">
            <a:extLst>
              <a:ext uri="{FF2B5EF4-FFF2-40B4-BE49-F238E27FC236}">
                <a16:creationId xmlns:a16="http://schemas.microsoft.com/office/drawing/2014/main" id="{1495F2AA-DBE1-AE6D-69A1-885046A39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949" y="2082042"/>
            <a:ext cx="39299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16531" indent="-316531" algn="just" defTabSz="842618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•"/>
              <a:defRPr sz="1600" b="1" kern="0">
                <a:solidFill>
                  <a:srgbClr val="757561"/>
                </a:solidFill>
              </a:defRPr>
            </a:lvl1pPr>
            <a:lvl2pPr marL="685817" indent="-263776" defTabSz="842618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</a:defRPr>
            </a:lvl2pPr>
            <a:lvl3pPr marL="1055103" indent="-212487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</a:defRPr>
            </a:lvl3pPr>
            <a:lvl4pPr marL="1441975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</a:defRPr>
            </a:lvl4pPr>
            <a:lvl5pPr marL="1828846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</a:defRPr>
            </a:lvl5pPr>
            <a:lvl6pPr marL="2250887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</a:defRPr>
            </a:lvl6pPr>
            <a:lvl7pPr marL="2672928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</a:defRPr>
            </a:lvl7pPr>
            <a:lvl8pPr marL="3094970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</a:defRPr>
            </a:lvl8pPr>
            <a:lvl9pPr marL="3517011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</a:defRPr>
            </a:lvl9pPr>
          </a:lstStyle>
          <a:p>
            <a:r>
              <a:rPr lang="es-ES" sz="1400" dirty="0"/>
              <a:t>Implementación tabla símbolos</a:t>
            </a:r>
            <a:endParaRPr lang="es-ES_tradnl" alt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1CC53B3-18E2-8B6F-9B3D-E3D703C7EADA}"/>
              </a:ext>
            </a:extLst>
          </p:cNvPr>
          <p:cNvSpPr txBox="1"/>
          <p:nvPr/>
        </p:nvSpPr>
        <p:spPr>
          <a:xfrm>
            <a:off x="3762387" y="4223614"/>
            <a:ext cx="26014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kern="0" dirty="0">
                <a:solidFill>
                  <a:srgbClr val="757561"/>
                </a:solidFill>
              </a:rPr>
              <a:t>Contar parámetros (funciones)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D06B51A-A5BD-8797-2B25-B66B003E4E6A}"/>
              </a:ext>
            </a:extLst>
          </p:cNvPr>
          <p:cNvSpPr txBox="1"/>
          <p:nvPr/>
        </p:nvSpPr>
        <p:spPr>
          <a:xfrm>
            <a:off x="6533572" y="4223612"/>
            <a:ext cx="2400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kern="0" dirty="0">
                <a:solidFill>
                  <a:srgbClr val="757561"/>
                </a:solidFill>
              </a:rPr>
              <a:t>Contar argumentos (</a:t>
            </a:r>
            <a:r>
              <a:rPr lang="es-ES" sz="1400" b="1" kern="0" dirty="0" err="1">
                <a:solidFill>
                  <a:srgbClr val="757561"/>
                </a:solidFill>
              </a:rPr>
              <a:t>arrays</a:t>
            </a:r>
            <a:r>
              <a:rPr lang="es-ES" sz="1400" b="1" kern="0" dirty="0">
                <a:solidFill>
                  <a:srgbClr val="757561"/>
                </a:solidFill>
              </a:rPr>
              <a:t>)</a:t>
            </a:r>
            <a:endParaRPr lang="es-ES" sz="1600" b="1" kern="0" dirty="0">
              <a:solidFill>
                <a:srgbClr val="757561"/>
              </a:solidFill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1C05ED3-C724-088E-E674-079B6C51D7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33571" y="4810550"/>
            <a:ext cx="2475548" cy="1189043"/>
          </a:xfrm>
          <a:prstGeom prst="rect">
            <a:avLst/>
          </a:prstGeom>
        </p:spPr>
      </p:pic>
      <p:pic>
        <p:nvPicPr>
          <p:cNvPr id="4" name="Picture 2" descr="Ranked: Top 50 Data Center Markets by Power Consumption">
            <a:extLst>
              <a:ext uri="{FF2B5EF4-FFF2-40B4-BE49-F238E27FC236}">
                <a16:creationId xmlns:a16="http://schemas.microsoft.com/office/drawing/2014/main" id="{A6282457-AD54-60EF-30C0-83D33A198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27" y="2123762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anked: Top 50 Data Center Markets by Power Consumption">
            <a:extLst>
              <a:ext uri="{FF2B5EF4-FFF2-40B4-BE49-F238E27FC236}">
                <a16:creationId xmlns:a16="http://schemas.microsoft.com/office/drawing/2014/main" id="{E7FC67E8-2EA1-6298-7E56-CCE2C363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06" y="2123762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anked: Top 50 Data Center Markets by Power Consumption">
            <a:extLst>
              <a:ext uri="{FF2B5EF4-FFF2-40B4-BE49-F238E27FC236}">
                <a16:creationId xmlns:a16="http://schemas.microsoft.com/office/drawing/2014/main" id="{538E93DA-3675-F9E9-8EF5-108F608E5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06" y="3661588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anked: Top 50 Data Center Markets by Power Consumption">
            <a:extLst>
              <a:ext uri="{FF2B5EF4-FFF2-40B4-BE49-F238E27FC236}">
                <a16:creationId xmlns:a16="http://schemas.microsoft.com/office/drawing/2014/main" id="{2C46B8D0-2847-EECC-467A-57C6ED103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76" y="5037316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anked: Top 50 Data Center Markets by Power Consumption">
            <a:extLst>
              <a:ext uri="{FF2B5EF4-FFF2-40B4-BE49-F238E27FC236}">
                <a16:creationId xmlns:a16="http://schemas.microsoft.com/office/drawing/2014/main" id="{7182E52F-5716-BBB6-E1A5-B4826A6AB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212" y="4259581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anked: Top 50 Data Center Markets by Power Consumption">
            <a:extLst>
              <a:ext uri="{FF2B5EF4-FFF2-40B4-BE49-F238E27FC236}">
                <a16:creationId xmlns:a16="http://schemas.microsoft.com/office/drawing/2014/main" id="{9014B192-AC6D-F481-A32F-43FA1C336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790" y="4259581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F51D9183-0CA7-2928-DB00-68BEBF41A467}"/>
              </a:ext>
            </a:extLst>
          </p:cNvPr>
          <p:cNvSpPr txBox="1"/>
          <p:nvPr/>
        </p:nvSpPr>
        <p:spPr>
          <a:xfrm>
            <a:off x="44938" y="1551649"/>
            <a:ext cx="90990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solidFill>
                  <a:srgbClr val="757561"/>
                </a:solidFill>
              </a:rPr>
              <a:t>Este desarrollo se realiza en la propia especificación de Bison (syntax.y) y en symbol_table.c para definir las funciones</a:t>
            </a:r>
          </a:p>
        </p:txBody>
      </p:sp>
    </p:spTree>
    <p:extLst>
      <p:ext uri="{BB962C8B-B14F-4D97-AF65-F5344CB8AC3E}">
        <p14:creationId xmlns:p14="http://schemas.microsoft.com/office/powerpoint/2010/main" val="18910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Marcador de número de diapositiva">
            <a:extLst>
              <a:ext uri="{FF2B5EF4-FFF2-40B4-BE49-F238E27FC236}">
                <a16:creationId xmlns:a16="http://schemas.microsoft.com/office/drawing/2014/main" id="{57F50A56-4A3D-4423-B643-F5A51916C8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842618">
              <a:lnSpc>
                <a:spcPct val="115000"/>
              </a:lnSpc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1pPr>
            <a:lvl2pPr marL="685817" indent="-263776" defTabSz="842618">
              <a:lnSpc>
                <a:spcPct val="115000"/>
              </a:lnSpc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2pPr>
            <a:lvl3pPr marL="1055103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3pPr>
            <a:lvl4pPr marL="1477145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4pPr>
            <a:lvl5pPr marL="1899186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5pPr>
            <a:lvl6pPr marL="2321227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6pPr>
            <a:lvl7pPr marL="2743269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7pPr>
            <a:lvl8pPr marL="3165310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8pPr>
            <a:lvl9pPr marL="3587351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C72A98D2-A7E1-4C54-8079-A535E7059F75}" type="slidenum">
              <a:rPr lang="en-US" altLang="es-ES" sz="1385">
                <a:solidFill>
                  <a:srgbClr val="FFFFFF"/>
                </a:solidFill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14</a:t>
            </a:fld>
            <a:endParaRPr lang="en-US" altLang="es-ES" sz="1385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242D43-5D2A-E0D3-175F-54CC46E1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97" y="284885"/>
            <a:ext cx="4825805" cy="747781"/>
          </a:xfrm>
        </p:spPr>
        <p:txBody>
          <a:bodyPr/>
          <a:lstStyle/>
          <a:p>
            <a:r>
              <a:rPr lang="es-ES" dirty="0"/>
              <a:t>V. GENERACIÓN DE CÓDIGO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EE51FB-009F-6BB5-6098-0B11E51B2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007" y="4640068"/>
            <a:ext cx="5628018" cy="1407005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A3E83186-0DA9-730B-989F-23CF4AE0BE5E}"/>
              </a:ext>
            </a:extLst>
          </p:cNvPr>
          <p:cNvGrpSpPr/>
          <p:nvPr/>
        </p:nvGrpSpPr>
        <p:grpSpPr>
          <a:xfrm>
            <a:off x="1210753" y="1983002"/>
            <a:ext cx="2689217" cy="2459546"/>
            <a:chOff x="208218" y="1465209"/>
            <a:chExt cx="2689217" cy="245954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787C4034-AA02-0449-F859-0BE63E5F935C}"/>
                </a:ext>
              </a:extLst>
            </p:cNvPr>
            <p:cNvSpPr/>
            <p:nvPr/>
          </p:nvSpPr>
          <p:spPr bwMode="auto">
            <a:xfrm>
              <a:off x="208218" y="1465209"/>
              <a:ext cx="2689217" cy="245954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FA90754-C0F7-CD23-1B78-2D01C608FC3C}"/>
                </a:ext>
              </a:extLst>
            </p:cNvPr>
            <p:cNvSpPr txBox="1"/>
            <p:nvPr/>
          </p:nvSpPr>
          <p:spPr>
            <a:xfrm>
              <a:off x="280379" y="1508491"/>
              <a:ext cx="2617056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s-ES" sz="1600" b="1" dirty="0"/>
                <a:t>Generación de Código Intermedio</a:t>
              </a:r>
              <a:r>
                <a:rPr lang="es-ES" sz="1600" dirty="0"/>
                <a:t>: Si los análisis son exitosos, el compilador procede a generar un código intermedio. Este código es una representación más abstracta del código fuente (cuádruplas)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0C2938EF-A5EB-242D-097E-679A799FAA4B}"/>
              </a:ext>
            </a:extLst>
          </p:cNvPr>
          <p:cNvGrpSpPr/>
          <p:nvPr/>
        </p:nvGrpSpPr>
        <p:grpSpPr>
          <a:xfrm>
            <a:off x="5244030" y="1996910"/>
            <a:ext cx="2689217" cy="2445638"/>
            <a:chOff x="3147019" y="1465210"/>
            <a:chExt cx="2689217" cy="2445638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5995F44E-8DF2-E982-06AD-64E6705A5F53}"/>
                </a:ext>
              </a:extLst>
            </p:cNvPr>
            <p:cNvSpPr/>
            <p:nvPr/>
          </p:nvSpPr>
          <p:spPr bwMode="auto">
            <a:xfrm>
              <a:off x="3147019" y="1465210"/>
              <a:ext cx="2689217" cy="2445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483B53AD-5816-9695-53CF-8B2A644DDAEC}"/>
                </a:ext>
              </a:extLst>
            </p:cNvPr>
            <p:cNvSpPr txBox="1"/>
            <p:nvPr/>
          </p:nvSpPr>
          <p:spPr>
            <a:xfrm>
              <a:off x="3147019" y="1489556"/>
              <a:ext cx="2689217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s-ES" sz="1600" b="1" dirty="0"/>
                <a:t>Generación de Código Objeto: </a:t>
              </a:r>
              <a:r>
                <a:rPr lang="es-ES" sz="1600" dirty="0"/>
                <a:t>Finalmente, el código intermedio se convierte en código objeto, que es específico de la máquina en la que se ejecutará. </a:t>
              </a:r>
              <a:endParaRPr lang="es-ES" sz="1800" dirty="0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F029115-DD92-20D8-1911-3DF5FEBDB871}"/>
              </a:ext>
            </a:extLst>
          </p:cNvPr>
          <p:cNvSpPr txBox="1"/>
          <p:nvPr/>
        </p:nvSpPr>
        <p:spPr>
          <a:xfrm>
            <a:off x="0" y="1150449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rgbClr val="757561"/>
                </a:solidFill>
              </a:rPr>
              <a:t>Traduce las construcciones de alto nivel del lenguaje de programación en código máquina</a:t>
            </a:r>
            <a:endParaRPr lang="es-ES" b="1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9A0A5E88-B9A3-92DC-2157-B79A3A4A8D0F}"/>
              </a:ext>
            </a:extLst>
          </p:cNvPr>
          <p:cNvCxnSpPr/>
          <p:nvPr/>
        </p:nvCxnSpPr>
        <p:spPr bwMode="auto">
          <a:xfrm>
            <a:off x="4572001" y="2005036"/>
            <a:ext cx="0" cy="2459546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25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F84DDA42-F5BA-8CC2-3588-0FFE96D6E271}"/>
              </a:ext>
            </a:extLst>
          </p:cNvPr>
          <p:cNvSpPr/>
          <p:nvPr/>
        </p:nvSpPr>
        <p:spPr bwMode="auto">
          <a:xfrm>
            <a:off x="312127" y="4384118"/>
            <a:ext cx="8677637" cy="18183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A4917E4-E459-371A-6E17-46387D7C6B0A}"/>
              </a:ext>
            </a:extLst>
          </p:cNvPr>
          <p:cNvSpPr/>
          <p:nvPr/>
        </p:nvSpPr>
        <p:spPr bwMode="auto">
          <a:xfrm>
            <a:off x="301110" y="1644676"/>
            <a:ext cx="8677637" cy="2630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9218" name="3 Marcador de número de diapositiva">
            <a:extLst>
              <a:ext uri="{FF2B5EF4-FFF2-40B4-BE49-F238E27FC236}">
                <a16:creationId xmlns:a16="http://schemas.microsoft.com/office/drawing/2014/main" id="{57F50A56-4A3D-4423-B643-F5A51916C8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842618">
              <a:lnSpc>
                <a:spcPct val="115000"/>
              </a:lnSpc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1pPr>
            <a:lvl2pPr marL="685817" indent="-263776" defTabSz="842618">
              <a:lnSpc>
                <a:spcPct val="115000"/>
              </a:lnSpc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2pPr>
            <a:lvl3pPr marL="1055103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3pPr>
            <a:lvl4pPr marL="1477145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4pPr>
            <a:lvl5pPr marL="1899186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5pPr>
            <a:lvl6pPr marL="2321227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6pPr>
            <a:lvl7pPr marL="2743269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7pPr>
            <a:lvl8pPr marL="3165310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8pPr>
            <a:lvl9pPr marL="3587351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C72A98D2-A7E1-4C54-8079-A535E7059F75}" type="slidenum">
              <a:rPr lang="en-US" altLang="es-ES" sz="1385">
                <a:solidFill>
                  <a:srgbClr val="FFFFFF"/>
                </a:solidFill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15</a:t>
            </a:fld>
            <a:endParaRPr lang="en-US" altLang="es-ES" sz="1385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242D43-5D2A-E0D3-175F-54CC46E1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97" y="262851"/>
            <a:ext cx="4825805" cy="747781"/>
          </a:xfrm>
        </p:spPr>
        <p:txBody>
          <a:bodyPr/>
          <a:lstStyle/>
          <a:p>
            <a:r>
              <a:rPr lang="es-ES" dirty="0"/>
              <a:t>V. GENERACIÓN DE CÓDIGO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8CDD44D-B73C-9892-C883-5A336202DBD4}"/>
              </a:ext>
            </a:extLst>
          </p:cNvPr>
          <p:cNvSpPr txBox="1"/>
          <p:nvPr/>
        </p:nvSpPr>
        <p:spPr>
          <a:xfrm>
            <a:off x="334161" y="2373315"/>
            <a:ext cx="306819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altLang="es-ES" sz="1600" dirty="0">
                <a:solidFill>
                  <a:srgbClr val="757561"/>
                </a:solidFill>
              </a:rPr>
              <a:t>Este desarrollo se realiza en la propia especificación de Bison (syntax.y) y en codegen para definir las funciones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altLang="es-ES" sz="1800" b="1" dirty="0">
                <a:solidFill>
                  <a:srgbClr val="757561"/>
                </a:solidFill>
              </a:rPr>
              <a:t>Generación de Cuádruplas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AD53193-7009-679A-5F0E-D1B44BD13D3E}"/>
              </a:ext>
            </a:extLst>
          </p:cNvPr>
          <p:cNvSpPr txBox="1"/>
          <p:nvPr/>
        </p:nvSpPr>
        <p:spPr>
          <a:xfrm>
            <a:off x="301110" y="1696063"/>
            <a:ext cx="3334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u="sng" dirty="0">
                <a:solidFill>
                  <a:srgbClr val="757561"/>
                </a:solidFill>
              </a:rPr>
              <a:t>Desarrollo de generación código intermedio</a:t>
            </a:r>
            <a:endParaRPr lang="es-ES" b="1" u="sng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C012499-D6C1-61C3-9201-E4BDEF8F0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533" y="1707080"/>
            <a:ext cx="5087494" cy="1376974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76D8BF23-5581-0E0A-3BBA-79CBB25E0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016" y="904214"/>
            <a:ext cx="9144000" cy="686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6531" indent="-316531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  <a:ea typeface="+mn-ea"/>
                <a:cs typeface="+mn-cs"/>
              </a:defRPr>
            </a:lvl1pPr>
            <a:lvl2pPr marL="685817" indent="-263776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2pPr>
            <a:lvl3pPr marL="1055103" indent="-212487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</a:defRPr>
            </a:lvl3pPr>
            <a:lvl4pPr marL="1441975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4pPr>
            <a:lvl5pPr marL="1828846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5pPr>
            <a:lvl6pPr marL="2250887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6pPr>
            <a:lvl7pPr marL="2672928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7pPr>
            <a:lvl8pPr marL="3094970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8pPr>
            <a:lvl9pPr marL="3517011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s-ES" sz="1800" kern="0" dirty="0"/>
              <a:t>Para la </a:t>
            </a:r>
            <a:r>
              <a:rPr lang="es-ES" sz="1800" b="1" kern="0" dirty="0"/>
              <a:t>generación de código </a:t>
            </a:r>
            <a:r>
              <a:rPr lang="es-ES" sz="1800" kern="0" dirty="0"/>
              <a:t>distinguimos </a:t>
            </a:r>
            <a:r>
              <a:rPr lang="es-ES" sz="1800" b="1" kern="0" dirty="0"/>
              <a:t>código intermedio </a:t>
            </a:r>
            <a:r>
              <a:rPr lang="es-ES" sz="1800" kern="0" dirty="0"/>
              <a:t>(desarrollado en syntax.y) y </a:t>
            </a:r>
            <a:r>
              <a:rPr lang="es-ES" sz="1800" b="1" kern="0" dirty="0"/>
              <a:t>código objeto </a:t>
            </a:r>
            <a:r>
              <a:rPr lang="es-ES" sz="1800" kern="0" dirty="0"/>
              <a:t>(desarrollado en codegen)</a:t>
            </a:r>
            <a:endParaRPr lang="es-ES_tradnl" altLang="es-ES" sz="2000" b="1" u="sng" kern="0" dirty="0">
              <a:solidFill>
                <a:srgbClr val="3399FF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0C8169-C6E3-772C-C4FC-953E3AD4EC14}"/>
              </a:ext>
            </a:extLst>
          </p:cNvPr>
          <p:cNvSpPr txBox="1"/>
          <p:nvPr/>
        </p:nvSpPr>
        <p:spPr>
          <a:xfrm>
            <a:off x="334161" y="4423142"/>
            <a:ext cx="3334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u="sng" dirty="0">
                <a:solidFill>
                  <a:srgbClr val="757561"/>
                </a:solidFill>
                <a:hlinkClick r:id="rId3" action="ppaction://hlinkfile"/>
              </a:rPr>
              <a:t>Desarrollo de generación código objeto (máquina)</a:t>
            </a:r>
            <a:endParaRPr lang="es-ES" b="1" u="sng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23B8C4B-8864-F8E0-2C8F-7519B7A80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617" y="3124805"/>
            <a:ext cx="2968370" cy="109775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BE37ECA-5AC0-6B04-61B5-4B08A3A8951C}"/>
              </a:ext>
            </a:extLst>
          </p:cNvPr>
          <p:cNvSpPr txBox="1"/>
          <p:nvPr/>
        </p:nvSpPr>
        <p:spPr>
          <a:xfrm>
            <a:off x="334161" y="5087243"/>
            <a:ext cx="30681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altLang="es-ES" sz="1800" dirty="0">
                <a:solidFill>
                  <a:srgbClr val="757561"/>
                </a:solidFill>
              </a:rPr>
              <a:t>Generación lenguaje máquina a partir código intermedio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97C09DCF-FD64-7818-D4E1-FBDEEF1904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5709"/>
          <a:stretch/>
        </p:blipFill>
        <p:spPr>
          <a:xfrm>
            <a:off x="3553617" y="4476783"/>
            <a:ext cx="5256222" cy="16481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FD7245E5-E3DB-1E4F-2622-050AEB777F98}"/>
                  </a:ext>
                </a:extLst>
              </p14:cNvPr>
              <p14:cNvContentPartPr/>
              <p14:nvPr/>
            </p14:nvContentPartPr>
            <p14:xfrm>
              <a:off x="4020680" y="2720151"/>
              <a:ext cx="2920680" cy="45360"/>
            </p14:xfrm>
          </p:contentPart>
        </mc:Choice>
        <mc:Fallback xmlns=""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FD7245E5-E3DB-1E4F-2622-050AEB777F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85040" y="2648511"/>
                <a:ext cx="2992320" cy="1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6525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Marcador de número de diapositiva">
            <a:extLst>
              <a:ext uri="{FF2B5EF4-FFF2-40B4-BE49-F238E27FC236}">
                <a16:creationId xmlns:a16="http://schemas.microsoft.com/office/drawing/2014/main" id="{57F50A56-4A3D-4423-B643-F5A51916C8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12180" y="6450013"/>
            <a:ext cx="1143000" cy="304800"/>
          </a:xfrm>
          <a:noFill/>
        </p:spPr>
        <p:txBody>
          <a:bodyPr/>
          <a:lstStyle>
            <a:lvl1pPr defTabSz="842618">
              <a:lnSpc>
                <a:spcPct val="115000"/>
              </a:lnSpc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1pPr>
            <a:lvl2pPr marL="685817" indent="-263776" defTabSz="842618">
              <a:lnSpc>
                <a:spcPct val="115000"/>
              </a:lnSpc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2pPr>
            <a:lvl3pPr marL="1055103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3pPr>
            <a:lvl4pPr marL="1477145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4pPr>
            <a:lvl5pPr marL="1899186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5pPr>
            <a:lvl6pPr marL="2321227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6pPr>
            <a:lvl7pPr marL="2743269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7pPr>
            <a:lvl8pPr marL="3165310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8pPr>
            <a:lvl9pPr marL="3587351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C72A98D2-A7E1-4C54-8079-A535E7059F75}" type="slidenum">
              <a:rPr lang="en-US" altLang="es-ES" sz="1385">
                <a:solidFill>
                  <a:srgbClr val="FFFFFF"/>
                </a:solidFill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16</a:t>
            </a:fld>
            <a:endParaRPr lang="en-US" altLang="es-ES" sz="1385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242D43-5D2A-E0D3-175F-54CC46E1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97" y="174716"/>
            <a:ext cx="4825805" cy="747781"/>
          </a:xfrm>
        </p:spPr>
        <p:txBody>
          <a:bodyPr/>
          <a:lstStyle/>
          <a:p>
            <a:pPr algn="ctr"/>
            <a:r>
              <a:rPr lang="es-ES" dirty="0"/>
              <a:t>PRUEBAS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F029115-DD92-20D8-1911-3DF5FEBDB871}"/>
              </a:ext>
            </a:extLst>
          </p:cNvPr>
          <p:cNvSpPr txBox="1"/>
          <p:nvPr/>
        </p:nvSpPr>
        <p:spPr>
          <a:xfrm>
            <a:off x="0" y="797905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757561"/>
                </a:solidFill>
              </a:rPr>
              <a:t>A lo largo del desarrollo se ha ido testeando que el </a:t>
            </a:r>
            <a:r>
              <a:rPr lang="es-ES" b="1" dirty="0">
                <a:solidFill>
                  <a:srgbClr val="757561"/>
                </a:solidFill>
              </a:rPr>
              <a:t>código funcionase y su salida fuese de forma correcta </a:t>
            </a:r>
            <a:r>
              <a:rPr lang="es-ES" dirty="0">
                <a:solidFill>
                  <a:srgbClr val="757561"/>
                </a:solidFill>
              </a:rPr>
              <a:t>de las siguientes formas:</a:t>
            </a:r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8C71E5E-F1C4-67A1-4733-99F24F71022E}"/>
              </a:ext>
            </a:extLst>
          </p:cNvPr>
          <p:cNvGrpSpPr/>
          <p:nvPr/>
        </p:nvGrpSpPr>
        <p:grpSpPr>
          <a:xfrm>
            <a:off x="263289" y="1587463"/>
            <a:ext cx="5895141" cy="4560768"/>
            <a:chOff x="140475" y="1361529"/>
            <a:chExt cx="2689217" cy="2487234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E236B6B-BB60-E9F7-7FA5-8DF5EAFD8870}"/>
                </a:ext>
              </a:extLst>
            </p:cNvPr>
            <p:cNvSpPr/>
            <p:nvPr/>
          </p:nvSpPr>
          <p:spPr bwMode="auto">
            <a:xfrm>
              <a:off x="140475" y="1361529"/>
              <a:ext cx="2689217" cy="245954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FD149F2B-FC19-98C5-407F-87DFB6F60913}"/>
                </a:ext>
              </a:extLst>
            </p:cNvPr>
            <p:cNvSpPr txBox="1"/>
            <p:nvPr/>
          </p:nvSpPr>
          <p:spPr>
            <a:xfrm>
              <a:off x="154440" y="1370911"/>
              <a:ext cx="2635046" cy="24778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just">
                <a:buFont typeface="+mj-lt"/>
                <a:buAutoNum type="arabicPeriod"/>
              </a:pPr>
              <a:r>
                <a:rPr lang="es-ES" sz="1600" dirty="0"/>
                <a:t>Se dispone de una carpeta </a:t>
              </a:r>
              <a:r>
                <a:rPr lang="es-ES" sz="1600" b="1" dirty="0"/>
                <a:t>ficheros </a:t>
              </a:r>
              <a:r>
                <a:rPr lang="es-ES" sz="1600" dirty="0"/>
                <a:t>(con el lenguaje la gramática alfa) donde encontraremos ficheros de prueba </a:t>
              </a:r>
              <a:r>
                <a:rPr lang="es-ES" sz="1600" b="1" dirty="0"/>
                <a:t>correctos y con errores</a:t>
              </a:r>
              <a:r>
                <a:rPr lang="es-ES" sz="1600" dirty="0"/>
                <a:t> para realizar las comprobaciones.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es-ES" sz="1600" dirty="0"/>
                <a:t>A cada </a:t>
              </a:r>
              <a:r>
                <a:rPr lang="es-ES" sz="1600" b="1" dirty="0"/>
                <a:t>analizador</a:t>
              </a:r>
              <a:r>
                <a:rPr lang="es-ES" sz="1600" dirty="0"/>
                <a:t> se le ha añadido un printf (comentado) para poder ver la salida. Esto nos permite comprobar:</a:t>
              </a:r>
            </a:p>
            <a:p>
              <a:pPr marL="800100" lvl="1" indent="-342900" algn="just">
                <a:buFont typeface="+mj-lt"/>
                <a:buAutoNum type="alphaLcParenR"/>
              </a:pPr>
              <a:r>
                <a:rPr lang="es-ES" sz="1600" b="1" dirty="0"/>
                <a:t>Análisis léxico comparando los tokens del fichero con la salida por terminal,  </a:t>
              </a:r>
            </a:p>
            <a:p>
              <a:pPr marL="800100" lvl="1" indent="-342900" algn="just">
                <a:buFont typeface="+mj-lt"/>
                <a:buAutoNum type="alphaLcParenR"/>
              </a:pPr>
              <a:r>
                <a:rPr lang="es-ES" sz="1600" b="1" dirty="0"/>
                <a:t>Análisis sintáctico de la misma manera viendo la salida por terminal de las distintas reglas semánticas que se procesan</a:t>
              </a:r>
            </a:p>
            <a:p>
              <a:pPr marL="800100" lvl="1" indent="-342900" algn="just">
                <a:buFont typeface="+mj-lt"/>
                <a:buAutoNum type="alphaLcParenR"/>
              </a:pPr>
              <a:r>
                <a:rPr lang="es-ES" sz="1600" b="1" dirty="0"/>
                <a:t>Análisis semántico viendo por la consola los errores semánticos que hay en un fichero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es-ES" sz="1600" dirty="0"/>
                <a:t>La </a:t>
              </a:r>
              <a:r>
                <a:rPr lang="es-ES" sz="1600" b="1" dirty="0"/>
                <a:t>tabla de símbolos </a:t>
              </a:r>
              <a:r>
                <a:rPr lang="es-ES" sz="1600" dirty="0"/>
                <a:t>también tiene un printf que permite imprimirla entera (cuando no funciona está vacía)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es-ES" sz="1600" dirty="0"/>
                <a:t>Para la </a:t>
              </a:r>
              <a:r>
                <a:rPr lang="es-ES" sz="1600" b="1" dirty="0"/>
                <a:t>generación de código se revisan las cuádruplas generadas y el código máquina al que se traducen</a:t>
              </a:r>
            </a:p>
            <a:p>
              <a:pPr marL="342900" indent="-342900" algn="just">
                <a:buFont typeface="+mj-lt"/>
                <a:buAutoNum type="arabicPeriod"/>
              </a:pPr>
              <a:endParaRPr lang="es-ES" sz="1600" dirty="0"/>
            </a:p>
          </p:txBody>
        </p:sp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7E62D8C6-EF5D-EDCA-FA77-5F90443C9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517" y="1554412"/>
            <a:ext cx="1358970" cy="1752690"/>
          </a:xfrm>
          <a:prstGeom prst="rect">
            <a:avLst/>
          </a:prstGeom>
        </p:spPr>
      </p:pic>
      <p:pic>
        <p:nvPicPr>
          <p:cNvPr id="21" name="Imagen 20" descr="Texto&#10;&#10;Descripción generada automáticamente">
            <a:extLst>
              <a:ext uri="{FF2B5EF4-FFF2-40B4-BE49-F238E27FC236}">
                <a16:creationId xmlns:a16="http://schemas.microsoft.com/office/drawing/2014/main" id="{EFA719BE-D552-D252-C95F-AC644CFA780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3169"/>
          <a:stretch/>
        </p:blipFill>
        <p:spPr>
          <a:xfrm>
            <a:off x="6468517" y="4180344"/>
            <a:ext cx="2357408" cy="1851504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F1A1001-CDB0-8034-DF3F-0D1BAA0F85DE}"/>
              </a:ext>
            </a:extLst>
          </p:cNvPr>
          <p:cNvSpPr txBox="1"/>
          <p:nvPr/>
        </p:nvSpPr>
        <p:spPr>
          <a:xfrm>
            <a:off x="6547686" y="3505681"/>
            <a:ext cx="1053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 = 3</a:t>
            </a:r>
            <a:endParaRPr lang="es-E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- 5 = </a:t>
            </a: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s-E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107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Marcador de número de diapositiva">
            <a:extLst>
              <a:ext uri="{FF2B5EF4-FFF2-40B4-BE49-F238E27FC236}">
                <a16:creationId xmlns:a16="http://schemas.microsoft.com/office/drawing/2014/main" id="{57F50A56-4A3D-4423-B643-F5A51916C8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842618">
              <a:lnSpc>
                <a:spcPct val="115000"/>
              </a:lnSpc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1pPr>
            <a:lvl2pPr marL="685817" indent="-263776" defTabSz="842618">
              <a:lnSpc>
                <a:spcPct val="115000"/>
              </a:lnSpc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2pPr>
            <a:lvl3pPr marL="1055103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3pPr>
            <a:lvl4pPr marL="1477145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4pPr>
            <a:lvl5pPr marL="1899186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5pPr>
            <a:lvl6pPr marL="2321227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6pPr>
            <a:lvl7pPr marL="2743269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7pPr>
            <a:lvl8pPr marL="3165310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8pPr>
            <a:lvl9pPr marL="3587351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C72A98D2-A7E1-4C54-8079-A535E7059F75}" type="slidenum">
              <a:rPr lang="en-US" altLang="es-ES" sz="1385">
                <a:solidFill>
                  <a:srgbClr val="FFFFFF"/>
                </a:solidFill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17</a:t>
            </a:fld>
            <a:endParaRPr lang="en-US" altLang="es-ES" sz="1385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242D43-5D2A-E0D3-175F-54CC46E1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035" y="128029"/>
            <a:ext cx="5353930" cy="747781"/>
          </a:xfrm>
        </p:spPr>
        <p:txBody>
          <a:bodyPr/>
          <a:lstStyle/>
          <a:p>
            <a:r>
              <a:rPr lang="es-ES" dirty="0"/>
              <a:t>CONCLUSIONES Y LÍNEAS FUTURAS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F029115-DD92-20D8-1911-3DF5FEBDB871}"/>
              </a:ext>
            </a:extLst>
          </p:cNvPr>
          <p:cNvSpPr txBox="1"/>
          <p:nvPr/>
        </p:nvSpPr>
        <p:spPr>
          <a:xfrm>
            <a:off x="0" y="731805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757561"/>
                </a:solidFill>
              </a:rPr>
              <a:t>El desarrollo de un compilador es un proceso complejo que incluye la creación de los analizadores (léxico, sintáctico, semántico), la tabla de símbolos, la generación de código intermedio y objeto.</a:t>
            </a:r>
            <a:endParaRPr lang="es-ES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8EE6D4-2453-77BE-4ECA-D8AF2E3A3AEF}"/>
              </a:ext>
            </a:extLst>
          </p:cNvPr>
          <p:cNvSpPr/>
          <p:nvPr/>
        </p:nvSpPr>
        <p:spPr bwMode="auto">
          <a:xfrm>
            <a:off x="4780227" y="2148261"/>
            <a:ext cx="4096043" cy="39545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AE72D3CC-8495-C1E6-FC1B-8009EBC6AC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3077" y="1693684"/>
            <a:ext cx="4143379" cy="394686"/>
          </a:xfrm>
        </p:spPr>
        <p:txBody>
          <a:bodyPr/>
          <a:lstStyle/>
          <a:p>
            <a:pPr marL="0" indent="0" algn="ctr">
              <a:buNone/>
            </a:pPr>
            <a:r>
              <a:rPr lang="es-ES" b="1" u="sng" dirty="0"/>
              <a:t>Conclusiones</a:t>
            </a:r>
            <a:endParaRPr lang="es-ES_tradnl" altLang="es-ES" sz="2215" b="1" u="sng" dirty="0">
              <a:solidFill>
                <a:srgbClr val="3399FF"/>
              </a:solidFill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560EF3D7-818C-B6F8-23BF-22E19BF1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945" y="2188901"/>
            <a:ext cx="3943643" cy="3837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6531" indent="-316531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  <a:ea typeface="+mn-ea"/>
                <a:cs typeface="+mn-cs"/>
              </a:defRPr>
            </a:lvl1pPr>
            <a:lvl2pPr marL="685817" indent="-263776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2pPr>
            <a:lvl3pPr marL="1055103" indent="-212487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</a:defRPr>
            </a:lvl3pPr>
            <a:lvl4pPr marL="1441975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4pPr>
            <a:lvl5pPr marL="1828846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5pPr>
            <a:lvl6pPr marL="2250887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6pPr>
            <a:lvl7pPr marL="2672928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7pPr>
            <a:lvl8pPr marL="3094970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8pPr>
            <a:lvl9pPr marL="3517011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9pPr>
          </a:lstStyle>
          <a:p>
            <a:pPr algn="just"/>
            <a:r>
              <a:rPr lang="es-ES" sz="1400" b="1" kern="0" dirty="0"/>
              <a:t>Realizar la optimización del Árbol Sintáctico generado</a:t>
            </a:r>
          </a:p>
          <a:p>
            <a:pPr algn="just"/>
            <a:r>
              <a:rPr lang="es-ES" sz="1400" b="1" kern="0" dirty="0"/>
              <a:t>Soporte para nuevos lenguajes (probar nuevas gramáticas)</a:t>
            </a:r>
          </a:p>
          <a:p>
            <a:pPr algn="just"/>
            <a:r>
              <a:rPr lang="es-ES" sz="1400" b="1" kern="0" dirty="0"/>
              <a:t>Extensiones del compilador que soporten </a:t>
            </a:r>
            <a:r>
              <a:rPr lang="es-ES" sz="1400" b="1" kern="0" dirty="0" err="1"/>
              <a:t>DSLs</a:t>
            </a:r>
            <a:r>
              <a:rPr lang="es-ES" sz="1400" b="1" kern="0" dirty="0"/>
              <a:t>, permitiendo la personalización del compilador para tareas específicas en campos como la ciencia de datos, la robótica o la simulación.</a:t>
            </a:r>
          </a:p>
          <a:p>
            <a:pPr algn="just"/>
            <a:r>
              <a:rPr lang="es-ES" sz="1400" b="1" kern="0" dirty="0"/>
              <a:t>Incorporar técnicas de inteligencia artificial y aprendizaje automático para optimizar decisiones de compilación o para generar automáticamente optimizaciones de código.</a:t>
            </a:r>
          </a:p>
          <a:p>
            <a:pPr algn="just"/>
            <a:endParaRPr lang="es-ES" sz="1400" b="1" kern="0" dirty="0"/>
          </a:p>
          <a:p>
            <a:pPr marL="0" indent="0">
              <a:buFontTx/>
              <a:buNone/>
            </a:pPr>
            <a:endParaRPr lang="es-ES_tradnl" altLang="es-ES" sz="2215" b="1" u="sng" kern="0" dirty="0">
              <a:solidFill>
                <a:srgbClr val="3399FF"/>
              </a:solidFill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C3AE08AF-DA6A-DF90-2788-BD791E88D92C}"/>
              </a:ext>
            </a:extLst>
          </p:cNvPr>
          <p:cNvSpPr/>
          <p:nvPr/>
        </p:nvSpPr>
        <p:spPr bwMode="auto">
          <a:xfrm>
            <a:off x="340413" y="2148261"/>
            <a:ext cx="4096043" cy="39545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26A453B7-D9AF-AC8C-FFCD-EB29792B0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131" y="2188901"/>
            <a:ext cx="3943643" cy="3837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6531" indent="-316531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  <a:ea typeface="+mn-ea"/>
                <a:cs typeface="+mn-cs"/>
              </a:defRPr>
            </a:lvl1pPr>
            <a:lvl2pPr marL="685817" indent="-263776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2pPr>
            <a:lvl3pPr marL="1055103" indent="-212487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</a:defRPr>
            </a:lvl3pPr>
            <a:lvl4pPr marL="1441975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4pPr>
            <a:lvl5pPr marL="1828846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5pPr>
            <a:lvl6pPr marL="2250887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6pPr>
            <a:lvl7pPr marL="2672928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7pPr>
            <a:lvl8pPr marL="3094970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8pPr>
            <a:lvl9pPr marL="3517011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9pPr>
          </a:lstStyle>
          <a:p>
            <a:pPr algn="just"/>
            <a:r>
              <a:rPr lang="es-ES" sz="1400" dirty="0"/>
              <a:t>Se adquiere un gran </a:t>
            </a:r>
            <a:r>
              <a:rPr lang="es-ES" sz="1400" b="1" dirty="0">
                <a:solidFill>
                  <a:srgbClr val="757561"/>
                </a:solidFill>
              </a:rPr>
              <a:t>conocimiento sobre el desarrollo de compiladores (incluyendo el análisis léxico, sintáctico, semántico, y la generación de código.)</a:t>
            </a:r>
            <a:endParaRPr lang="es-ES" sz="1400" b="1" dirty="0"/>
          </a:p>
          <a:p>
            <a:pPr algn="just"/>
            <a:r>
              <a:rPr lang="es-ES" sz="1400" dirty="0"/>
              <a:t>Este conocimiento permite </a:t>
            </a:r>
            <a:r>
              <a:rPr lang="es-ES" sz="1400" b="1" dirty="0">
                <a:solidFill>
                  <a:srgbClr val="757561"/>
                </a:solidFill>
              </a:rPr>
              <a:t>adaptarse a las nuevas gramáticas que necesitan sus propios compiladores</a:t>
            </a:r>
          </a:p>
          <a:p>
            <a:pPr algn="just"/>
            <a:r>
              <a:rPr lang="es-ES" sz="1400" dirty="0">
                <a:solidFill>
                  <a:srgbClr val="757561"/>
                </a:solidFill>
              </a:rPr>
              <a:t>Se adquieren</a:t>
            </a:r>
            <a:r>
              <a:rPr lang="es-ES" sz="1400" b="1" dirty="0">
                <a:solidFill>
                  <a:srgbClr val="757561"/>
                </a:solidFill>
              </a:rPr>
              <a:t> habilidades prácticas en programación y diseño de software.</a:t>
            </a:r>
          </a:p>
          <a:p>
            <a:pPr algn="just"/>
            <a:r>
              <a:rPr lang="es-ES" sz="1400" b="1" dirty="0"/>
              <a:t>S</a:t>
            </a:r>
            <a:r>
              <a:rPr lang="es-ES" sz="1400" b="1" dirty="0">
                <a:solidFill>
                  <a:srgbClr val="757561"/>
                </a:solidFill>
              </a:rPr>
              <a:t>olución de numerosos problemas complejos (gestión de memoria, resolución de conflictos…)</a:t>
            </a:r>
          </a:p>
          <a:p>
            <a:pPr algn="just"/>
            <a:r>
              <a:rPr lang="es-ES" sz="1400" b="1" kern="0" dirty="0"/>
              <a:t>Necesidad de documentarse en todo momento para el uso de nuevas herramientas</a:t>
            </a:r>
            <a:endParaRPr lang="es-ES_tradnl" sz="1600" kern="0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86827835-D6D1-E310-2526-F1D7D777D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0227" y="1693683"/>
            <a:ext cx="4143379" cy="394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6531" indent="-316531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  <a:ea typeface="+mn-ea"/>
                <a:cs typeface="+mn-cs"/>
              </a:defRPr>
            </a:lvl1pPr>
            <a:lvl2pPr marL="685817" indent="-263776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2pPr>
            <a:lvl3pPr marL="1055103" indent="-212487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</a:defRPr>
            </a:lvl3pPr>
            <a:lvl4pPr marL="1441975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4pPr>
            <a:lvl5pPr marL="1828846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5pPr>
            <a:lvl6pPr marL="2250887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6pPr>
            <a:lvl7pPr marL="2672928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7pPr>
            <a:lvl8pPr marL="3094970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8pPr>
            <a:lvl9pPr marL="3517011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s-ES" altLang="es-ES" b="1" u="sng" dirty="0"/>
              <a:t>Posibles Líneas Futuras</a:t>
            </a:r>
            <a:endParaRPr lang="es-ES_tradnl" altLang="es-ES" b="1" u="sng" dirty="0"/>
          </a:p>
        </p:txBody>
      </p:sp>
      <p:pic>
        <p:nvPicPr>
          <p:cNvPr id="39" name="Picture 2" descr="Ranked: Top 50 Data Center Markets by Power Consumption">
            <a:extLst>
              <a:ext uri="{FF2B5EF4-FFF2-40B4-BE49-F238E27FC236}">
                <a16:creationId xmlns:a16="http://schemas.microsoft.com/office/drawing/2014/main" id="{1010C0F0-0036-976F-816F-B8B52243D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7" y="2259196"/>
            <a:ext cx="276954" cy="29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Ranked: Top 50 Data Center Markets by Power Consumption">
            <a:extLst>
              <a:ext uri="{FF2B5EF4-FFF2-40B4-BE49-F238E27FC236}">
                <a16:creationId xmlns:a16="http://schemas.microsoft.com/office/drawing/2014/main" id="{EFB40D8B-D38F-08B9-FC1B-372C6E47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7" y="3255084"/>
            <a:ext cx="276954" cy="29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Ranked: Top 50 Data Center Markets by Power Consumption">
            <a:extLst>
              <a:ext uri="{FF2B5EF4-FFF2-40B4-BE49-F238E27FC236}">
                <a16:creationId xmlns:a16="http://schemas.microsoft.com/office/drawing/2014/main" id="{E86F3EC5-5B32-CB3F-A636-428A27FB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7" y="4529400"/>
            <a:ext cx="276954" cy="29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Ranked: Top 50 Data Center Markets by Power Consumption">
            <a:extLst>
              <a:ext uri="{FF2B5EF4-FFF2-40B4-BE49-F238E27FC236}">
                <a16:creationId xmlns:a16="http://schemas.microsoft.com/office/drawing/2014/main" id="{2F39A4F3-E3B9-2E73-DDF9-9D8A96CE4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7" y="5301988"/>
            <a:ext cx="276954" cy="29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Ranked: Top 50 Data Center Markets by Power Consumption">
            <a:extLst>
              <a:ext uri="{FF2B5EF4-FFF2-40B4-BE49-F238E27FC236}">
                <a16:creationId xmlns:a16="http://schemas.microsoft.com/office/drawing/2014/main" id="{F52957D5-A5A5-438B-B933-55CE175F5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06" y="3983235"/>
            <a:ext cx="276954" cy="29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Ranked: Top 50 Data Center Markets by Power Consumption">
            <a:extLst>
              <a:ext uri="{FF2B5EF4-FFF2-40B4-BE49-F238E27FC236}">
                <a16:creationId xmlns:a16="http://schemas.microsoft.com/office/drawing/2014/main" id="{53F19C25-35F3-E43C-D279-2C49E2A50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945" y="2218280"/>
            <a:ext cx="276954" cy="29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Ranked: Top 50 Data Center Markets by Power Consumption">
            <a:extLst>
              <a:ext uri="{FF2B5EF4-FFF2-40B4-BE49-F238E27FC236}">
                <a16:creationId xmlns:a16="http://schemas.microsoft.com/office/drawing/2014/main" id="{8D021605-7012-135B-4471-A20012B6C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945" y="2773495"/>
            <a:ext cx="276954" cy="29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Ranked: Top 50 Data Center Markets by Power Consumption">
            <a:extLst>
              <a:ext uri="{FF2B5EF4-FFF2-40B4-BE49-F238E27FC236}">
                <a16:creationId xmlns:a16="http://schemas.microsoft.com/office/drawing/2014/main" id="{3996619D-3186-C23E-45D7-C03B0A7BF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945" y="3287647"/>
            <a:ext cx="276954" cy="29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Ranked: Top 50 Data Center Markets by Power Consumption">
            <a:extLst>
              <a:ext uri="{FF2B5EF4-FFF2-40B4-BE49-F238E27FC236}">
                <a16:creationId xmlns:a16="http://schemas.microsoft.com/office/drawing/2014/main" id="{34176F71-C090-571C-9600-D86F41A4C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945" y="4765316"/>
            <a:ext cx="276954" cy="29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827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9E525-9E90-66CC-A49B-60BC2E90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6E106D-F628-D140-36F2-2E5D02F04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027" y="1323975"/>
            <a:ext cx="7219950" cy="4772025"/>
          </a:xfrm>
        </p:spPr>
        <p:txBody>
          <a:bodyPr/>
          <a:lstStyle/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Compiladores, principios técnicas y herramientas. Segunda edición.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Alfred V. Aho, Monica S. Lam, Ravi Sethi, Jeffrey D. Ullman. Pearson - Addison Wesley, 2008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Modern Compiler Implementation in C/Java/ML - Andrew W. Appel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 a Compiler - Keith D. Cooper, Linda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Torczon</a:t>
            </a:r>
            <a:endParaRPr lang="es-E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 &amp; Bison - O’Reilly Media</a:t>
            </a:r>
            <a:endParaRPr lang="es-ES" dirty="0"/>
          </a:p>
          <a:p>
            <a:r>
              <a:rPr lang="es-ES" dirty="0">
                <a:hlinkClick r:id="rId2"/>
              </a:rPr>
              <a:t>https://blogdetito.com/2019/01/13/crea-tu-propio-compilador-parte5/</a:t>
            </a:r>
            <a:endParaRPr lang="es-ES" dirty="0"/>
          </a:p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Qué es un compilador: para qué sirve y ejemplos. (2024, 23 abril). HubSpot. </a:t>
            </a:r>
            <a:r>
              <a:rPr lang="es-E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https://blog.hubspot.es/website/que-es-compilador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 Flex y Bison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(s. f.). https://webdiis.unizar.es. </a:t>
            </a:r>
            <a:r>
              <a:rPr lang="es-E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https://webdiis.unizar.es/asignaturas/LGA/material_2004_2005/Intro_Flex_Bison.pdf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dirty="0"/>
              <a:t>…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85789B-A1D4-6715-A06A-2C80D0891A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37EE31-4B27-4BEE-8AAD-FFF556132DBC}" type="slidenum">
              <a:rPr lang="en-US" altLang="es-ES" smtClean="0"/>
              <a:pPr>
                <a:defRPr/>
              </a:pPr>
              <a:t>18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4141495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3972D-FD23-E35C-6E2F-313E9DA0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688" y="654703"/>
            <a:ext cx="7212623" cy="1143000"/>
          </a:xfrm>
        </p:spPr>
        <p:txBody>
          <a:bodyPr/>
          <a:lstStyle/>
          <a:p>
            <a:pPr algn="ctr"/>
            <a:r>
              <a:rPr lang="es-ES" sz="3200" dirty="0"/>
              <a:t>Muchas gracias por su atención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87D21C-AFA4-C2FC-24C0-4D3E4FB2E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37EE31-4B27-4BEE-8AAD-FFF556132DBC}" type="slidenum">
              <a:rPr lang="en-US" altLang="es-ES" smtClean="0"/>
              <a:pPr>
                <a:defRPr/>
              </a:pPr>
              <a:t>19</a:t>
            </a:fld>
            <a:endParaRPr lang="en-US" altLang="es-ES"/>
          </a:p>
        </p:txBody>
      </p:sp>
      <p:pic>
        <p:nvPicPr>
          <p:cNvPr id="1026" name="Picture 2" descr="Ilustración de Burbujas Vectoriales Con Signo De Interrogación Iconos De  Preguntas Aislados En Blanco y más Vectores Libres de Derechos de Signo de  interrogación - iStock">
            <a:extLst>
              <a:ext uri="{FF2B5EF4-FFF2-40B4-BE49-F238E27FC236}">
                <a16:creationId xmlns:a16="http://schemas.microsoft.com/office/drawing/2014/main" id="{CA261585-0EF5-CC7F-33ED-19850BE77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49" y="1555330"/>
            <a:ext cx="58293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39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número de diapositiva">
            <a:extLst>
              <a:ext uri="{FF2B5EF4-FFF2-40B4-BE49-F238E27FC236}">
                <a16:creationId xmlns:a16="http://schemas.microsoft.com/office/drawing/2014/main" id="{A6755B7F-9E0E-494A-8DBD-22ACC5904F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842618">
              <a:lnSpc>
                <a:spcPct val="115000"/>
              </a:lnSpc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1pPr>
            <a:lvl2pPr marL="685817" indent="-263776" defTabSz="842618">
              <a:lnSpc>
                <a:spcPct val="115000"/>
              </a:lnSpc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2pPr>
            <a:lvl3pPr marL="1055103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3pPr>
            <a:lvl4pPr marL="1477145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4pPr>
            <a:lvl5pPr marL="1899186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5pPr>
            <a:lvl6pPr marL="2321227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6pPr>
            <a:lvl7pPr marL="2743269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7pPr>
            <a:lvl8pPr marL="3165310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8pPr>
            <a:lvl9pPr marL="3587351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FA300322-9DDF-48DA-937B-0F6993EB99AE}" type="slidenum">
              <a:rPr lang="en-US" altLang="es-ES" sz="1385">
                <a:solidFill>
                  <a:srgbClr val="FFFFFF"/>
                </a:solidFill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endParaRPr lang="en-US" altLang="es-ES" sz="1385">
              <a:solidFill>
                <a:srgbClr val="FFFFFF"/>
              </a:solidFill>
            </a:endParaRPr>
          </a:p>
        </p:txBody>
      </p:sp>
      <p:sp>
        <p:nvSpPr>
          <p:cNvPr id="7171" name="Text Box 5">
            <a:extLst>
              <a:ext uri="{FF2B5EF4-FFF2-40B4-BE49-F238E27FC236}">
                <a16:creationId xmlns:a16="http://schemas.microsoft.com/office/drawing/2014/main" id="{F6B624BB-E880-4412-B7F3-5102BFF30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82" y="435513"/>
            <a:ext cx="8043496" cy="7295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Aft>
                <a:spcPct val="15000"/>
              </a:spcAft>
              <a:buChar char="•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5000"/>
              </a:lnSpc>
              <a:spcAft>
                <a:spcPct val="15000"/>
              </a:spcAft>
              <a:buChar char="–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9pPr>
          </a:lstStyle>
          <a:p>
            <a:pPr algn="ctr" defTabSz="844083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/>
            </a:pPr>
            <a:endParaRPr lang="es-ES_tradnl" altLang="es-ES" sz="2215" b="1" dirty="0">
              <a:solidFill>
                <a:srgbClr val="3399FF"/>
              </a:solidFill>
            </a:endParaRPr>
          </a:p>
          <a:p>
            <a:pPr algn="ctr" defTabSz="844083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s-ES_tradnl" altLang="es-ES" sz="2215" b="1" dirty="0">
                <a:solidFill>
                  <a:srgbClr val="3399FF"/>
                </a:solidFill>
              </a:rPr>
              <a:t>ÍNDICE</a:t>
            </a:r>
          </a:p>
          <a:p>
            <a:pPr algn="ctr" defTabSz="844083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/>
            </a:pPr>
            <a:endParaRPr lang="es-ES_tradnl" altLang="es-ES" sz="2215" b="1" dirty="0">
              <a:solidFill>
                <a:srgbClr val="3399FF"/>
              </a:solidFill>
            </a:endParaRPr>
          </a:p>
          <a:p>
            <a:pPr marL="342900" indent="-342900" defTabSz="844083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s-ES" altLang="es-ES" sz="1477" b="1" dirty="0">
                <a:solidFill>
                  <a:srgbClr val="3399FF"/>
                </a:solidFill>
                <a:hlinkClick r:id="rId3" action="ppaction://hlinksldjump"/>
              </a:rPr>
              <a:t>Objetivos y Justificación del TFG</a:t>
            </a:r>
            <a:endParaRPr lang="es-ES" altLang="es-ES" sz="1477" b="1" dirty="0">
              <a:solidFill>
                <a:srgbClr val="3399FF"/>
              </a:solidFill>
            </a:endParaRPr>
          </a:p>
          <a:p>
            <a:pPr marL="342900" indent="-342900" defTabSz="844083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s-ES" altLang="es-ES" sz="1477" b="1" dirty="0">
                <a:solidFill>
                  <a:srgbClr val="3399FF"/>
                </a:solidFill>
                <a:hlinkClick r:id="rId4" action="ppaction://hlinksldjump"/>
              </a:rPr>
              <a:t>Qué es y cómo funciona un compilador</a:t>
            </a:r>
            <a:endParaRPr lang="es-ES" altLang="es-ES" sz="1477" b="1" dirty="0">
              <a:solidFill>
                <a:srgbClr val="3399FF"/>
              </a:solidFill>
            </a:endParaRPr>
          </a:p>
          <a:p>
            <a:pPr marL="342900" indent="-342900" defTabSz="844083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s-ES" altLang="es-ES" sz="1477" b="1" dirty="0">
                <a:solidFill>
                  <a:srgbClr val="3399FF"/>
                </a:solidFill>
                <a:hlinkClick r:id="rId5" action="ppaction://hlinksldjump"/>
              </a:rPr>
              <a:t>Gramática Alfa</a:t>
            </a:r>
            <a:endParaRPr lang="es-ES" altLang="es-ES" sz="1477" b="1" dirty="0">
              <a:solidFill>
                <a:srgbClr val="3399FF"/>
              </a:solidFill>
            </a:endParaRPr>
          </a:p>
          <a:p>
            <a:pPr marL="342900" indent="-342900" defTabSz="844083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s-ES" altLang="es-ES" sz="1477" b="1" dirty="0">
                <a:solidFill>
                  <a:srgbClr val="3399FF"/>
                </a:solidFill>
                <a:hlinkClick r:id="rId6" action="ppaction://hlinksldjump"/>
              </a:rPr>
              <a:t>Esquema General Compilador</a:t>
            </a:r>
            <a:endParaRPr lang="es-ES" altLang="es-ES" sz="1477" b="1" dirty="0">
              <a:solidFill>
                <a:srgbClr val="3399FF"/>
              </a:solidFill>
            </a:endParaRPr>
          </a:p>
          <a:p>
            <a:pPr marL="1143000" lvl="1" indent="-400050" defTabSz="844083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+mj-lt"/>
              <a:buAutoNum type="romanUcPeriod"/>
              <a:defRPr/>
            </a:pPr>
            <a:r>
              <a:rPr lang="es-ES" altLang="es-ES" sz="1477" b="1" dirty="0">
                <a:solidFill>
                  <a:srgbClr val="3399FF"/>
                </a:solidFill>
                <a:hlinkClick r:id="rId7" action="ppaction://hlinksldjump"/>
              </a:rPr>
              <a:t>Analizador Léxico</a:t>
            </a:r>
            <a:endParaRPr lang="es-ES" altLang="es-ES" sz="1477" b="1" dirty="0">
              <a:solidFill>
                <a:srgbClr val="3399FF"/>
              </a:solidFill>
            </a:endParaRPr>
          </a:p>
          <a:p>
            <a:pPr marL="1143000" lvl="1" indent="-400050" defTabSz="844083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+mj-lt"/>
              <a:buAutoNum type="romanUcPeriod"/>
              <a:defRPr/>
            </a:pPr>
            <a:r>
              <a:rPr lang="es-ES" altLang="es-ES" sz="1477" b="1" dirty="0">
                <a:solidFill>
                  <a:srgbClr val="3399FF"/>
                </a:solidFill>
                <a:hlinkClick r:id="rId8" action="ppaction://hlinksldjump"/>
              </a:rPr>
              <a:t>Analizador Sintáctico</a:t>
            </a:r>
            <a:endParaRPr lang="es-ES" altLang="es-ES" sz="1477" b="1" dirty="0">
              <a:solidFill>
                <a:srgbClr val="3399FF"/>
              </a:solidFill>
            </a:endParaRPr>
          </a:p>
          <a:p>
            <a:pPr marL="1143000" lvl="1" indent="-400050" defTabSz="844083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+mj-lt"/>
              <a:buAutoNum type="romanUcPeriod"/>
              <a:defRPr/>
            </a:pPr>
            <a:r>
              <a:rPr lang="es-ES" altLang="es-ES" sz="1477" b="1" dirty="0">
                <a:solidFill>
                  <a:srgbClr val="3399FF"/>
                </a:solidFill>
                <a:hlinkClick r:id="rId9" action="ppaction://hlinksldjump"/>
              </a:rPr>
              <a:t>Analizador Semántico</a:t>
            </a:r>
            <a:endParaRPr lang="es-ES" altLang="es-ES" sz="1477" b="1" dirty="0">
              <a:solidFill>
                <a:srgbClr val="3399FF"/>
              </a:solidFill>
            </a:endParaRPr>
          </a:p>
          <a:p>
            <a:pPr marL="1143000" lvl="1" indent="-400050" defTabSz="844083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+mj-lt"/>
              <a:buAutoNum type="romanUcPeriod"/>
              <a:defRPr/>
            </a:pPr>
            <a:r>
              <a:rPr lang="es-ES" altLang="es-ES" sz="1477" b="1" dirty="0">
                <a:solidFill>
                  <a:srgbClr val="3399FF"/>
                </a:solidFill>
                <a:hlinkClick r:id="rId10" action="ppaction://hlinksldjump"/>
              </a:rPr>
              <a:t>Tabla de Símbolos</a:t>
            </a:r>
            <a:endParaRPr lang="es-ES" altLang="es-ES" sz="1477" b="1" dirty="0">
              <a:solidFill>
                <a:srgbClr val="3399FF"/>
              </a:solidFill>
            </a:endParaRPr>
          </a:p>
          <a:p>
            <a:pPr marL="1143000" lvl="1" indent="-400050" defTabSz="844083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+mj-lt"/>
              <a:buAutoNum type="romanUcPeriod"/>
              <a:defRPr/>
            </a:pPr>
            <a:r>
              <a:rPr lang="es-ES" altLang="es-ES" sz="1477" b="1" dirty="0">
                <a:solidFill>
                  <a:srgbClr val="3399FF"/>
                </a:solidFill>
                <a:hlinkClick r:id="rId11" action="ppaction://hlinksldjump"/>
              </a:rPr>
              <a:t>Generación Código</a:t>
            </a:r>
            <a:endParaRPr lang="es-ES" altLang="es-ES" sz="1477" b="1" dirty="0">
              <a:solidFill>
                <a:srgbClr val="3399FF"/>
              </a:solidFill>
            </a:endParaRPr>
          </a:p>
          <a:p>
            <a:pPr defTabSz="844083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/>
            </a:pPr>
            <a:endParaRPr lang="es-ES_tradnl" altLang="es-ES" sz="1477" b="1" dirty="0">
              <a:solidFill>
                <a:srgbClr val="777777"/>
              </a:solidFill>
            </a:endParaRPr>
          </a:p>
          <a:p>
            <a:pPr defTabSz="844083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/>
            </a:pPr>
            <a:endParaRPr lang="es-ES_tradnl" altLang="es-ES" sz="1477" b="1" dirty="0">
              <a:solidFill>
                <a:srgbClr val="777777"/>
              </a:solidFill>
            </a:endParaRPr>
          </a:p>
          <a:p>
            <a:pPr defTabSz="844083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/>
            </a:pPr>
            <a:endParaRPr lang="es-ES_tradnl" altLang="es-ES" sz="1477" b="1" dirty="0">
              <a:solidFill>
                <a:srgbClr val="777777"/>
              </a:solidFill>
            </a:endParaRPr>
          </a:p>
          <a:p>
            <a:pPr defTabSz="844083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/>
            </a:pPr>
            <a:endParaRPr lang="es-ES_tradnl" altLang="es-ES" sz="1477" b="1" dirty="0">
              <a:solidFill>
                <a:srgbClr val="777777"/>
              </a:solidFill>
            </a:endParaRPr>
          </a:p>
          <a:p>
            <a:pPr defTabSz="844083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/>
            </a:pPr>
            <a:endParaRPr lang="es-ES" altLang="es-ES" sz="1662" b="1" dirty="0">
              <a:solidFill>
                <a:srgbClr val="77777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787C4034-AA02-0449-F859-0BE63E5F935C}"/>
              </a:ext>
            </a:extLst>
          </p:cNvPr>
          <p:cNvSpPr/>
          <p:nvPr/>
        </p:nvSpPr>
        <p:spPr bwMode="auto">
          <a:xfrm>
            <a:off x="4780227" y="2247412"/>
            <a:ext cx="4096043" cy="3769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8478A9BA-0A9E-4033-9022-C3680CDBCD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3077" y="1363175"/>
            <a:ext cx="4143379" cy="747781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Los </a:t>
            </a:r>
            <a:r>
              <a:rPr lang="es-ES" b="1" dirty="0"/>
              <a:t>objetivos</a:t>
            </a:r>
            <a:r>
              <a:rPr lang="es-ES" dirty="0"/>
              <a:t> clave de este proyecto van a ser… </a:t>
            </a:r>
            <a:endParaRPr lang="es-ES_tradnl" altLang="es-ES" sz="2215" b="1" u="sng" dirty="0">
              <a:solidFill>
                <a:srgbClr val="3399FF"/>
              </a:solidFill>
            </a:endParaRPr>
          </a:p>
        </p:txBody>
      </p:sp>
      <p:sp>
        <p:nvSpPr>
          <p:cNvPr id="9218" name="3 Marcador de número de diapositiva">
            <a:extLst>
              <a:ext uri="{FF2B5EF4-FFF2-40B4-BE49-F238E27FC236}">
                <a16:creationId xmlns:a16="http://schemas.microsoft.com/office/drawing/2014/main" id="{57F50A56-4A3D-4423-B643-F5A51916C8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13027" y="6372894"/>
            <a:ext cx="1143000" cy="304800"/>
          </a:xfrm>
          <a:noFill/>
        </p:spPr>
        <p:txBody>
          <a:bodyPr/>
          <a:lstStyle>
            <a:lvl1pPr defTabSz="842618">
              <a:lnSpc>
                <a:spcPct val="115000"/>
              </a:lnSpc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1pPr>
            <a:lvl2pPr marL="685817" indent="-263776" defTabSz="842618">
              <a:lnSpc>
                <a:spcPct val="115000"/>
              </a:lnSpc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2pPr>
            <a:lvl3pPr marL="1055103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3pPr>
            <a:lvl4pPr marL="1477145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4pPr>
            <a:lvl5pPr marL="1899186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5pPr>
            <a:lvl6pPr marL="2321227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6pPr>
            <a:lvl7pPr marL="2743269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7pPr>
            <a:lvl8pPr marL="3165310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8pPr>
            <a:lvl9pPr marL="3587351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C72A98D2-A7E1-4C54-8079-A535E7059F75}" type="slidenum">
              <a:rPr lang="en-US" altLang="es-ES" sz="1385">
                <a:solidFill>
                  <a:srgbClr val="FFFFFF"/>
                </a:solidFill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en-US" altLang="es-ES" sz="1385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242D43-5D2A-E0D3-175F-54CC46E1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731" y="379020"/>
            <a:ext cx="6092537" cy="747781"/>
          </a:xfrm>
        </p:spPr>
        <p:txBody>
          <a:bodyPr/>
          <a:lstStyle/>
          <a:p>
            <a:pPr algn="ctr"/>
            <a:r>
              <a:rPr lang="es-ES" dirty="0"/>
              <a:t>1. OBJETIVO Y JUSTIFICACIÓN DEL TFG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6FC2229-35D4-74EC-C3F1-F3A2D0117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945" y="2288052"/>
            <a:ext cx="3943643" cy="3657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6531" indent="-316531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  <a:ea typeface="+mn-ea"/>
                <a:cs typeface="+mn-cs"/>
              </a:defRPr>
            </a:lvl1pPr>
            <a:lvl2pPr marL="685817" indent="-263776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2pPr>
            <a:lvl3pPr marL="1055103" indent="-212487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</a:defRPr>
            </a:lvl3pPr>
            <a:lvl4pPr marL="1441975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4pPr>
            <a:lvl5pPr marL="1828846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5pPr>
            <a:lvl6pPr marL="2250887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6pPr>
            <a:lvl7pPr marL="2672928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7pPr>
            <a:lvl8pPr marL="3094970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8pPr>
            <a:lvl9pPr marL="3517011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9pPr>
          </a:lstStyle>
          <a:p>
            <a:pPr algn="just"/>
            <a:r>
              <a:rPr lang="es-ES" sz="1600" b="1" kern="0" dirty="0"/>
              <a:t>Importancia</a:t>
            </a:r>
            <a:r>
              <a:rPr lang="es-ES" sz="1600" kern="0" dirty="0"/>
              <a:t> del compilador en desarrollo software</a:t>
            </a:r>
          </a:p>
          <a:p>
            <a:pPr algn="just"/>
            <a:r>
              <a:rPr lang="es-ES" sz="1600" b="1" kern="0" dirty="0"/>
              <a:t>Comprensión profunda</a:t>
            </a:r>
            <a:r>
              <a:rPr lang="es-ES" sz="1600" kern="0" dirty="0"/>
              <a:t> de los </a:t>
            </a:r>
            <a:r>
              <a:rPr lang="es-ES" sz="1600" b="1" kern="0" dirty="0"/>
              <a:t>lenguajes de programación y herramientas</a:t>
            </a:r>
            <a:r>
              <a:rPr lang="es-ES" sz="1600" kern="0" dirty="0"/>
              <a:t> empleadas en desarrollo</a:t>
            </a:r>
          </a:p>
          <a:p>
            <a:pPr algn="just"/>
            <a:r>
              <a:rPr lang="es-ES" sz="1600" kern="0" dirty="0"/>
              <a:t>Fortalece </a:t>
            </a:r>
            <a:r>
              <a:rPr lang="es-ES" sz="1600" b="1" kern="0" dirty="0"/>
              <a:t>habilidades</a:t>
            </a:r>
            <a:r>
              <a:rPr lang="es-ES" sz="1600" kern="0" dirty="0"/>
              <a:t> en </a:t>
            </a:r>
            <a:r>
              <a:rPr lang="es-ES" sz="1600" b="1" kern="0" dirty="0"/>
              <a:t>análisis léxico, sintáctico y semántico</a:t>
            </a:r>
          </a:p>
          <a:p>
            <a:pPr algn="just"/>
            <a:r>
              <a:rPr lang="es-ES" sz="1600" b="1" kern="0" dirty="0"/>
              <a:t>Necesidad de nuevas gramáticas </a:t>
            </a:r>
            <a:r>
              <a:rPr lang="es-ES" sz="1600" kern="0" dirty="0"/>
              <a:t>especializadas que </a:t>
            </a:r>
            <a:r>
              <a:rPr lang="es-ES" sz="1600" b="1" kern="0" dirty="0"/>
              <a:t>requieren sus propios compiladores.</a:t>
            </a:r>
          </a:p>
          <a:p>
            <a:pPr marL="0" indent="0">
              <a:buFontTx/>
              <a:buNone/>
            </a:pPr>
            <a:endParaRPr lang="es-ES_tradnl" altLang="es-ES" sz="2215" b="1" u="sng" kern="0" dirty="0">
              <a:solidFill>
                <a:srgbClr val="3399FF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79A45BA-7AFE-CAD6-0053-1DCC215F41ED}"/>
              </a:ext>
            </a:extLst>
          </p:cNvPr>
          <p:cNvSpPr/>
          <p:nvPr/>
        </p:nvSpPr>
        <p:spPr bwMode="auto">
          <a:xfrm>
            <a:off x="340413" y="2247412"/>
            <a:ext cx="4096043" cy="3769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C799C87D-BF33-2E07-7EAF-044B2DF68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131" y="2288052"/>
            <a:ext cx="3943643" cy="3657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6531" indent="-316531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  <a:ea typeface="+mn-ea"/>
                <a:cs typeface="+mn-cs"/>
              </a:defRPr>
            </a:lvl1pPr>
            <a:lvl2pPr marL="685817" indent="-263776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2pPr>
            <a:lvl3pPr marL="1055103" indent="-212487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</a:defRPr>
            </a:lvl3pPr>
            <a:lvl4pPr marL="1441975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4pPr>
            <a:lvl5pPr marL="1828846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5pPr>
            <a:lvl6pPr marL="2250887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6pPr>
            <a:lvl7pPr marL="2672928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7pPr>
            <a:lvl8pPr marL="3094970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8pPr>
            <a:lvl9pPr marL="3517011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9pPr>
          </a:lstStyle>
          <a:p>
            <a:pPr algn="just"/>
            <a:r>
              <a:rPr lang="es-ES" sz="1600" kern="0" dirty="0"/>
              <a:t>Desarrollo de un </a:t>
            </a:r>
            <a:r>
              <a:rPr lang="es-ES" sz="1600" b="1" kern="0" dirty="0"/>
              <a:t>compilador funcional</a:t>
            </a:r>
          </a:p>
          <a:p>
            <a:pPr algn="just"/>
            <a:r>
              <a:rPr lang="es-ES" sz="1600" kern="0" dirty="0"/>
              <a:t>Creación</a:t>
            </a:r>
            <a:r>
              <a:rPr lang="es-ES" sz="1600" b="1" kern="0" dirty="0"/>
              <a:t> </a:t>
            </a:r>
            <a:r>
              <a:rPr lang="es-ES" sz="1600" kern="0" dirty="0"/>
              <a:t>de</a:t>
            </a:r>
            <a:r>
              <a:rPr lang="es-ES" sz="1600" b="1" kern="0" dirty="0"/>
              <a:t> gramática Alfa </a:t>
            </a:r>
            <a:r>
              <a:rPr lang="es-ES" sz="1600" kern="0" dirty="0"/>
              <a:t>para lenguaje de programación</a:t>
            </a:r>
          </a:p>
          <a:p>
            <a:pPr algn="just"/>
            <a:r>
              <a:rPr lang="es-ES" sz="1600" b="1" kern="0" dirty="0"/>
              <a:t>Desarrollo de analizadores (léxico, sintáctico, semántico)</a:t>
            </a:r>
          </a:p>
          <a:p>
            <a:pPr algn="just"/>
            <a:r>
              <a:rPr lang="es-ES" sz="1600" b="1" kern="0" dirty="0"/>
              <a:t>Generación de código intermedio </a:t>
            </a:r>
            <a:r>
              <a:rPr lang="es-ES" sz="1600" kern="0" dirty="0"/>
              <a:t>mediante cuádruplas</a:t>
            </a:r>
          </a:p>
          <a:p>
            <a:pPr algn="just"/>
            <a:r>
              <a:rPr lang="es-ES" sz="1600" b="1" kern="0" dirty="0"/>
              <a:t>Generación de código objeto </a:t>
            </a:r>
            <a:r>
              <a:rPr lang="es-ES" sz="1600" kern="0" dirty="0"/>
              <a:t>en código máquina MIPS</a:t>
            </a:r>
            <a:endParaRPr lang="es-ES_tradnl" sz="1600" kern="0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4483E84B-632F-825F-38B3-7602EF369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0227" y="1363174"/>
            <a:ext cx="4143379" cy="747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6531" indent="-316531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  <a:ea typeface="+mn-ea"/>
                <a:cs typeface="+mn-cs"/>
              </a:defRPr>
            </a:lvl1pPr>
            <a:lvl2pPr marL="685817" indent="-263776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2pPr>
            <a:lvl3pPr marL="1055103" indent="-212487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</a:defRPr>
            </a:lvl3pPr>
            <a:lvl4pPr marL="1441975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4pPr>
            <a:lvl5pPr marL="1828846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5pPr>
            <a:lvl6pPr marL="2250887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6pPr>
            <a:lvl7pPr marL="2672928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7pPr>
            <a:lvl8pPr marL="3094970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8pPr>
            <a:lvl9pPr marL="3517011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s-ES" altLang="es-ES" dirty="0"/>
              <a:t>La </a:t>
            </a:r>
            <a:r>
              <a:rPr lang="es-ES" altLang="es-ES" b="1" dirty="0"/>
              <a:t>relevancia</a:t>
            </a:r>
            <a:r>
              <a:rPr lang="es-ES" altLang="es-ES" dirty="0"/>
              <a:t> de este proyecto viene dada por…</a:t>
            </a:r>
            <a:endParaRPr lang="es-ES_tradnl" altLang="es-ES" dirty="0"/>
          </a:p>
        </p:txBody>
      </p:sp>
      <p:pic>
        <p:nvPicPr>
          <p:cNvPr id="23" name="Picture 2" descr="Ranked: Top 50 Data Center Markets by Power Consumption">
            <a:extLst>
              <a:ext uri="{FF2B5EF4-FFF2-40B4-BE49-F238E27FC236}">
                <a16:creationId xmlns:a16="http://schemas.microsoft.com/office/drawing/2014/main" id="{2664C27C-5DC0-30CD-DDCF-A4AF27094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7" y="2358347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Ranked: Top 50 Data Center Markets by Power Consumption">
            <a:extLst>
              <a:ext uri="{FF2B5EF4-FFF2-40B4-BE49-F238E27FC236}">
                <a16:creationId xmlns:a16="http://schemas.microsoft.com/office/drawing/2014/main" id="{34EBECC3-E978-BE4D-B1C5-EF8AF7B49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7" y="2957630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anked: Top 50 Data Center Markets by Power Consumption">
            <a:extLst>
              <a:ext uri="{FF2B5EF4-FFF2-40B4-BE49-F238E27FC236}">
                <a16:creationId xmlns:a16="http://schemas.microsoft.com/office/drawing/2014/main" id="{7813E19C-199F-55AC-EF46-92B7E9DDF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7" y="4132795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Ranked: Top 50 Data Center Markets by Power Consumption">
            <a:extLst>
              <a:ext uri="{FF2B5EF4-FFF2-40B4-BE49-F238E27FC236}">
                <a16:creationId xmlns:a16="http://schemas.microsoft.com/office/drawing/2014/main" id="{0185B326-5C29-2873-A6AD-1F975255A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7" y="4762162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Ranked: Top 50 Data Center Markets by Power Consumption">
            <a:extLst>
              <a:ext uri="{FF2B5EF4-FFF2-40B4-BE49-F238E27FC236}">
                <a16:creationId xmlns:a16="http://schemas.microsoft.com/office/drawing/2014/main" id="{A28ED917-F054-14C9-D86B-E5B8682CA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06" y="3520526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anked: Top 50 Data Center Markets by Power Consumption">
            <a:extLst>
              <a:ext uri="{FF2B5EF4-FFF2-40B4-BE49-F238E27FC236}">
                <a16:creationId xmlns:a16="http://schemas.microsoft.com/office/drawing/2014/main" id="{0FED64DE-8A60-FE5F-44CB-394DEADB9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945" y="2317431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Ranked: Top 50 Data Center Markets by Power Consumption">
            <a:extLst>
              <a:ext uri="{FF2B5EF4-FFF2-40B4-BE49-F238E27FC236}">
                <a16:creationId xmlns:a16="http://schemas.microsoft.com/office/drawing/2014/main" id="{7802A552-952E-7F84-4249-25DAC88FE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945" y="2916714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Ranked: Top 50 Data Center Markets by Power Consumption">
            <a:extLst>
              <a:ext uri="{FF2B5EF4-FFF2-40B4-BE49-F238E27FC236}">
                <a16:creationId xmlns:a16="http://schemas.microsoft.com/office/drawing/2014/main" id="{A0C19429-EB35-4629-2321-3A6D71A39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945" y="4091879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Ranked: Top 50 Data Center Markets by Power Consumption">
            <a:extLst>
              <a:ext uri="{FF2B5EF4-FFF2-40B4-BE49-F238E27FC236}">
                <a16:creationId xmlns:a16="http://schemas.microsoft.com/office/drawing/2014/main" id="{71A22E16-A645-7B1D-0A88-E6E72CCCC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945" y="4721246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>
            <a:extLst>
              <a:ext uri="{FF2B5EF4-FFF2-40B4-BE49-F238E27FC236}">
                <a16:creationId xmlns:a16="http://schemas.microsoft.com/office/drawing/2014/main" id="{8478A9BA-0A9E-4033-9022-C3680CDBCD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3077" y="1054700"/>
            <a:ext cx="8647723" cy="1082571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El compilador es una herramienta esencial en el desarrollo de software que </a:t>
            </a:r>
            <a:r>
              <a:rPr lang="es-ES" b="1" dirty="0"/>
              <a:t>traduce código fuente de un lenguaje de alto nivel (gramática Alfa) a código objeto (código máquina)</a:t>
            </a:r>
            <a:endParaRPr lang="es-ES_tradnl" altLang="es-ES" sz="2215" b="1" u="sng" dirty="0">
              <a:solidFill>
                <a:srgbClr val="3399FF"/>
              </a:solidFill>
            </a:endParaRPr>
          </a:p>
        </p:txBody>
      </p:sp>
      <p:sp>
        <p:nvSpPr>
          <p:cNvPr id="9218" name="3 Marcador de número de diapositiva">
            <a:extLst>
              <a:ext uri="{FF2B5EF4-FFF2-40B4-BE49-F238E27FC236}">
                <a16:creationId xmlns:a16="http://schemas.microsoft.com/office/drawing/2014/main" id="{57F50A56-4A3D-4423-B643-F5A51916C8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842618">
              <a:lnSpc>
                <a:spcPct val="115000"/>
              </a:lnSpc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1pPr>
            <a:lvl2pPr marL="685817" indent="-263776" defTabSz="842618">
              <a:lnSpc>
                <a:spcPct val="115000"/>
              </a:lnSpc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2pPr>
            <a:lvl3pPr marL="1055103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3pPr>
            <a:lvl4pPr marL="1477145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4pPr>
            <a:lvl5pPr marL="1899186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5pPr>
            <a:lvl6pPr marL="2321227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6pPr>
            <a:lvl7pPr marL="2743269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7pPr>
            <a:lvl8pPr marL="3165310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8pPr>
            <a:lvl9pPr marL="3587351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C72A98D2-A7E1-4C54-8079-A535E7059F75}" type="slidenum">
              <a:rPr lang="en-US" altLang="es-ES" sz="1385">
                <a:solidFill>
                  <a:srgbClr val="FFFFFF"/>
                </a:solidFill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US" altLang="es-ES" sz="1385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242D43-5D2A-E0D3-175F-54CC46E1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433" y="363719"/>
            <a:ext cx="7271133" cy="547762"/>
          </a:xfrm>
        </p:spPr>
        <p:txBody>
          <a:bodyPr/>
          <a:lstStyle/>
          <a:p>
            <a:r>
              <a:rPr lang="es-ES" dirty="0"/>
              <a:t>2. QUÉ ES Y CÓMO FUNCIONA UN COMPILADOR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095237F-2D13-FFFC-3AF2-E4EF4302185A}"/>
              </a:ext>
            </a:extLst>
          </p:cNvPr>
          <p:cNvSpPr/>
          <p:nvPr/>
        </p:nvSpPr>
        <p:spPr bwMode="auto">
          <a:xfrm>
            <a:off x="3928452" y="2466483"/>
            <a:ext cx="5012348" cy="36887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BCAEA95-D2DA-E27C-865F-E1A0C0F6B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787" y="2496106"/>
            <a:ext cx="4906998" cy="365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6531" indent="-316531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  <a:ea typeface="+mn-ea"/>
                <a:cs typeface="+mn-cs"/>
              </a:defRPr>
            </a:lvl1pPr>
            <a:lvl2pPr marL="685817" indent="-263776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2pPr>
            <a:lvl3pPr marL="1055103" indent="-212487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</a:defRPr>
            </a:lvl3pPr>
            <a:lvl4pPr marL="1441975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4pPr>
            <a:lvl5pPr marL="1828846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5pPr>
            <a:lvl6pPr marL="2250887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6pPr>
            <a:lvl7pPr marL="2672928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7pPr>
            <a:lvl8pPr marL="3094970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8pPr>
            <a:lvl9pPr marL="3517011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9pPr>
          </a:lstStyle>
          <a:p>
            <a:pPr algn="just"/>
            <a:r>
              <a:rPr lang="es-ES" sz="1500" b="1" kern="0" dirty="0"/>
              <a:t>Programa fuente (gramática Alfa) es procesado por el analizador léxico </a:t>
            </a:r>
            <a:r>
              <a:rPr lang="es-ES" sz="1500" kern="0" dirty="0"/>
              <a:t>(generado con Flex)</a:t>
            </a:r>
          </a:p>
          <a:p>
            <a:pPr algn="just"/>
            <a:r>
              <a:rPr lang="es-ES" sz="1500" kern="0" dirty="0"/>
              <a:t>Éste </a:t>
            </a:r>
            <a:r>
              <a:rPr lang="es-ES" sz="1500" b="1" kern="0" dirty="0"/>
              <a:t>devuelve una secuencia de tokens al analizador sintáctico </a:t>
            </a:r>
            <a:r>
              <a:rPr lang="es-ES" sz="1500" kern="0" dirty="0"/>
              <a:t>(generado con Bison) </a:t>
            </a:r>
          </a:p>
          <a:p>
            <a:pPr algn="just"/>
            <a:r>
              <a:rPr lang="es-ES" sz="1500" kern="0" dirty="0"/>
              <a:t>Con los </a:t>
            </a:r>
            <a:r>
              <a:rPr lang="es-ES" sz="1500" b="1" kern="0" dirty="0"/>
              <a:t>tokens procesados se construye un Árbol de Sintaxis que pasa al analizador semántico </a:t>
            </a:r>
            <a:r>
              <a:rPr lang="es-ES" sz="1500" kern="0" dirty="0"/>
              <a:t>(generado con Bison) </a:t>
            </a:r>
          </a:p>
          <a:p>
            <a:pPr algn="just"/>
            <a:r>
              <a:rPr lang="es-ES" sz="1500" kern="0" dirty="0"/>
              <a:t>Éste </a:t>
            </a:r>
            <a:r>
              <a:rPr lang="es-ES" sz="1500" b="1" kern="0" dirty="0"/>
              <a:t>verifica que el Árbol de Sintaxis siga las reglas semánticas</a:t>
            </a:r>
            <a:endParaRPr lang="es-ES" sz="1500" kern="0" dirty="0"/>
          </a:p>
          <a:p>
            <a:pPr algn="just"/>
            <a:r>
              <a:rPr lang="es-ES" sz="1500" kern="0" dirty="0"/>
              <a:t>Una vez </a:t>
            </a:r>
            <a:r>
              <a:rPr lang="es-ES" sz="1500" b="1" kern="0" dirty="0"/>
              <a:t>finalizados los análisis</a:t>
            </a:r>
            <a:r>
              <a:rPr lang="es-ES" sz="1500" kern="0" dirty="0"/>
              <a:t>, se genera el </a:t>
            </a:r>
            <a:r>
              <a:rPr lang="es-ES" sz="1500" b="1" kern="0" dirty="0"/>
              <a:t>código intermedio mediante cuádruplas </a:t>
            </a:r>
          </a:p>
          <a:p>
            <a:pPr algn="just"/>
            <a:r>
              <a:rPr lang="es-ES" sz="1500" b="1" kern="0" dirty="0"/>
              <a:t>A partir de este código intermedio se genera un código máquina </a:t>
            </a:r>
            <a:r>
              <a:rPr lang="es-ES" sz="1500" kern="0" dirty="0"/>
              <a:t>(MIPS)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91B7BA9-B41F-AE00-D8D1-D44119329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8452" y="2044953"/>
            <a:ext cx="4143379" cy="35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6531" indent="-316531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  <a:ea typeface="+mn-ea"/>
                <a:cs typeface="+mn-cs"/>
              </a:defRPr>
            </a:lvl1pPr>
            <a:lvl2pPr marL="685817" indent="-263776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2pPr>
            <a:lvl3pPr marL="1055103" indent="-212487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</a:defRPr>
            </a:lvl3pPr>
            <a:lvl4pPr marL="1441975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4pPr>
            <a:lvl5pPr marL="1828846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5pPr>
            <a:lvl6pPr marL="2250887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6pPr>
            <a:lvl7pPr marL="2672928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7pPr>
            <a:lvl8pPr marL="3094970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8pPr>
            <a:lvl9pPr marL="3517011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s-ES" altLang="es-ES" b="1" u="sng" dirty="0"/>
              <a:t>Funcionamiento</a:t>
            </a:r>
            <a:endParaRPr lang="es-ES_tradnl" altLang="es-ES" b="1" u="sng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3FAF7FF-7C55-E791-1955-3565F60EB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790464"/>
            <a:ext cx="3639314" cy="3070443"/>
          </a:xfrm>
          <a:prstGeom prst="rect">
            <a:avLst/>
          </a:prstGeom>
        </p:spPr>
      </p:pic>
      <p:pic>
        <p:nvPicPr>
          <p:cNvPr id="15" name="Picture 2" descr="Ranked: Top 50 Data Center Markets by Power Consumption">
            <a:extLst>
              <a:ext uri="{FF2B5EF4-FFF2-40B4-BE49-F238E27FC236}">
                <a16:creationId xmlns:a16="http://schemas.microsoft.com/office/drawing/2014/main" id="{C33B625B-455D-EF93-3C17-B286D857A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855" y="2569457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anked: Top 50 Data Center Markets by Power Consumption">
            <a:extLst>
              <a:ext uri="{FF2B5EF4-FFF2-40B4-BE49-F238E27FC236}">
                <a16:creationId xmlns:a16="http://schemas.microsoft.com/office/drawing/2014/main" id="{703960CA-D5EC-0F82-96FB-8153E7A5D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855" y="3102638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anked: Top 50 Data Center Markets by Power Consumption">
            <a:extLst>
              <a:ext uri="{FF2B5EF4-FFF2-40B4-BE49-F238E27FC236}">
                <a16:creationId xmlns:a16="http://schemas.microsoft.com/office/drawing/2014/main" id="{6DBA35C2-0337-C5A6-425A-FB7B48D0E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855" y="4476109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anked: Top 50 Data Center Markets by Power Consumption">
            <a:extLst>
              <a:ext uri="{FF2B5EF4-FFF2-40B4-BE49-F238E27FC236}">
                <a16:creationId xmlns:a16="http://schemas.microsoft.com/office/drawing/2014/main" id="{AAFF7291-4387-0FE0-49A3-9CBD87C1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855" y="5050391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anked: Top 50 Data Center Markets by Power Consumption">
            <a:extLst>
              <a:ext uri="{FF2B5EF4-FFF2-40B4-BE49-F238E27FC236}">
                <a16:creationId xmlns:a16="http://schemas.microsoft.com/office/drawing/2014/main" id="{58827188-50FE-BC60-18EF-4C694BD8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124" y="3665534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anked: Top 50 Data Center Markets by Power Consumption">
            <a:extLst>
              <a:ext uri="{FF2B5EF4-FFF2-40B4-BE49-F238E27FC236}">
                <a16:creationId xmlns:a16="http://schemas.microsoft.com/office/drawing/2014/main" id="{3767F9D1-8B8B-E4EE-7E8A-E903663A4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855" y="5594970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62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>
            <a:extLst>
              <a:ext uri="{FF2B5EF4-FFF2-40B4-BE49-F238E27FC236}">
                <a16:creationId xmlns:a16="http://schemas.microsoft.com/office/drawing/2014/main" id="{8478A9BA-0A9E-4033-9022-C3680CDBCD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319" y="992559"/>
            <a:ext cx="8849360" cy="747781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La gramática de Alfa </a:t>
            </a:r>
            <a:r>
              <a:rPr lang="es-ES" b="1" dirty="0"/>
              <a:t>define las reglas sintácticas </a:t>
            </a:r>
            <a:r>
              <a:rPr lang="es-ES" dirty="0"/>
              <a:t>a seguir. Se ha desarrollado una </a:t>
            </a:r>
            <a:r>
              <a:rPr lang="es-ES" b="1" dirty="0"/>
              <a:t>gramática extensa</a:t>
            </a:r>
            <a:r>
              <a:rPr lang="es-ES" dirty="0"/>
              <a:t> y que cubre una </a:t>
            </a:r>
            <a:r>
              <a:rPr lang="es-ES" b="1" dirty="0"/>
              <a:t>amplia gama de construcciones</a:t>
            </a:r>
          </a:p>
        </p:txBody>
      </p:sp>
      <p:sp>
        <p:nvSpPr>
          <p:cNvPr id="9218" name="3 Marcador de número de diapositiva">
            <a:extLst>
              <a:ext uri="{FF2B5EF4-FFF2-40B4-BE49-F238E27FC236}">
                <a16:creationId xmlns:a16="http://schemas.microsoft.com/office/drawing/2014/main" id="{57F50A56-4A3D-4423-B643-F5A51916C8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842618">
              <a:lnSpc>
                <a:spcPct val="115000"/>
              </a:lnSpc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1pPr>
            <a:lvl2pPr marL="685817" indent="-263776" defTabSz="842618">
              <a:lnSpc>
                <a:spcPct val="115000"/>
              </a:lnSpc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2pPr>
            <a:lvl3pPr marL="1055103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3pPr>
            <a:lvl4pPr marL="1477145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4pPr>
            <a:lvl5pPr marL="1899186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5pPr>
            <a:lvl6pPr marL="2321227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6pPr>
            <a:lvl7pPr marL="2743269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7pPr>
            <a:lvl8pPr marL="3165310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8pPr>
            <a:lvl9pPr marL="3587351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C72A98D2-A7E1-4C54-8079-A535E7059F75}" type="slidenum">
              <a:rPr lang="en-US" altLang="es-ES" sz="1385">
                <a:solidFill>
                  <a:srgbClr val="FFFFFF"/>
                </a:solidFill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en-US" altLang="es-ES" sz="1385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242D43-5D2A-E0D3-175F-54CC46E1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614" y="282878"/>
            <a:ext cx="3108765" cy="747781"/>
          </a:xfrm>
        </p:spPr>
        <p:txBody>
          <a:bodyPr/>
          <a:lstStyle/>
          <a:p>
            <a:r>
              <a:rPr lang="es-ES" dirty="0"/>
              <a:t>3. GRAMÁTICA ALFA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2943B62-38CB-0B95-C6EF-A0DBAB8E2A39}"/>
              </a:ext>
            </a:extLst>
          </p:cNvPr>
          <p:cNvSpPr/>
          <p:nvPr/>
        </p:nvSpPr>
        <p:spPr bwMode="auto">
          <a:xfrm>
            <a:off x="5130800" y="5293941"/>
            <a:ext cx="3713479" cy="360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i="1" dirty="0">
                <a:solidFill>
                  <a:srgbClr val="757561"/>
                </a:solidFill>
                <a:hlinkClick r:id="rId2" action="ppaction://hlinkfile"/>
              </a:rPr>
              <a:t>Ver Anexo II – Gramática Alfa</a:t>
            </a:r>
            <a:endParaRPr lang="es-ES" sz="1600" i="1" dirty="0">
              <a:solidFill>
                <a:srgbClr val="75756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A88CB43-CC5A-E1E7-C1D7-C2C7320E7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335" y="2308281"/>
            <a:ext cx="3966044" cy="282657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84D336B-E4A2-99AA-AFD9-3A2C4ADE667B}"/>
              </a:ext>
            </a:extLst>
          </p:cNvPr>
          <p:cNvSpPr/>
          <p:nvPr/>
        </p:nvSpPr>
        <p:spPr bwMode="auto">
          <a:xfrm>
            <a:off x="378512" y="1777512"/>
            <a:ext cx="4561788" cy="43311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F6E610F-7243-859A-D82F-62514574A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231" y="1805452"/>
            <a:ext cx="4316969" cy="429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6531" indent="-316531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  <a:ea typeface="+mn-ea"/>
                <a:cs typeface="+mn-cs"/>
              </a:defRPr>
            </a:lvl1pPr>
            <a:lvl2pPr marL="685817" indent="-263776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2pPr>
            <a:lvl3pPr marL="1055103" indent="-212487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</a:defRPr>
            </a:lvl3pPr>
            <a:lvl4pPr marL="1441975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4pPr>
            <a:lvl5pPr marL="1828846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5pPr>
            <a:lvl6pPr marL="2250887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6pPr>
            <a:lvl7pPr marL="2672928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7pPr>
            <a:lvl8pPr marL="3094970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8pPr>
            <a:lvl9pPr marL="3517011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9pPr>
          </a:lstStyle>
          <a:p>
            <a:pPr algn="just"/>
            <a:r>
              <a:rPr lang="es-ES" sz="1400" b="1" kern="0" dirty="0"/>
              <a:t>Declaración de un único main</a:t>
            </a:r>
          </a:p>
          <a:p>
            <a:pPr algn="just"/>
            <a:r>
              <a:rPr lang="es-ES" sz="1400" b="1" kern="0" dirty="0"/>
              <a:t>Declaración clases/funciones con parámetros/identificadores</a:t>
            </a:r>
          </a:p>
          <a:p>
            <a:pPr algn="just"/>
            <a:r>
              <a:rPr lang="es-ES" sz="1400" b="1" kern="0" dirty="0"/>
              <a:t>Definición de tipos de datos: int, boolean, </a:t>
            </a:r>
            <a:r>
              <a:rPr lang="es-ES" sz="1400" b="1" kern="0" dirty="0" err="1"/>
              <a:t>float</a:t>
            </a:r>
            <a:r>
              <a:rPr lang="es-ES_tradnl" sz="1400" b="1" kern="0" dirty="0"/>
              <a:t>, </a:t>
            </a:r>
            <a:r>
              <a:rPr lang="es-ES_tradnl" sz="1400" b="1" kern="0" dirty="0" err="1"/>
              <a:t>string</a:t>
            </a:r>
            <a:r>
              <a:rPr lang="es-ES_tradnl" sz="1400" b="1" kern="0" dirty="0"/>
              <a:t>, </a:t>
            </a:r>
            <a:r>
              <a:rPr lang="es-ES_tradnl" sz="1400" b="1" kern="0" dirty="0" err="1"/>
              <a:t>char</a:t>
            </a:r>
            <a:endParaRPr lang="es-ES_tradnl" sz="1400" b="1" kern="0" dirty="0"/>
          </a:p>
          <a:p>
            <a:pPr algn="just"/>
            <a:r>
              <a:rPr lang="es-ES_tradnl" sz="1400" b="1" kern="0" dirty="0"/>
              <a:t>Declaración de punteros/vectores/</a:t>
            </a:r>
            <a:r>
              <a:rPr lang="es-ES_tradnl" sz="1400" b="1" kern="0" dirty="0" err="1"/>
              <a:t>arrays</a:t>
            </a:r>
            <a:r>
              <a:rPr lang="es-ES_tradnl" sz="1400" b="1" kern="0" dirty="0"/>
              <a:t> con dimensión</a:t>
            </a:r>
          </a:p>
          <a:p>
            <a:pPr algn="just"/>
            <a:r>
              <a:rPr lang="es-ES_tradnl" sz="1400" b="1" kern="0" dirty="0"/>
              <a:t>Llamada a funciones y Acceso a </a:t>
            </a:r>
            <a:r>
              <a:rPr lang="es-ES_tradnl" sz="1400" b="1" kern="0" dirty="0" err="1"/>
              <a:t>arrays</a:t>
            </a:r>
            <a:endParaRPr lang="es-ES_tradnl" sz="1400" b="1" kern="0" dirty="0"/>
          </a:p>
          <a:p>
            <a:pPr algn="just"/>
            <a:r>
              <a:rPr lang="es-ES_tradnl" sz="1400" b="1" kern="0" dirty="0"/>
              <a:t>Sentencias: printf, </a:t>
            </a:r>
            <a:r>
              <a:rPr lang="es-ES_tradnl" sz="1400" b="1" kern="0" dirty="0" err="1"/>
              <a:t>scanf</a:t>
            </a:r>
            <a:r>
              <a:rPr lang="es-ES_tradnl" sz="1400" b="1" kern="0" dirty="0"/>
              <a:t>, free, return, </a:t>
            </a:r>
          </a:p>
          <a:p>
            <a:pPr algn="just"/>
            <a:r>
              <a:rPr lang="es-ES_tradnl" sz="1400" b="1" kern="0" dirty="0"/>
              <a:t>Asignación de valores a identificadores, acceso a </a:t>
            </a:r>
            <a:r>
              <a:rPr lang="es-ES_tradnl" sz="1400" b="1" kern="0" dirty="0" err="1"/>
              <a:t>arrays</a:t>
            </a:r>
            <a:r>
              <a:rPr lang="es-ES_tradnl" sz="1400" b="1" kern="0" dirty="0"/>
              <a:t>, punteros</a:t>
            </a:r>
          </a:p>
          <a:p>
            <a:pPr algn="just"/>
            <a:r>
              <a:rPr lang="es-ES_tradnl" sz="1400" b="1" kern="0" dirty="0"/>
              <a:t>Bucles: </a:t>
            </a:r>
            <a:r>
              <a:rPr lang="es-ES_tradnl" sz="1400" b="1" kern="0" dirty="0" err="1"/>
              <a:t>while</a:t>
            </a:r>
            <a:r>
              <a:rPr lang="es-ES_tradnl" sz="1400" b="1" kern="0" dirty="0"/>
              <a:t> y </a:t>
            </a:r>
            <a:r>
              <a:rPr lang="es-ES_tradnl" sz="1400" b="1" kern="0" dirty="0" err="1"/>
              <a:t>for</a:t>
            </a:r>
            <a:endParaRPr lang="es-ES_tradnl" sz="1400" b="1" kern="0" dirty="0"/>
          </a:p>
          <a:p>
            <a:pPr algn="just"/>
            <a:r>
              <a:rPr lang="es-ES_tradnl" sz="1400" b="1" kern="0" dirty="0"/>
              <a:t>Condicional: if</a:t>
            </a:r>
          </a:p>
          <a:p>
            <a:pPr algn="just"/>
            <a:r>
              <a:rPr lang="es-ES_tradnl" sz="1400" b="1" kern="0" dirty="0"/>
              <a:t>Expresiones y comparaciones: sumas, restas, menor o igual, igual que…</a:t>
            </a:r>
          </a:p>
          <a:p>
            <a:pPr algn="just"/>
            <a:r>
              <a:rPr lang="es-ES_tradnl" sz="1400" b="1" kern="0" dirty="0"/>
              <a:t>Constantes y números</a:t>
            </a:r>
          </a:p>
          <a:p>
            <a:pPr algn="just"/>
            <a:endParaRPr lang="es-ES" sz="1400" b="1" kern="0" dirty="0"/>
          </a:p>
        </p:txBody>
      </p:sp>
      <p:pic>
        <p:nvPicPr>
          <p:cNvPr id="10" name="Picture 2" descr="Ranked: Top 50 Data Center Markets by Power Consumption">
            <a:extLst>
              <a:ext uri="{FF2B5EF4-FFF2-40B4-BE49-F238E27FC236}">
                <a16:creationId xmlns:a16="http://schemas.microsoft.com/office/drawing/2014/main" id="{40B2D8B8-EEF8-1844-8C44-72175ABBA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7" y="1829533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anked: Top 50 Data Center Markets by Power Consumption">
            <a:extLst>
              <a:ext uri="{FF2B5EF4-FFF2-40B4-BE49-F238E27FC236}">
                <a16:creationId xmlns:a16="http://schemas.microsoft.com/office/drawing/2014/main" id="{AA846EC3-E0BB-62BB-7D3F-60E23D9AB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7" y="2142376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anked: Top 50 Data Center Markets by Power Consumption">
            <a:extLst>
              <a:ext uri="{FF2B5EF4-FFF2-40B4-BE49-F238E27FC236}">
                <a16:creationId xmlns:a16="http://schemas.microsoft.com/office/drawing/2014/main" id="{02D0FB56-4262-B651-5D35-BEF5C0BE3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7" y="3163303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anked: Top 50 Data Center Markets by Power Consumption">
            <a:extLst>
              <a:ext uri="{FF2B5EF4-FFF2-40B4-BE49-F238E27FC236}">
                <a16:creationId xmlns:a16="http://schemas.microsoft.com/office/drawing/2014/main" id="{D27C693E-F961-766A-52BA-9E6433AF6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7" y="3671483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anked: Top 50 Data Center Markets by Power Consumption">
            <a:extLst>
              <a:ext uri="{FF2B5EF4-FFF2-40B4-BE49-F238E27FC236}">
                <a16:creationId xmlns:a16="http://schemas.microsoft.com/office/drawing/2014/main" id="{3B850F61-3C4E-AD81-D7C4-7A388B888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06" y="2661204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anked: Top 50 Data Center Markets by Power Consumption">
            <a:extLst>
              <a:ext uri="{FF2B5EF4-FFF2-40B4-BE49-F238E27FC236}">
                <a16:creationId xmlns:a16="http://schemas.microsoft.com/office/drawing/2014/main" id="{446A1D06-2082-D452-4B6E-50000B638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7" y="3948566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anked: Top 50 Data Center Markets by Power Consumption">
            <a:extLst>
              <a:ext uri="{FF2B5EF4-FFF2-40B4-BE49-F238E27FC236}">
                <a16:creationId xmlns:a16="http://schemas.microsoft.com/office/drawing/2014/main" id="{5B7887AD-3F4B-E313-FF37-04B96045F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7" y="4239375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anked: Top 50 Data Center Markets by Power Consumption">
            <a:extLst>
              <a:ext uri="{FF2B5EF4-FFF2-40B4-BE49-F238E27FC236}">
                <a16:creationId xmlns:a16="http://schemas.microsoft.com/office/drawing/2014/main" id="{F8BA4C4D-72F1-1C99-035A-38C26EC23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7" y="5073014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anked: Top 50 Data Center Markets by Power Consumption">
            <a:extLst>
              <a:ext uri="{FF2B5EF4-FFF2-40B4-BE49-F238E27FC236}">
                <a16:creationId xmlns:a16="http://schemas.microsoft.com/office/drawing/2014/main" id="{85721F6C-8F9E-B813-B80D-4D4F53BAF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7" y="5382890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anked: Top 50 Data Center Markets by Power Consumption">
            <a:extLst>
              <a:ext uri="{FF2B5EF4-FFF2-40B4-BE49-F238E27FC236}">
                <a16:creationId xmlns:a16="http://schemas.microsoft.com/office/drawing/2014/main" id="{364180C7-D1F9-B269-264E-E978346D2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06" y="4758203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anked: Top 50 Data Center Markets by Power Consumption">
            <a:extLst>
              <a:ext uri="{FF2B5EF4-FFF2-40B4-BE49-F238E27FC236}">
                <a16:creationId xmlns:a16="http://schemas.microsoft.com/office/drawing/2014/main" id="{1B0003D6-B1BD-0A95-7F99-A9442B988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89" y="5801506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18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ángulo 58">
            <a:extLst>
              <a:ext uri="{FF2B5EF4-FFF2-40B4-BE49-F238E27FC236}">
                <a16:creationId xmlns:a16="http://schemas.microsoft.com/office/drawing/2014/main" id="{AF7F2C92-1492-FA58-5B9F-D8E5E59ED585}"/>
              </a:ext>
            </a:extLst>
          </p:cNvPr>
          <p:cNvSpPr/>
          <p:nvPr/>
        </p:nvSpPr>
        <p:spPr bwMode="auto">
          <a:xfrm>
            <a:off x="5107842" y="4857976"/>
            <a:ext cx="2775245" cy="775107"/>
          </a:xfrm>
          <a:prstGeom prst="rect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DFC0F4C2-BDD0-A9FD-E8BE-4B6D65B40DCF}"/>
              </a:ext>
            </a:extLst>
          </p:cNvPr>
          <p:cNvSpPr/>
          <p:nvPr/>
        </p:nvSpPr>
        <p:spPr bwMode="auto">
          <a:xfrm>
            <a:off x="4175743" y="1455730"/>
            <a:ext cx="3707344" cy="313193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1CFB3590-827F-1703-5F93-BB8167D9873E}"/>
              </a:ext>
            </a:extLst>
          </p:cNvPr>
          <p:cNvSpPr/>
          <p:nvPr/>
        </p:nvSpPr>
        <p:spPr bwMode="auto">
          <a:xfrm>
            <a:off x="2184934" y="1443789"/>
            <a:ext cx="1877670" cy="316697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4FF9F6-9A81-796E-C072-98C17F20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542" y="514938"/>
            <a:ext cx="5526912" cy="793819"/>
          </a:xfrm>
        </p:spPr>
        <p:txBody>
          <a:bodyPr/>
          <a:lstStyle/>
          <a:p>
            <a:r>
              <a:rPr lang="es-ES" dirty="0"/>
              <a:t>4. ESQUEMA GENERAL COMPILADOR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70FD27-9227-16D0-001B-2168F1324A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37EE31-4B27-4BEE-8AAD-FFF556132DBC}" type="slidenum">
              <a:rPr lang="en-US" altLang="es-ES" smtClean="0"/>
              <a:pPr>
                <a:defRPr/>
              </a:pPr>
              <a:t>6</a:t>
            </a:fld>
            <a:endParaRPr lang="en-US" altLang="es-E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A374F36-E171-A84F-4A1A-D344D2A3B2F0}"/>
              </a:ext>
            </a:extLst>
          </p:cNvPr>
          <p:cNvGrpSpPr/>
          <p:nvPr/>
        </p:nvGrpSpPr>
        <p:grpSpPr>
          <a:xfrm>
            <a:off x="1534124" y="1577535"/>
            <a:ext cx="6260152" cy="4055548"/>
            <a:chOff x="2053730" y="1833954"/>
            <a:chExt cx="6672502" cy="4155807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EAAE099D-A080-AC40-5311-E9A59CD375C0}"/>
                </a:ext>
              </a:extLst>
            </p:cNvPr>
            <p:cNvSpPr txBox="1"/>
            <p:nvPr/>
          </p:nvSpPr>
          <p:spPr>
            <a:xfrm>
              <a:off x="3004456" y="4102460"/>
              <a:ext cx="1175657" cy="6918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849660">
                <a:spcAft>
                  <a:spcPts val="552"/>
                </a:spcAft>
              </a:pPr>
              <a:r>
                <a:rPr lang="es-ES" sz="929" kern="100" dirty="0">
                  <a:solidFill>
                    <a:schemeClr val="tx1"/>
                  </a:solidFill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Lex.yy.c</a:t>
              </a:r>
            </a:p>
            <a:p>
              <a:pPr algn="ctr" defTabSz="849660">
                <a:spcAft>
                  <a:spcPts val="552"/>
                </a:spcAft>
              </a:pPr>
              <a:endParaRPr lang="es-ES" sz="929" kern="100" dirty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endParaRPr>
            </a:p>
            <a:p>
              <a:pPr algn="ctr" defTabSz="849660">
                <a:spcAft>
                  <a:spcPts val="552"/>
                </a:spcAft>
              </a:pPr>
              <a:endParaRPr lang="es-ES" sz="929" kern="100" dirty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C68A188-97AD-43A5-5547-A9C7D6ECAECD}"/>
                </a:ext>
              </a:extLst>
            </p:cNvPr>
            <p:cNvSpPr txBox="1"/>
            <p:nvPr/>
          </p:nvSpPr>
          <p:spPr>
            <a:xfrm>
              <a:off x="3004456" y="3534170"/>
              <a:ext cx="1175657" cy="24622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849660">
                <a:spcAft>
                  <a:spcPts val="552"/>
                </a:spcAft>
              </a:pPr>
              <a:r>
                <a:rPr lang="es-ES" sz="929" kern="100">
                  <a:solidFill>
                    <a:schemeClr val="tx1"/>
                  </a:solidFill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Flex</a:t>
              </a:r>
              <a:endParaRPr lang="es-ES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85BF951A-C28C-5571-7FF2-972818353C3C}"/>
                </a:ext>
              </a:extLst>
            </p:cNvPr>
            <p:cNvSpPr txBox="1"/>
            <p:nvPr/>
          </p:nvSpPr>
          <p:spPr>
            <a:xfrm>
              <a:off x="3004456" y="2688391"/>
              <a:ext cx="1175657" cy="6130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849660">
                <a:spcAft>
                  <a:spcPts val="552"/>
                </a:spcAft>
              </a:pPr>
              <a:r>
                <a:rPr lang="es-ES" sz="929" kern="100" dirty="0">
                  <a:solidFill>
                    <a:schemeClr val="tx1"/>
                  </a:solidFill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Lex.l</a:t>
              </a:r>
            </a:p>
            <a:p>
              <a:pPr algn="ctr" defTabSz="849660">
                <a:spcAft>
                  <a:spcPts val="552"/>
                </a:spcAft>
              </a:pPr>
              <a:r>
                <a:rPr lang="es-ES" sz="929" kern="100" dirty="0">
                  <a:solidFill>
                    <a:schemeClr val="tx1"/>
                  </a:solidFill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(</a:t>
              </a:r>
              <a:r>
                <a:rPr lang="es-ES" sz="929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Especificación Flex </a:t>
              </a:r>
              <a:r>
                <a:rPr lang="es-ES" sz="929" kern="100" dirty="0">
                  <a:solidFill>
                    <a:schemeClr val="tx1"/>
                  </a:solidFill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)</a:t>
              </a:r>
              <a:endParaRPr lang="es-E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22826E92-C87F-D7B3-1D3F-7C006B8AE073}"/>
                </a:ext>
              </a:extLst>
            </p:cNvPr>
            <p:cNvSpPr/>
            <p:nvPr/>
          </p:nvSpPr>
          <p:spPr>
            <a:xfrm>
              <a:off x="3160862" y="4312012"/>
              <a:ext cx="834196" cy="43056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9660">
                <a:spcAft>
                  <a:spcPts val="552"/>
                </a:spcAft>
              </a:pPr>
              <a:r>
                <a:rPr lang="es-ES" sz="900" kern="1200" dirty="0" err="1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Yylex</a:t>
              </a:r>
              <a:r>
                <a:rPr lang="es-ES" sz="9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()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9CF88780-FCB9-6E6D-103D-8F9E70B8C6DC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>
              <a:off x="3592285" y="3301422"/>
              <a:ext cx="0" cy="232748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6FADA5EC-C824-09C8-5F5A-0E63293EBDA6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3592285" y="3780391"/>
              <a:ext cx="0" cy="322069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50EB0BEB-9543-30EC-B0E3-A568716B7965}"/>
                </a:ext>
              </a:extLst>
            </p:cNvPr>
            <p:cNvSpPr txBox="1"/>
            <p:nvPr/>
          </p:nvSpPr>
          <p:spPr>
            <a:xfrm>
              <a:off x="4479471" y="4342790"/>
              <a:ext cx="576939" cy="2462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849660">
                <a:spcAft>
                  <a:spcPts val="552"/>
                </a:spcAft>
              </a:pPr>
              <a:r>
                <a:rPr lang="es-ES" sz="929" kern="100" dirty="0">
                  <a:solidFill>
                    <a:schemeClr val="tx1"/>
                  </a:solidFill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Tokens</a:t>
              </a:r>
              <a:endParaRPr lang="es-E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01D15188-CC09-623D-A143-7141F7497026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>
              <a:off x="4180113" y="4448399"/>
              <a:ext cx="299358" cy="17502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5963B736-46B4-7873-565F-0076B072C824}"/>
                </a:ext>
              </a:extLst>
            </p:cNvPr>
            <p:cNvSpPr txBox="1"/>
            <p:nvPr/>
          </p:nvSpPr>
          <p:spPr>
            <a:xfrm>
              <a:off x="5725882" y="4102460"/>
              <a:ext cx="1175657" cy="6918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849660">
                <a:spcAft>
                  <a:spcPts val="552"/>
                </a:spcAft>
              </a:pPr>
              <a:r>
                <a:rPr lang="es-ES" sz="929" kern="100" dirty="0">
                  <a:solidFill>
                    <a:schemeClr val="tx1"/>
                  </a:solidFill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y.tab.c</a:t>
              </a:r>
            </a:p>
            <a:p>
              <a:pPr algn="ctr" defTabSz="849660">
                <a:spcAft>
                  <a:spcPts val="552"/>
                </a:spcAft>
              </a:pPr>
              <a:endParaRPr lang="es-ES" sz="929" kern="100" dirty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endParaRPr>
            </a:p>
            <a:p>
              <a:pPr algn="ctr" defTabSz="849660">
                <a:spcAft>
                  <a:spcPts val="552"/>
                </a:spcAft>
              </a:pPr>
              <a:endParaRPr lang="es-ES" sz="929" kern="100" dirty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0D0ED0B-14E5-5D06-7A87-EDD94086B373}"/>
                </a:ext>
              </a:extLst>
            </p:cNvPr>
            <p:cNvSpPr txBox="1"/>
            <p:nvPr/>
          </p:nvSpPr>
          <p:spPr>
            <a:xfrm>
              <a:off x="5725882" y="3534170"/>
              <a:ext cx="1175657" cy="24622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849660">
                <a:spcAft>
                  <a:spcPts val="552"/>
                </a:spcAft>
              </a:pPr>
              <a:r>
                <a:rPr lang="es-ES" sz="929" kern="100" dirty="0">
                  <a:solidFill>
                    <a:schemeClr val="tx1"/>
                  </a:solidFill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Bison</a:t>
              </a:r>
              <a:endParaRPr lang="es-E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C7D85457-10EE-4856-96B8-4D21CC1A5799}"/>
                </a:ext>
              </a:extLst>
            </p:cNvPr>
            <p:cNvSpPr txBox="1"/>
            <p:nvPr/>
          </p:nvSpPr>
          <p:spPr>
            <a:xfrm>
              <a:off x="5725882" y="2688391"/>
              <a:ext cx="1175657" cy="6130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849660">
                <a:spcAft>
                  <a:spcPts val="552"/>
                </a:spcAft>
              </a:pPr>
              <a:r>
                <a:rPr lang="es-ES" sz="929" kern="100" dirty="0">
                  <a:solidFill>
                    <a:schemeClr val="tx1"/>
                  </a:solidFill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Syntax.y</a:t>
              </a:r>
            </a:p>
            <a:p>
              <a:pPr algn="ctr" defTabSz="849660">
                <a:spcAft>
                  <a:spcPts val="552"/>
                </a:spcAft>
              </a:pPr>
              <a:r>
                <a:rPr lang="es-ES" sz="929" kern="100" dirty="0">
                  <a:solidFill>
                    <a:schemeClr val="tx1"/>
                  </a:solidFill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(</a:t>
              </a:r>
              <a:r>
                <a:rPr lang="es-ES" sz="929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Especificación Bison</a:t>
              </a:r>
              <a:r>
                <a:rPr lang="es-ES" sz="929" kern="100" dirty="0">
                  <a:solidFill>
                    <a:schemeClr val="tx1"/>
                  </a:solidFill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)</a:t>
              </a:r>
              <a:endParaRPr lang="es-E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042E1B2-4142-4022-12D7-971BED3AE8B1}"/>
                </a:ext>
              </a:extLst>
            </p:cNvPr>
            <p:cNvSpPr/>
            <p:nvPr/>
          </p:nvSpPr>
          <p:spPr>
            <a:xfrm>
              <a:off x="5805057" y="4312012"/>
              <a:ext cx="1029038" cy="43056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9660">
                <a:spcAft>
                  <a:spcPts val="552"/>
                </a:spcAft>
              </a:pPr>
              <a:r>
                <a:rPr lang="es-ES" sz="800" kern="1200" dirty="0" err="1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Yyparse</a:t>
              </a:r>
              <a:r>
                <a:rPr lang="es-ES" sz="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()</a:t>
              </a:r>
              <a:endParaRPr lang="es-E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72BEA8AC-AC96-0308-CEF8-680F12E862C5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>
              <a:off x="6313711" y="3301422"/>
              <a:ext cx="0" cy="232748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4949D97F-A801-3575-093F-8587056707B5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6313711" y="3780391"/>
              <a:ext cx="0" cy="322069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214C2B19-D16C-5F25-F8A2-5A1A544C08EE}"/>
                </a:ext>
              </a:extLst>
            </p:cNvPr>
            <p:cNvSpPr txBox="1"/>
            <p:nvPr/>
          </p:nvSpPr>
          <p:spPr>
            <a:xfrm>
              <a:off x="4180111" y="5274519"/>
              <a:ext cx="1545771" cy="7078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849660">
                <a:spcAft>
                  <a:spcPts val="552"/>
                </a:spcAft>
              </a:pPr>
              <a:r>
                <a:rPr lang="es-ES" sz="929" kern="100" err="1">
                  <a:solidFill>
                    <a:schemeClr val="tx1"/>
                  </a:solidFill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Main.c</a:t>
              </a:r>
              <a:endParaRPr lang="es-ES" sz="929" kern="10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endParaRPr>
            </a:p>
            <a:p>
              <a:pPr algn="ctr" defTabSz="849660">
                <a:spcAft>
                  <a:spcPts val="552"/>
                </a:spcAft>
              </a:pPr>
              <a:endParaRPr lang="es-ES" sz="929" kern="10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endParaRPr>
            </a:p>
            <a:p>
              <a:pPr algn="ctr" defTabSz="849660">
                <a:spcAft>
                  <a:spcPts val="552"/>
                </a:spcAft>
              </a:pPr>
              <a:endParaRPr lang="es-ES" sz="929" kern="10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600"/>
                </a:spcAft>
              </a:pPr>
              <a:endParaRPr lang="es-ES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081E2619-649F-E253-A01C-7B2EFA30F933}"/>
                </a:ext>
              </a:extLst>
            </p:cNvPr>
            <p:cNvSpPr txBox="1"/>
            <p:nvPr/>
          </p:nvSpPr>
          <p:spPr>
            <a:xfrm>
              <a:off x="6238847" y="1833954"/>
              <a:ext cx="1175657" cy="5539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849660">
                <a:spcAft>
                  <a:spcPts val="552"/>
                </a:spcAft>
              </a:pPr>
              <a:r>
                <a:rPr lang="es-ES" sz="929" kern="100" dirty="0">
                  <a:solidFill>
                    <a:schemeClr val="tx1"/>
                  </a:solidFill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Especificación del analizador semántico</a:t>
              </a:r>
              <a:endParaRPr lang="es-E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78BB0FC6-3809-A73B-4ACD-6B57464BF767}"/>
                </a:ext>
              </a:extLst>
            </p:cNvPr>
            <p:cNvSpPr txBox="1"/>
            <p:nvPr/>
          </p:nvSpPr>
          <p:spPr>
            <a:xfrm>
              <a:off x="7550575" y="1841036"/>
              <a:ext cx="1175657" cy="5539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849660">
                <a:spcAft>
                  <a:spcPts val="552"/>
                </a:spcAft>
              </a:pPr>
              <a:r>
                <a:rPr lang="es-ES" sz="929" kern="100" dirty="0">
                  <a:solidFill>
                    <a:schemeClr val="tx1"/>
                  </a:solidFill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Funciones generación de código</a:t>
              </a:r>
              <a:endParaRPr lang="es-E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EE7B82DE-CF3D-067C-9D33-4BBF9216E5EE}"/>
                </a:ext>
              </a:extLst>
            </p:cNvPr>
            <p:cNvSpPr txBox="1"/>
            <p:nvPr/>
          </p:nvSpPr>
          <p:spPr>
            <a:xfrm>
              <a:off x="4927117" y="1833954"/>
              <a:ext cx="1175657" cy="5539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849660">
                <a:spcAft>
                  <a:spcPts val="552"/>
                </a:spcAft>
              </a:pPr>
              <a:r>
                <a:rPr lang="es-ES" sz="929" kern="100" dirty="0">
                  <a:solidFill>
                    <a:schemeClr val="tx1"/>
                  </a:solidFill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Especificación del analizador sintáctico</a:t>
              </a:r>
              <a:endParaRPr lang="es-E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0BD91A79-8AB5-4BB0-DC6D-577F58568EEF}"/>
                </a:ext>
              </a:extLst>
            </p:cNvPr>
            <p:cNvSpPr txBox="1"/>
            <p:nvPr/>
          </p:nvSpPr>
          <p:spPr>
            <a:xfrm>
              <a:off x="3004455" y="1841036"/>
              <a:ext cx="1175657" cy="5539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849660">
                <a:spcAft>
                  <a:spcPts val="552"/>
                </a:spcAft>
              </a:pPr>
              <a:r>
                <a:rPr lang="es-ES" sz="929" kern="100" dirty="0">
                  <a:solidFill>
                    <a:schemeClr val="tx1"/>
                  </a:solidFill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Especificación del analizador léxico</a:t>
              </a:r>
              <a:endParaRPr lang="es-E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A8C92353-317B-1584-5B5A-F8D8682DCEE8}"/>
                </a:ext>
              </a:extLst>
            </p:cNvPr>
            <p:cNvCxnSpPr>
              <a:cxnSpLocks/>
              <a:stCxn id="24" idx="2"/>
              <a:endCxn id="8" idx="0"/>
            </p:cNvCxnSpPr>
            <p:nvPr/>
          </p:nvCxnSpPr>
          <p:spPr>
            <a:xfrm>
              <a:off x="3592284" y="2395034"/>
              <a:ext cx="1" cy="293357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CFF3441D-388C-7EC4-5206-803962E54676}"/>
                </a:ext>
              </a:extLst>
            </p:cNvPr>
            <p:cNvCxnSpPr>
              <a:cxnSpLocks/>
              <a:stCxn id="23" idx="2"/>
              <a:endCxn id="16" idx="0"/>
            </p:cNvCxnSpPr>
            <p:nvPr/>
          </p:nvCxnSpPr>
          <p:spPr>
            <a:xfrm>
              <a:off x="5514946" y="2387952"/>
              <a:ext cx="798765" cy="300439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72C985F8-C72E-712C-19FD-1C9A3802BA06}"/>
                </a:ext>
              </a:extLst>
            </p:cNvPr>
            <p:cNvCxnSpPr>
              <a:cxnSpLocks/>
              <a:stCxn id="21" idx="2"/>
              <a:endCxn id="16" idx="0"/>
            </p:cNvCxnSpPr>
            <p:nvPr/>
          </p:nvCxnSpPr>
          <p:spPr>
            <a:xfrm flipH="1">
              <a:off x="6313711" y="2387952"/>
              <a:ext cx="512964" cy="300439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647DDFB8-5669-ED26-82EE-610BAEF824A0}"/>
                </a:ext>
              </a:extLst>
            </p:cNvPr>
            <p:cNvCxnSpPr>
              <a:cxnSpLocks/>
              <a:stCxn id="22" idx="2"/>
              <a:endCxn id="16" idx="0"/>
            </p:cNvCxnSpPr>
            <p:nvPr/>
          </p:nvCxnSpPr>
          <p:spPr>
            <a:xfrm flipH="1">
              <a:off x="6313711" y="2395034"/>
              <a:ext cx="1824693" cy="293357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8FD16DBA-12F2-28A4-E33F-29989724A0FD}"/>
                </a:ext>
              </a:extLst>
            </p:cNvPr>
            <p:cNvCxnSpPr>
              <a:cxnSpLocks/>
              <a:stCxn id="6" idx="2"/>
              <a:endCxn id="20" idx="0"/>
            </p:cNvCxnSpPr>
            <p:nvPr/>
          </p:nvCxnSpPr>
          <p:spPr>
            <a:xfrm>
              <a:off x="3592285" y="4794336"/>
              <a:ext cx="1360712" cy="480182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64EC2BA1-7952-9CEC-8703-B2C3CC846C7D}"/>
                </a:ext>
              </a:extLst>
            </p:cNvPr>
            <p:cNvCxnSpPr>
              <a:cxnSpLocks/>
              <a:stCxn id="14" idx="2"/>
              <a:endCxn id="20" idx="0"/>
            </p:cNvCxnSpPr>
            <p:nvPr/>
          </p:nvCxnSpPr>
          <p:spPr>
            <a:xfrm flipH="1">
              <a:off x="4952997" y="4794336"/>
              <a:ext cx="1360714" cy="480182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2E8A66E-E4A1-D3D3-974C-A959BD14A64F}"/>
                </a:ext>
              </a:extLst>
            </p:cNvPr>
            <p:cNvSpPr/>
            <p:nvPr/>
          </p:nvSpPr>
          <p:spPr>
            <a:xfrm>
              <a:off x="4416190" y="5535519"/>
              <a:ext cx="1073611" cy="39312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9660">
                <a:spcAft>
                  <a:spcPts val="552"/>
                </a:spcAft>
              </a:pPr>
              <a:r>
                <a:rPr lang="es-ES" sz="976" kern="1200" dirty="0" err="1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Compiler</a:t>
              </a:r>
              <a:endParaRPr lang="es-ES" sz="1050" dirty="0">
                <a:solidFill>
                  <a:schemeClr val="bg1"/>
                </a:solidFill>
              </a:endParaRP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305F1BB7-7F84-A97F-70B8-176EE495B26E}"/>
                </a:ext>
              </a:extLst>
            </p:cNvPr>
            <p:cNvSpPr txBox="1"/>
            <p:nvPr/>
          </p:nvSpPr>
          <p:spPr>
            <a:xfrm>
              <a:off x="2053730" y="5455577"/>
              <a:ext cx="805544" cy="5341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849660">
                <a:spcAft>
                  <a:spcPts val="552"/>
                </a:spcAft>
              </a:pPr>
              <a:r>
                <a:rPr lang="es-ES" sz="929" kern="100" dirty="0">
                  <a:solidFill>
                    <a:schemeClr val="tx1"/>
                  </a:solidFill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Entrada del Archivo Fuente</a:t>
              </a:r>
            </a:p>
          </p:txBody>
        </p: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633F9A1B-140E-875C-A28D-5AB34DD5C0BD}"/>
                </a:ext>
              </a:extLst>
            </p:cNvPr>
            <p:cNvCxnSpPr>
              <a:cxnSpLocks/>
              <a:stCxn id="32" idx="3"/>
              <a:endCxn id="31" idx="2"/>
            </p:cNvCxnSpPr>
            <p:nvPr/>
          </p:nvCxnSpPr>
          <p:spPr>
            <a:xfrm>
              <a:off x="2859274" y="5722669"/>
              <a:ext cx="1556916" cy="941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479B6B21-26C3-7FE0-AE49-FB2C0B435E57}"/>
                </a:ext>
              </a:extLst>
            </p:cNvPr>
            <p:cNvCxnSpPr>
              <a:cxnSpLocks/>
              <a:stCxn id="20" idx="3"/>
              <a:endCxn id="35" idx="1"/>
            </p:cNvCxnSpPr>
            <p:nvPr/>
          </p:nvCxnSpPr>
          <p:spPr>
            <a:xfrm>
              <a:off x="5725882" y="5628462"/>
              <a:ext cx="228599" cy="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94F8E508-AFD9-66C1-49F1-295C50EF6E44}"/>
                </a:ext>
              </a:extLst>
            </p:cNvPr>
            <p:cNvSpPr txBox="1"/>
            <p:nvPr/>
          </p:nvSpPr>
          <p:spPr>
            <a:xfrm>
              <a:off x="5954481" y="5351463"/>
              <a:ext cx="972238" cy="55399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849660">
                <a:spcAft>
                  <a:spcPts val="552"/>
                </a:spcAft>
              </a:pPr>
              <a:r>
                <a:rPr lang="es-ES" sz="929" kern="100" dirty="0">
                  <a:solidFill>
                    <a:schemeClr val="tx1"/>
                  </a:solidFill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Generador de código intermedio</a:t>
              </a:r>
              <a:endParaRPr lang="es-ES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6FC73C96-A000-EFE9-FD28-3F30FA28322F}"/>
                </a:ext>
              </a:extLst>
            </p:cNvPr>
            <p:cNvCxnSpPr>
              <a:cxnSpLocks/>
              <a:stCxn id="35" idx="3"/>
              <a:endCxn id="37" idx="1"/>
            </p:cNvCxnSpPr>
            <p:nvPr/>
          </p:nvCxnSpPr>
          <p:spPr>
            <a:xfrm flipV="1">
              <a:off x="6926719" y="5618556"/>
              <a:ext cx="314311" cy="9907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FA73446A-06CE-DAEE-8631-5E130508B191}"/>
                </a:ext>
              </a:extLst>
            </p:cNvPr>
            <p:cNvSpPr txBox="1"/>
            <p:nvPr/>
          </p:nvSpPr>
          <p:spPr>
            <a:xfrm>
              <a:off x="7241030" y="5351463"/>
              <a:ext cx="972238" cy="53418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849660">
                <a:spcAft>
                  <a:spcPts val="552"/>
                </a:spcAft>
              </a:pPr>
              <a:r>
                <a:rPr lang="es-ES" sz="929" kern="100" dirty="0">
                  <a:solidFill>
                    <a:schemeClr val="tx1"/>
                  </a:solidFill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Generador de código       objeto</a:t>
              </a:r>
              <a:endParaRPr lang="es-ES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41260BB1-0B13-FD3D-5EAD-8AE65EFF7F91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>
              <a:off x="5056410" y="4464076"/>
              <a:ext cx="748647" cy="6322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E29F8ADA-4AB6-9EB0-8CD4-D32E8F7C17C9}"/>
                </a:ext>
              </a:extLst>
            </p:cNvPr>
            <p:cNvSpPr txBox="1"/>
            <p:nvPr/>
          </p:nvSpPr>
          <p:spPr>
            <a:xfrm>
              <a:off x="4579954" y="4688210"/>
              <a:ext cx="1409360" cy="358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49660">
                <a:spcAft>
                  <a:spcPts val="552"/>
                </a:spcAft>
              </a:pPr>
              <a:r>
                <a:rPr lang="es-ES" sz="836" b="1" kern="1200" dirty="0">
                  <a:latin typeface="+mn-lt"/>
                  <a:ea typeface="+mn-ea"/>
                  <a:cs typeface="+mn-cs"/>
                </a:rPr>
                <a:t>Solicitud siguiente token</a:t>
              </a:r>
              <a:endParaRPr lang="es-ES" sz="900" b="1" dirty="0"/>
            </a:p>
          </p:txBody>
        </p: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59D57060-4175-1244-E498-BA31952B943B}"/>
                </a:ext>
              </a:extLst>
            </p:cNvPr>
            <p:cNvCxnSpPr>
              <a:cxnSpLocks/>
              <a:stCxn id="17" idx="4"/>
              <a:endCxn id="12" idx="2"/>
            </p:cNvCxnSpPr>
            <p:nvPr/>
          </p:nvCxnSpPr>
          <p:spPr>
            <a:xfrm flipH="1" flipV="1">
              <a:off x="4767941" y="4589011"/>
              <a:ext cx="1551636" cy="153569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90D30973-E039-B975-B627-E51D925C63F2}"/>
                </a:ext>
              </a:extLst>
            </p:cNvPr>
            <p:cNvSpPr txBox="1"/>
            <p:nvPr/>
          </p:nvSpPr>
          <p:spPr>
            <a:xfrm>
              <a:off x="5042552" y="4159465"/>
              <a:ext cx="752129" cy="358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9660">
                <a:spcAft>
                  <a:spcPts val="552"/>
                </a:spcAft>
              </a:pPr>
              <a:r>
                <a:rPr lang="es-ES" sz="836" b="1" kern="1200" dirty="0">
                  <a:latin typeface="+mn-lt"/>
                  <a:ea typeface="+mn-ea"/>
                  <a:cs typeface="+mn-cs"/>
                </a:rPr>
                <a:t>Valor token</a:t>
              </a:r>
              <a:endParaRPr lang="es-ES" sz="900" b="1" dirty="0"/>
            </a:p>
          </p:txBody>
        </p:sp>
        <p:sp>
          <p:nvSpPr>
            <p:cNvPr id="42" name="Rectángulo: esquinas redondeadas 41">
              <a:extLst>
                <a:ext uri="{FF2B5EF4-FFF2-40B4-BE49-F238E27FC236}">
                  <a16:creationId xmlns:a16="http://schemas.microsoft.com/office/drawing/2014/main" id="{8E708035-E8D9-B9F2-FFEB-621F1CEED12D}"/>
                </a:ext>
              </a:extLst>
            </p:cNvPr>
            <p:cNvSpPr/>
            <p:nvPr/>
          </p:nvSpPr>
          <p:spPr>
            <a:xfrm>
              <a:off x="3162045" y="5516697"/>
              <a:ext cx="805544" cy="36994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9660">
                <a:spcAft>
                  <a:spcPts val="552"/>
                </a:spcAft>
              </a:pPr>
              <a:r>
                <a:rPr lang="es-ES" sz="1115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Interfaz</a:t>
              </a:r>
              <a:endParaRPr lang="es-E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5F57D886-BD50-BBD2-1078-A325D7AB5232}"/>
                </a:ext>
              </a:extLst>
            </p:cNvPr>
            <p:cNvCxnSpPr>
              <a:cxnSpLocks/>
              <a:stCxn id="44" idx="1"/>
              <a:endCxn id="16" idx="3"/>
            </p:cNvCxnSpPr>
            <p:nvPr/>
          </p:nvCxnSpPr>
          <p:spPr>
            <a:xfrm flipH="1">
              <a:off x="6901539" y="2969286"/>
              <a:ext cx="545542" cy="25621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961C389F-500A-68E9-8880-77913F9B6B3C}"/>
                </a:ext>
              </a:extLst>
            </p:cNvPr>
            <p:cNvSpPr txBox="1"/>
            <p:nvPr/>
          </p:nvSpPr>
          <p:spPr>
            <a:xfrm>
              <a:off x="7447081" y="2769231"/>
              <a:ext cx="766187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849660">
                <a:spcAft>
                  <a:spcPts val="552"/>
                </a:spcAft>
              </a:pPr>
              <a:r>
                <a:rPr lang="es-ES" sz="929" kern="100" dirty="0">
                  <a:solidFill>
                    <a:schemeClr val="tx1"/>
                  </a:solidFill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Tabla de Símbolos</a:t>
              </a:r>
              <a:endParaRPr lang="es-E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Rectángulo 46">
            <a:extLst>
              <a:ext uri="{FF2B5EF4-FFF2-40B4-BE49-F238E27FC236}">
                <a16:creationId xmlns:a16="http://schemas.microsoft.com/office/drawing/2014/main" id="{9AE1EE38-3A0A-8AF6-C72E-B0228C352AA4}"/>
              </a:ext>
            </a:extLst>
          </p:cNvPr>
          <p:cNvSpPr/>
          <p:nvPr/>
        </p:nvSpPr>
        <p:spPr bwMode="auto">
          <a:xfrm>
            <a:off x="147318" y="5882641"/>
            <a:ext cx="8849361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i="1" dirty="0">
                <a:solidFill>
                  <a:srgbClr val="757561"/>
                </a:solidFill>
              </a:rPr>
              <a:t>A continuación, se verá más en detalle cada componente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B3E88009-4C03-599E-1901-B68A9E1562AB}"/>
              </a:ext>
            </a:extLst>
          </p:cNvPr>
          <p:cNvCxnSpPr/>
          <p:nvPr/>
        </p:nvCxnSpPr>
        <p:spPr bwMode="auto">
          <a:xfrm>
            <a:off x="2057400" y="5111786"/>
            <a:ext cx="232488" cy="2698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C39FA11-171E-3F84-7941-18811E65753B}"/>
              </a:ext>
            </a:extLst>
          </p:cNvPr>
          <p:cNvSpPr txBox="1"/>
          <p:nvPr/>
        </p:nvSpPr>
        <p:spPr>
          <a:xfrm>
            <a:off x="1447070" y="5623196"/>
            <a:ext cx="979026" cy="23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49660">
              <a:spcAft>
                <a:spcPts val="552"/>
              </a:spcAft>
            </a:pPr>
            <a:r>
              <a:rPr lang="es-ES" sz="930" kern="100" dirty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Fichero .alfa</a:t>
            </a:r>
            <a:endParaRPr lang="es-ES" sz="93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90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número de diapositiva">
            <a:extLst>
              <a:ext uri="{FF2B5EF4-FFF2-40B4-BE49-F238E27FC236}">
                <a16:creationId xmlns:a16="http://schemas.microsoft.com/office/drawing/2014/main" id="{A6755B7F-9E0E-494A-8DBD-22ACC5904F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842618">
              <a:lnSpc>
                <a:spcPct val="115000"/>
              </a:lnSpc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1pPr>
            <a:lvl2pPr marL="685817" indent="-263776" defTabSz="842618">
              <a:lnSpc>
                <a:spcPct val="115000"/>
              </a:lnSpc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2pPr>
            <a:lvl3pPr marL="1055103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3pPr>
            <a:lvl4pPr marL="1477145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4pPr>
            <a:lvl5pPr marL="1899186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5pPr>
            <a:lvl6pPr marL="2321227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6pPr>
            <a:lvl7pPr marL="2743269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7pPr>
            <a:lvl8pPr marL="3165310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8pPr>
            <a:lvl9pPr marL="3587351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FA300322-9DDF-48DA-937B-0F6993EB99AE}" type="slidenum">
              <a:rPr lang="en-US" altLang="es-ES" sz="1385">
                <a:solidFill>
                  <a:srgbClr val="FFFFFF"/>
                </a:solidFill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7</a:t>
            </a:fld>
            <a:endParaRPr lang="en-US" altLang="es-ES" sz="1385">
              <a:solidFill>
                <a:srgbClr val="FFFFFF"/>
              </a:solidFill>
            </a:endParaRPr>
          </a:p>
        </p:txBody>
      </p:sp>
      <p:sp>
        <p:nvSpPr>
          <p:cNvPr id="7171" name="Text Box 5">
            <a:extLst>
              <a:ext uri="{FF2B5EF4-FFF2-40B4-BE49-F238E27FC236}">
                <a16:creationId xmlns:a16="http://schemas.microsoft.com/office/drawing/2014/main" id="{F6B624BB-E880-4412-B7F3-5102BFF30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82" y="435513"/>
            <a:ext cx="8043496" cy="7295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Aft>
                <a:spcPct val="15000"/>
              </a:spcAft>
              <a:buChar char="•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5000"/>
              </a:lnSpc>
              <a:spcAft>
                <a:spcPct val="15000"/>
              </a:spcAft>
              <a:buChar char="–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2000">
                <a:solidFill>
                  <a:srgbClr val="757561"/>
                </a:solidFill>
                <a:latin typeface="Arial" panose="020B0604020202020204" pitchFamily="34" charset="0"/>
              </a:defRPr>
            </a:lvl9pPr>
          </a:lstStyle>
          <a:p>
            <a:pPr algn="ctr" defTabSz="844083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/>
            </a:pPr>
            <a:endParaRPr lang="es-ES_tradnl" altLang="es-ES" sz="2215" b="1" dirty="0">
              <a:solidFill>
                <a:srgbClr val="3399FF"/>
              </a:solidFill>
            </a:endParaRPr>
          </a:p>
          <a:p>
            <a:pPr algn="ctr" defTabSz="844083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s-ES_tradnl" altLang="es-ES" sz="2215" b="1" dirty="0">
                <a:solidFill>
                  <a:srgbClr val="3399FF"/>
                </a:solidFill>
              </a:rPr>
              <a:t>ÍNDICE</a:t>
            </a:r>
          </a:p>
          <a:p>
            <a:pPr algn="ctr" defTabSz="844083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/>
            </a:pPr>
            <a:endParaRPr lang="es-ES_tradnl" altLang="es-ES" sz="2215" b="1" dirty="0">
              <a:solidFill>
                <a:srgbClr val="3399FF"/>
              </a:solidFill>
            </a:endParaRPr>
          </a:p>
          <a:p>
            <a:pPr marL="342900" indent="-342900" defTabSz="844083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s-ES" altLang="es-ES" sz="1477" b="1" dirty="0">
                <a:solidFill>
                  <a:srgbClr val="99CCFF"/>
                </a:solidFill>
              </a:rPr>
              <a:t>Objetivos y Justificación del TFG</a:t>
            </a:r>
          </a:p>
          <a:p>
            <a:pPr marL="342900" indent="-342900" defTabSz="844083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s-ES" altLang="es-ES" sz="1477" b="1" dirty="0">
                <a:solidFill>
                  <a:srgbClr val="99CCFF"/>
                </a:solidFill>
              </a:rPr>
              <a:t>Qué es y cómo funciona un compilador</a:t>
            </a:r>
          </a:p>
          <a:p>
            <a:pPr marL="342900" indent="-342900" defTabSz="844083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s-ES" altLang="es-ES" sz="1477" b="1" dirty="0">
                <a:solidFill>
                  <a:srgbClr val="99CCFF"/>
                </a:solidFill>
              </a:rPr>
              <a:t>Gramática Alfa</a:t>
            </a:r>
          </a:p>
          <a:p>
            <a:pPr marL="342900" indent="-342900" defTabSz="844083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s-ES" altLang="es-ES" sz="1477" b="1" dirty="0">
                <a:solidFill>
                  <a:srgbClr val="3399FF"/>
                </a:solidFill>
              </a:rPr>
              <a:t>Esquema General Compilador</a:t>
            </a:r>
          </a:p>
          <a:p>
            <a:pPr marL="1143000" lvl="1" indent="-400050" defTabSz="844083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+mj-lt"/>
              <a:buAutoNum type="romanUcPeriod"/>
              <a:defRPr/>
            </a:pPr>
            <a:r>
              <a:rPr lang="es-ES" altLang="es-ES" sz="1477" b="1" dirty="0">
                <a:solidFill>
                  <a:srgbClr val="3399FF"/>
                </a:solidFill>
              </a:rPr>
              <a:t>Analizador Léxico</a:t>
            </a:r>
          </a:p>
          <a:p>
            <a:pPr marL="1143000" lvl="1" indent="-400050" defTabSz="844083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+mj-lt"/>
              <a:buAutoNum type="romanUcPeriod"/>
              <a:defRPr/>
            </a:pPr>
            <a:r>
              <a:rPr lang="es-ES" altLang="es-ES" sz="1477" b="1" dirty="0">
                <a:solidFill>
                  <a:srgbClr val="3399FF"/>
                </a:solidFill>
              </a:rPr>
              <a:t>Analizador Sintáctico</a:t>
            </a:r>
          </a:p>
          <a:p>
            <a:pPr marL="1143000" lvl="1" indent="-400050" defTabSz="844083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+mj-lt"/>
              <a:buAutoNum type="romanUcPeriod"/>
              <a:defRPr/>
            </a:pPr>
            <a:r>
              <a:rPr lang="es-ES" altLang="es-ES" sz="1477" b="1" dirty="0">
                <a:solidFill>
                  <a:srgbClr val="3399FF"/>
                </a:solidFill>
              </a:rPr>
              <a:t>Analizador Semántico</a:t>
            </a:r>
          </a:p>
          <a:p>
            <a:pPr marL="1143000" lvl="1" indent="-400050" defTabSz="844083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+mj-lt"/>
              <a:buAutoNum type="romanUcPeriod"/>
              <a:defRPr/>
            </a:pPr>
            <a:r>
              <a:rPr lang="es-ES" altLang="es-ES" sz="1477" b="1" dirty="0">
                <a:solidFill>
                  <a:srgbClr val="3399FF"/>
                </a:solidFill>
              </a:rPr>
              <a:t>Tabla de Símbolos</a:t>
            </a:r>
          </a:p>
          <a:p>
            <a:pPr marL="1143000" lvl="1" indent="-400050" defTabSz="844083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+mj-lt"/>
              <a:buAutoNum type="romanUcPeriod"/>
              <a:defRPr/>
            </a:pPr>
            <a:r>
              <a:rPr lang="es-ES" altLang="es-ES" sz="1477" b="1" dirty="0">
                <a:solidFill>
                  <a:srgbClr val="3399FF"/>
                </a:solidFill>
              </a:rPr>
              <a:t>Generación Código</a:t>
            </a:r>
          </a:p>
          <a:p>
            <a:pPr defTabSz="844083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/>
            </a:pPr>
            <a:endParaRPr lang="es-ES_tradnl" altLang="es-ES" sz="1477" b="1" dirty="0">
              <a:solidFill>
                <a:srgbClr val="777777"/>
              </a:solidFill>
            </a:endParaRPr>
          </a:p>
          <a:p>
            <a:pPr defTabSz="844083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/>
            </a:pPr>
            <a:endParaRPr lang="es-ES_tradnl" altLang="es-ES" sz="1477" b="1" dirty="0">
              <a:solidFill>
                <a:srgbClr val="777777"/>
              </a:solidFill>
            </a:endParaRPr>
          </a:p>
          <a:p>
            <a:pPr defTabSz="844083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/>
            </a:pPr>
            <a:endParaRPr lang="es-ES_tradnl" altLang="es-ES" sz="1477" b="1" dirty="0">
              <a:solidFill>
                <a:srgbClr val="777777"/>
              </a:solidFill>
            </a:endParaRPr>
          </a:p>
          <a:p>
            <a:pPr defTabSz="844083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/>
            </a:pPr>
            <a:endParaRPr lang="es-ES_tradnl" altLang="es-ES" sz="1477" b="1" dirty="0">
              <a:solidFill>
                <a:srgbClr val="777777"/>
              </a:solidFill>
            </a:endParaRPr>
          </a:p>
          <a:p>
            <a:pPr defTabSz="844083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/>
            </a:pPr>
            <a:endParaRPr lang="es-ES" altLang="es-ES" sz="1662" b="1" dirty="0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91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4AB00EB-ECA4-E4D3-9E7A-4760736E36E8}"/>
              </a:ext>
            </a:extLst>
          </p:cNvPr>
          <p:cNvSpPr/>
          <p:nvPr/>
        </p:nvSpPr>
        <p:spPr bwMode="auto">
          <a:xfrm>
            <a:off x="1" y="4135119"/>
            <a:ext cx="5222240" cy="1734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87C4034-AA02-0449-F859-0BE63E5F935C}"/>
              </a:ext>
            </a:extLst>
          </p:cNvPr>
          <p:cNvSpPr/>
          <p:nvPr/>
        </p:nvSpPr>
        <p:spPr bwMode="auto">
          <a:xfrm>
            <a:off x="1867876" y="1859280"/>
            <a:ext cx="7268926" cy="18507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8478A9BA-0A9E-4033-9022-C3680CDBCD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1" y="948939"/>
            <a:ext cx="9144001" cy="747781"/>
          </a:xfrm>
        </p:spPr>
        <p:txBody>
          <a:bodyPr/>
          <a:lstStyle/>
          <a:p>
            <a:pPr marL="0" indent="0" algn="ctr">
              <a:buNone/>
            </a:pPr>
            <a:r>
              <a:rPr lang="es-ES" sz="1800" b="1" dirty="0"/>
              <a:t> Lee el código fuente y lo convierte en una secuencia de tokens que representan elementos sintácticos</a:t>
            </a:r>
            <a:r>
              <a:rPr lang="es-ES" sz="1800" dirty="0"/>
              <a:t> básicos como identificadores, palabras clave…</a:t>
            </a:r>
            <a:endParaRPr lang="es-ES_tradnl" altLang="es-ES" sz="2000" b="1" u="sng" dirty="0">
              <a:solidFill>
                <a:srgbClr val="3399FF"/>
              </a:solidFill>
            </a:endParaRPr>
          </a:p>
        </p:txBody>
      </p:sp>
      <p:sp>
        <p:nvSpPr>
          <p:cNvPr id="9218" name="3 Marcador de número de diapositiva">
            <a:extLst>
              <a:ext uri="{FF2B5EF4-FFF2-40B4-BE49-F238E27FC236}">
                <a16:creationId xmlns:a16="http://schemas.microsoft.com/office/drawing/2014/main" id="{57F50A56-4A3D-4423-B643-F5A51916C8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842618">
              <a:lnSpc>
                <a:spcPct val="115000"/>
              </a:lnSpc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1pPr>
            <a:lvl2pPr marL="685817" indent="-263776" defTabSz="842618">
              <a:lnSpc>
                <a:spcPct val="115000"/>
              </a:lnSpc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2pPr>
            <a:lvl3pPr marL="1055103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3pPr>
            <a:lvl4pPr marL="1477145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4pPr>
            <a:lvl5pPr marL="1899186" indent="-211021" defTabSz="842618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5pPr>
            <a:lvl6pPr marL="2321227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6pPr>
            <a:lvl7pPr marL="2743269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7pPr>
            <a:lvl8pPr marL="3165310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8pPr>
            <a:lvl9pPr marL="3587351" indent="-211021" defTabSz="84261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C72A98D2-A7E1-4C54-8079-A535E7059F75}" type="slidenum">
              <a:rPr lang="en-US" altLang="es-ES" sz="1385">
                <a:solidFill>
                  <a:srgbClr val="FFFFFF"/>
                </a:solidFill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8</a:t>
            </a:fld>
            <a:endParaRPr lang="en-US" altLang="es-ES" sz="1385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242D43-5D2A-E0D3-175F-54CC46E1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068" y="404359"/>
            <a:ext cx="3489863" cy="514100"/>
          </a:xfrm>
        </p:spPr>
        <p:txBody>
          <a:bodyPr/>
          <a:lstStyle/>
          <a:p>
            <a:r>
              <a:rPr lang="es-ES" dirty="0"/>
              <a:t>I. ANALIZADOR LÉXICO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6FC2229-35D4-74EC-C3F1-F3A2D0117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0396" y="1885773"/>
            <a:ext cx="7203604" cy="1824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6531" indent="-316531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  <a:ea typeface="+mn-ea"/>
                <a:cs typeface="+mn-cs"/>
              </a:defRPr>
            </a:lvl1pPr>
            <a:lvl2pPr marL="685817" indent="-263776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2pPr>
            <a:lvl3pPr marL="1055103" indent="-212487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</a:defRPr>
            </a:lvl3pPr>
            <a:lvl4pPr marL="1441975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4pPr>
            <a:lvl5pPr marL="1828846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5pPr>
            <a:lvl6pPr marL="2250887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6pPr>
            <a:lvl7pPr marL="2672928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7pPr>
            <a:lvl8pPr marL="3094970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8pPr>
            <a:lvl9pPr marL="3517011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9pPr>
          </a:lstStyle>
          <a:p>
            <a:r>
              <a:rPr lang="es-ES" sz="1600" dirty="0"/>
              <a:t>Especificación contiene las </a:t>
            </a:r>
            <a:r>
              <a:rPr lang="es-ES" sz="1600" b="1" dirty="0"/>
              <a:t>reglas para reconocer los diferentes tokens </a:t>
            </a:r>
            <a:r>
              <a:rPr lang="es-ES" sz="1600" dirty="0"/>
              <a:t>en el código fuente. </a:t>
            </a:r>
            <a:r>
              <a:rPr lang="es-ES" sz="1600" b="1" dirty="0"/>
              <a:t>Usada por Flex para generar Lex.yy.c</a:t>
            </a:r>
            <a:endParaRPr lang="es-ES" sz="1600" dirty="0"/>
          </a:p>
          <a:p>
            <a:r>
              <a:rPr lang="es-ES" sz="1600" dirty="0"/>
              <a:t>Archivo generado contiene la función </a:t>
            </a:r>
            <a:r>
              <a:rPr lang="es-ES" sz="1600" b="1" dirty="0"/>
              <a:t>yylex() responsable de leer el código fuente y convertirlo en una secuencia de tokens</a:t>
            </a:r>
          </a:p>
          <a:p>
            <a:r>
              <a:rPr lang="es-ES" sz="1600" b="1" dirty="0"/>
              <a:t>Tokens generados </a:t>
            </a:r>
            <a:r>
              <a:rPr lang="es-ES" sz="1600" dirty="0"/>
              <a:t>por yylex() son </a:t>
            </a:r>
            <a:r>
              <a:rPr lang="es-ES" sz="1600" b="1" dirty="0"/>
              <a:t>pasados al siguiente paso</a:t>
            </a:r>
            <a:r>
              <a:rPr lang="es-ES" sz="1600" dirty="0"/>
              <a:t> del compilador para su análisis sintáctico</a:t>
            </a:r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B31B9AF7-DFA7-F00B-1E0C-1CBA97BFBBAE}"/>
              </a:ext>
            </a:extLst>
          </p:cNvPr>
          <p:cNvSpPr txBox="1">
            <a:spLocks/>
          </p:cNvSpPr>
          <p:nvPr/>
        </p:nvSpPr>
        <p:spPr bwMode="auto">
          <a:xfrm>
            <a:off x="-1" y="3799838"/>
            <a:ext cx="5445761" cy="201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6531" indent="-316531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  <a:ea typeface="+mn-ea"/>
                <a:cs typeface="+mn-cs"/>
              </a:defRPr>
            </a:lvl1pPr>
            <a:lvl2pPr marL="685817" indent="-263776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2pPr>
            <a:lvl3pPr marL="1055103" indent="-212487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</a:defRPr>
            </a:lvl3pPr>
            <a:lvl4pPr marL="1441975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4pPr>
            <a:lvl5pPr marL="1828846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5pPr>
            <a:lvl6pPr marL="2250887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6pPr>
            <a:lvl7pPr marL="2672928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7pPr>
            <a:lvl8pPr marL="3094970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8pPr>
            <a:lvl9pPr marL="3517011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s-ES" sz="1600" b="1" u="sng" kern="0" dirty="0"/>
              <a:t>¿Por qué Flex?</a:t>
            </a:r>
          </a:p>
          <a:p>
            <a:r>
              <a:rPr lang="es-ES" sz="1400" b="1" kern="0" dirty="0"/>
              <a:t>Análisis de Expresiones Regulares</a:t>
            </a:r>
            <a:r>
              <a:rPr lang="es-ES" sz="1400" kern="0" dirty="0"/>
              <a:t>: Flex construye un </a:t>
            </a:r>
            <a:r>
              <a:rPr lang="es-ES" sz="1400" b="1" kern="0" dirty="0"/>
              <a:t>autómata finito determinista (DFA) </a:t>
            </a:r>
            <a:r>
              <a:rPr lang="es-ES" sz="1400" kern="0" dirty="0"/>
              <a:t>a partir de las expresiones regulares especificadas en lex.l. </a:t>
            </a:r>
          </a:p>
          <a:p>
            <a:r>
              <a:rPr lang="es-ES" sz="1400" b="1" kern="0" dirty="0"/>
              <a:t>Minimización de DFA: </a:t>
            </a:r>
            <a:r>
              <a:rPr lang="es-ES" sz="1400" kern="0" dirty="0"/>
              <a:t>Una vez que el DFA es construido, Flex lo minimiza para </a:t>
            </a:r>
            <a:r>
              <a:rPr lang="es-ES" sz="1400" b="1" kern="0" dirty="0"/>
              <a:t>reducir el número de estados (Eficiencia)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FCDE4AE-9818-402A-5839-4AA87114FE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5328642" y="3883708"/>
            <a:ext cx="3490237" cy="2024882"/>
          </a:xfrm>
          <a:prstGeom prst="rect">
            <a:avLst/>
          </a:prstGeom>
        </p:spPr>
      </p:pic>
      <p:pic>
        <p:nvPicPr>
          <p:cNvPr id="4" name="Picture 2" descr="Ranked: Top 50 Data Center Markets by Power Consumption">
            <a:extLst>
              <a:ext uri="{FF2B5EF4-FFF2-40B4-BE49-F238E27FC236}">
                <a16:creationId xmlns:a16="http://schemas.microsoft.com/office/drawing/2014/main" id="{D8129BE1-8C8A-D5BC-DB5B-CB3562ECB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396" y="1965899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anked: Top 50 Data Center Markets by Power Consumption">
            <a:extLst>
              <a:ext uri="{FF2B5EF4-FFF2-40B4-BE49-F238E27FC236}">
                <a16:creationId xmlns:a16="http://schemas.microsoft.com/office/drawing/2014/main" id="{50CDC5FC-E073-6FC0-20E5-2EEB8ECB6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396" y="2549971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anked: Top 50 Data Center Markets by Power Consumption">
            <a:extLst>
              <a:ext uri="{FF2B5EF4-FFF2-40B4-BE49-F238E27FC236}">
                <a16:creationId xmlns:a16="http://schemas.microsoft.com/office/drawing/2014/main" id="{960B2BD5-FFEE-5735-3EC4-E4BFD2469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396" y="3140172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anked: Top 50 Data Center Markets by Power Consumption">
            <a:extLst>
              <a:ext uri="{FF2B5EF4-FFF2-40B4-BE49-F238E27FC236}">
                <a16:creationId xmlns:a16="http://schemas.microsoft.com/office/drawing/2014/main" id="{5659109A-A835-D9F5-0090-D6CB57E81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7" y="4179187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anked: Top 50 Data Center Markets by Power Consumption">
            <a:extLst>
              <a:ext uri="{FF2B5EF4-FFF2-40B4-BE49-F238E27FC236}">
                <a16:creationId xmlns:a16="http://schemas.microsoft.com/office/drawing/2014/main" id="{098DA216-2FCA-C202-2D1B-F5F137B24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7" y="4928484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02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42D43-5D2A-E0D3-175F-54CC46E1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068" y="709158"/>
            <a:ext cx="3489863" cy="515647"/>
          </a:xfrm>
        </p:spPr>
        <p:txBody>
          <a:bodyPr/>
          <a:lstStyle/>
          <a:p>
            <a:r>
              <a:rPr lang="es-ES" dirty="0"/>
              <a:t>I. ANALIZADOR LÉXICO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8823F1-8A06-ABAC-EF29-70B9438F9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4" y="1930400"/>
            <a:ext cx="7219950" cy="406400"/>
          </a:xfrm>
        </p:spPr>
        <p:txBody>
          <a:bodyPr/>
          <a:lstStyle/>
          <a:p>
            <a:r>
              <a:rPr lang="es-ES" dirty="0"/>
              <a:t>Especificación de los </a:t>
            </a:r>
            <a:r>
              <a:rPr lang="es-ES" b="1" dirty="0"/>
              <a:t>diferentes tokens: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709F0C-4383-832B-E751-B8103BE40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034" y="2453115"/>
            <a:ext cx="5063929" cy="62536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D66C0D3-2570-907A-4318-7EF2130A5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71" y="3808082"/>
            <a:ext cx="8712653" cy="29549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A020C2E-02DE-5749-34AE-DCEB288AC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971" y="4782827"/>
            <a:ext cx="2578052" cy="901178"/>
          </a:xfrm>
          <a:prstGeom prst="rect">
            <a:avLst/>
          </a:prstGeom>
        </p:spPr>
      </p:pic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86A1577A-345B-F228-3F37-73D6D1AD89E1}"/>
              </a:ext>
            </a:extLst>
          </p:cNvPr>
          <p:cNvSpPr txBox="1">
            <a:spLocks/>
          </p:cNvSpPr>
          <p:nvPr/>
        </p:nvSpPr>
        <p:spPr bwMode="auto">
          <a:xfrm>
            <a:off x="962022" y="3341356"/>
            <a:ext cx="721995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6531" indent="-316531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  <a:ea typeface="+mn-ea"/>
                <a:cs typeface="+mn-cs"/>
              </a:defRPr>
            </a:lvl1pPr>
            <a:lvl2pPr marL="685817" indent="-263776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2pPr>
            <a:lvl3pPr marL="1055103" indent="-212487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</a:defRPr>
            </a:lvl3pPr>
            <a:lvl4pPr marL="1441975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4pPr>
            <a:lvl5pPr marL="1828846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5pPr>
            <a:lvl6pPr marL="2250887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6pPr>
            <a:lvl7pPr marL="2672928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7pPr>
            <a:lvl8pPr marL="3094970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8pPr>
            <a:lvl9pPr marL="3517011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9pPr>
          </a:lstStyle>
          <a:p>
            <a:r>
              <a:rPr lang="es-ES" kern="0" dirty="0"/>
              <a:t>Gestión de </a:t>
            </a:r>
            <a:r>
              <a:rPr lang="es-ES" b="1" kern="0" dirty="0"/>
              <a:t>errores léxicos:</a:t>
            </a:r>
          </a:p>
        </p:txBody>
      </p:sp>
      <p:sp>
        <p:nvSpPr>
          <p:cNvPr id="14" name="Marcador de contenido 3">
            <a:extLst>
              <a:ext uri="{FF2B5EF4-FFF2-40B4-BE49-F238E27FC236}">
                <a16:creationId xmlns:a16="http://schemas.microsoft.com/office/drawing/2014/main" id="{7C90EC02-20A3-2717-2F92-8EEA47EAE9B9}"/>
              </a:ext>
            </a:extLst>
          </p:cNvPr>
          <p:cNvSpPr txBox="1">
            <a:spLocks/>
          </p:cNvSpPr>
          <p:nvPr/>
        </p:nvSpPr>
        <p:spPr bwMode="auto">
          <a:xfrm>
            <a:off x="972182" y="4356944"/>
            <a:ext cx="721995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6531" indent="-316531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  <a:ea typeface="+mn-ea"/>
                <a:cs typeface="+mn-cs"/>
              </a:defRPr>
            </a:lvl1pPr>
            <a:lvl2pPr marL="685817" indent="-263776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2pPr>
            <a:lvl3pPr marL="1055103" indent="-212487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</a:defRPr>
            </a:lvl3pPr>
            <a:lvl4pPr marL="1441975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4pPr>
            <a:lvl5pPr marL="1828846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5pPr>
            <a:lvl6pPr marL="2250887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6pPr>
            <a:lvl7pPr marL="2672928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7pPr>
            <a:lvl8pPr marL="3094970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8pPr>
            <a:lvl9pPr marL="3517011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9pPr>
          </a:lstStyle>
          <a:p>
            <a:r>
              <a:rPr lang="es-ES" b="1" kern="0" dirty="0"/>
              <a:t>Otras opciones de configuración</a:t>
            </a:r>
            <a:r>
              <a:rPr lang="es-ES" kern="0" dirty="0"/>
              <a:t>: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BECE2D7-8969-5327-2040-0719F8E78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" y="1385820"/>
            <a:ext cx="880872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6531" indent="-316531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  <a:ea typeface="+mn-ea"/>
                <a:cs typeface="+mn-cs"/>
              </a:defRPr>
            </a:lvl1pPr>
            <a:lvl2pPr marL="685817" indent="-263776" algn="l" defTabSz="84261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2pPr>
            <a:lvl3pPr marL="1055103" indent="-212487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846">
                <a:solidFill>
                  <a:srgbClr val="757561"/>
                </a:solidFill>
                <a:latin typeface="+mn-lt"/>
              </a:defRPr>
            </a:lvl3pPr>
            <a:lvl4pPr marL="1441975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–"/>
              <a:defRPr sz="1846">
                <a:solidFill>
                  <a:srgbClr val="757561"/>
                </a:solidFill>
                <a:latin typeface="+mn-lt"/>
              </a:defRPr>
            </a:lvl4pPr>
            <a:lvl5pPr marL="1828846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5pPr>
            <a:lvl6pPr marL="2250887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6pPr>
            <a:lvl7pPr marL="2672928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7pPr>
            <a:lvl8pPr marL="3094970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8pPr>
            <a:lvl9pPr marL="3517011" indent="-211021" algn="l" defTabSz="84261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15000"/>
              </a:spcAft>
              <a:buChar char="»"/>
              <a:defRPr sz="1846">
                <a:solidFill>
                  <a:srgbClr val="75756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s-ES" sz="1800" kern="0" dirty="0"/>
              <a:t>Para el </a:t>
            </a:r>
            <a:r>
              <a:rPr lang="es-ES" sz="1800" b="1" kern="0" dirty="0"/>
              <a:t>desarrollo de </a:t>
            </a:r>
            <a:r>
              <a:rPr lang="es-ES" sz="1800" b="1" kern="0" dirty="0">
                <a:hlinkClick r:id="rId5" action="ppaction://hlinkfile"/>
              </a:rPr>
              <a:t>lex.l</a:t>
            </a:r>
            <a:r>
              <a:rPr lang="es-ES" sz="1800" b="1" kern="0" dirty="0"/>
              <a:t> </a:t>
            </a:r>
            <a:r>
              <a:rPr lang="es-ES" sz="1800" kern="0" dirty="0"/>
              <a:t>que es la especificación Flex…</a:t>
            </a:r>
            <a:endParaRPr lang="es-ES_tradnl" altLang="es-ES" sz="2000" b="1" u="sng" kern="0" dirty="0">
              <a:solidFill>
                <a:srgbClr val="3399FF"/>
              </a:solidFill>
            </a:endParaRPr>
          </a:p>
        </p:txBody>
      </p:sp>
      <p:pic>
        <p:nvPicPr>
          <p:cNvPr id="3" name="Picture 2" descr="Ranked: Top 50 Data Center Markets by Power Consumption">
            <a:extLst>
              <a:ext uri="{FF2B5EF4-FFF2-40B4-BE49-F238E27FC236}">
                <a16:creationId xmlns:a16="http://schemas.microsoft.com/office/drawing/2014/main" id="{06FEE31B-B04B-1090-32DF-6D6438AC3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82" y="2007605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anked: Top 50 Data Center Markets by Power Consumption">
            <a:extLst>
              <a:ext uri="{FF2B5EF4-FFF2-40B4-BE49-F238E27FC236}">
                <a16:creationId xmlns:a16="http://schemas.microsoft.com/office/drawing/2014/main" id="{D961F9E0-E83B-8AD6-A995-66BFFB89C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82" y="3428964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anked: Top 50 Data Center Markets by Power Consumption">
            <a:extLst>
              <a:ext uri="{FF2B5EF4-FFF2-40B4-BE49-F238E27FC236}">
                <a16:creationId xmlns:a16="http://schemas.microsoft.com/office/drawing/2014/main" id="{682CA4C4-0C0C-84A8-BAEB-7C8BA2FD2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82" y="4437809"/>
            <a:ext cx="276954" cy="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914862"/>
      </p:ext>
    </p:extLst>
  </p:cSld>
  <p:clrMapOvr>
    <a:masterClrMapping/>
  </p:clrMapOvr>
</p:sld>
</file>

<file path=ppt/theme/theme1.xml><?xml version="1.0" encoding="utf-8"?>
<a:theme xmlns:a="http://schemas.openxmlformats.org/drawingml/2006/main" name="3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05E286891213429B939B3EC087DB13" ma:contentTypeVersion="8" ma:contentTypeDescription="Crear nuevo documento." ma:contentTypeScope="" ma:versionID="36cf0c24617e1869123d5ac85982dc99">
  <xsd:schema xmlns:xsd="http://www.w3.org/2001/XMLSchema" xmlns:xs="http://www.w3.org/2001/XMLSchema" xmlns:p="http://schemas.microsoft.com/office/2006/metadata/properties" xmlns:ns2="6fb53cbc-8895-40da-99fa-39cf3cf76e8e" xmlns:ns3="854d742e-d80b-489a-83f4-18a166415bd3" targetNamespace="http://schemas.microsoft.com/office/2006/metadata/properties" ma:root="true" ma:fieldsID="90b1f914efcb96ee0f027e2da1414262" ns2:_="" ns3:_="">
    <xsd:import namespace="6fb53cbc-8895-40da-99fa-39cf3cf76e8e"/>
    <xsd:import namespace="854d742e-d80b-489a-83f4-18a166415b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b53cbc-8895-40da-99fa-39cf3cf76e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4d742e-d80b-489a-83f4-18a166415bd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2ECE50-D637-4D33-B8D9-4166E57D50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b53cbc-8895-40da-99fa-39cf3cf76e8e"/>
    <ds:schemaRef ds:uri="854d742e-d80b-489a-83f4-18a166415b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9F7285-0B10-4A34-91B8-5DE8E7255F7C}">
  <ds:schemaRefs>
    <ds:schemaRef ds:uri="http://schemas.microsoft.com/office/2006/metadata/properties"/>
    <ds:schemaRef ds:uri="854d742e-d80b-489a-83f4-18a166415bd3"/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6fb53cbc-8895-40da-99fa-39cf3cf76e8e"/>
  </ds:schemaRefs>
</ds:datastoreItem>
</file>

<file path=customXml/itemProps3.xml><?xml version="1.0" encoding="utf-8"?>
<ds:datastoreItem xmlns:ds="http://schemas.openxmlformats.org/officeDocument/2006/customXml" ds:itemID="{92B8B8F8-A745-4297-A1F6-B8847F770B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2451</TotalTime>
  <Words>1819</Words>
  <Application>Microsoft Office PowerPoint</Application>
  <PresentationFormat>Presentación en pantalla (4:3)</PresentationFormat>
  <Paragraphs>209</Paragraphs>
  <Slides>19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Aptos</vt:lpstr>
      <vt:lpstr>Arial</vt:lpstr>
      <vt:lpstr>Calibri</vt:lpstr>
      <vt:lpstr>Times</vt:lpstr>
      <vt:lpstr>3_Blank Presentation</vt:lpstr>
      <vt:lpstr>Presentación de PowerPoint</vt:lpstr>
      <vt:lpstr>Presentación de PowerPoint</vt:lpstr>
      <vt:lpstr>1. OBJETIVO Y JUSTIFICACIÓN DEL TFG</vt:lpstr>
      <vt:lpstr>2. QUÉ ES Y CÓMO FUNCIONA UN COMPILADOR</vt:lpstr>
      <vt:lpstr>3. GRAMÁTICA ALFA</vt:lpstr>
      <vt:lpstr>4. ESQUEMA GENERAL COMPILADOR</vt:lpstr>
      <vt:lpstr>Presentación de PowerPoint</vt:lpstr>
      <vt:lpstr>I. ANALIZADOR LÉXICO</vt:lpstr>
      <vt:lpstr>I. ANALIZADOR LÉXICO</vt:lpstr>
      <vt:lpstr>II. ANALIZADOR SINTÁCTICO</vt:lpstr>
      <vt:lpstr>II. ANALIZADOR SINTÁCTICO</vt:lpstr>
      <vt:lpstr>III. ANALIZADOR SEMÁNTICO</vt:lpstr>
      <vt:lpstr>IV. TABLA DE SÍMBOLOS</vt:lpstr>
      <vt:lpstr>V. GENERACIÓN DE CÓDIGO</vt:lpstr>
      <vt:lpstr>V. GENERACIÓN DE CÓDIGO</vt:lpstr>
      <vt:lpstr>PRUEBAS</vt:lpstr>
      <vt:lpstr>CONCLUSIONES Y LÍNEAS FUTURAS</vt:lpstr>
      <vt:lpstr>Bibliografía</vt:lpstr>
      <vt:lpstr>Muchas 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Merino Plaza</dc:creator>
  <cp:lastModifiedBy>Miguel Merino Plaza</cp:lastModifiedBy>
  <cp:revision>104</cp:revision>
  <cp:lastPrinted>2019-10-01T09:29:49Z</cp:lastPrinted>
  <dcterms:created xsi:type="dcterms:W3CDTF">2017-09-22T07:49:38Z</dcterms:created>
  <dcterms:modified xsi:type="dcterms:W3CDTF">2024-09-03T10:33:31Z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0x0101007205E286891213429B939B3EC087DB13</vt:lpwstr>
  </property>
</Properties>
</file>