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AD179-0896-4DD9-89FC-8F8EB7AF6C0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317715966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AD179-0896-4DD9-89FC-8F8EB7AF6C0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416656428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AD179-0896-4DD9-89FC-8F8EB7AF6C0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34350628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AD179-0896-4DD9-89FC-8F8EB7AF6C0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184282012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AD179-0896-4DD9-89FC-8F8EB7AF6C07}"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19388202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AD179-0896-4DD9-89FC-8F8EB7AF6C0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88542696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AD179-0896-4DD9-89FC-8F8EB7AF6C07}"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104129683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AD179-0896-4DD9-89FC-8F8EB7AF6C07}"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27190262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AD179-0896-4DD9-89FC-8F8EB7AF6C07}"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311150019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AD179-0896-4DD9-89FC-8F8EB7AF6C0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108322889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AD179-0896-4DD9-89FC-8F8EB7AF6C07}"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24B73-0C7B-4DD5-88F0-9552F682F9F4}" type="slidenum">
              <a:rPr lang="en-US" smtClean="0"/>
              <a:t>‹#›</a:t>
            </a:fld>
            <a:endParaRPr lang="en-US"/>
          </a:p>
        </p:txBody>
      </p:sp>
    </p:spTree>
    <p:extLst>
      <p:ext uri="{BB962C8B-B14F-4D97-AF65-F5344CB8AC3E}">
        <p14:creationId xmlns:p14="http://schemas.microsoft.com/office/powerpoint/2010/main" val="141033766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AD179-0896-4DD9-89FC-8F8EB7AF6C07}"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24B73-0C7B-4DD5-88F0-9552F682F9F4}" type="slidenum">
              <a:rPr lang="en-US" smtClean="0"/>
              <a:t>‹#›</a:t>
            </a:fld>
            <a:endParaRPr lang="en-US"/>
          </a:p>
        </p:txBody>
      </p:sp>
    </p:spTree>
    <p:extLst>
      <p:ext uri="{BB962C8B-B14F-4D97-AF65-F5344CB8AC3E}">
        <p14:creationId xmlns:p14="http://schemas.microsoft.com/office/powerpoint/2010/main" val="326411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3.jfif"/><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12943"/>
            <a:ext cx="12192000" cy="7629961"/>
          </a:xfrm>
          <a:prstGeom prst="rect">
            <a:avLst/>
          </a:prstGeom>
        </p:spPr>
      </p:pic>
      <p:sp>
        <p:nvSpPr>
          <p:cNvPr id="5" name="Rectangle 4"/>
          <p:cNvSpPr/>
          <p:nvPr/>
        </p:nvSpPr>
        <p:spPr>
          <a:xfrm>
            <a:off x="359385" y="1958083"/>
            <a:ext cx="11473229" cy="1754326"/>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internet and WWW (World wide web)</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290" y="4200089"/>
            <a:ext cx="2729248" cy="272924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4589" y="4200089"/>
            <a:ext cx="3823412" cy="2657911"/>
          </a:xfrm>
          <a:prstGeom prst="rect">
            <a:avLst/>
          </a:prstGeom>
        </p:spPr>
      </p:pic>
    </p:spTree>
    <p:extLst>
      <p:ext uri="{BB962C8B-B14F-4D97-AF65-F5344CB8AC3E}">
        <p14:creationId xmlns:p14="http://schemas.microsoft.com/office/powerpoint/2010/main" val="2856105695"/>
      </p:ext>
    </p:extLst>
  </p:cSld>
  <p:clrMapOvr>
    <a:masterClrMapping/>
  </p:clrMapOvr>
  <mc:AlternateContent xmlns:mc="http://schemas.openxmlformats.org/markup-compatibility/2006">
    <mc:Choice xmlns:p14="http://schemas.microsoft.com/office/powerpoint/2010/main" Requires="p14">
      <p:transition spd="slow" p14:dur="900">
        <p14:warp dir="in"/>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0" cy="6852850"/>
          </a:xfrm>
          <a:prstGeom prst="rect">
            <a:avLst/>
          </a:prstGeom>
        </p:spPr>
      </p:pic>
      <p:sp>
        <p:nvSpPr>
          <p:cNvPr id="5" name="TextBox 4"/>
          <p:cNvSpPr txBox="1"/>
          <p:nvPr/>
        </p:nvSpPr>
        <p:spPr>
          <a:xfrm>
            <a:off x="257577" y="365125"/>
            <a:ext cx="11475077" cy="5909310"/>
          </a:xfrm>
          <a:prstGeom prst="rect">
            <a:avLst/>
          </a:prstGeom>
          <a:noFill/>
        </p:spPr>
        <p:txBody>
          <a:bodyPr wrap="square" rtlCol="0">
            <a:spAutoFit/>
          </a:bodyPr>
          <a:lstStyle/>
          <a:p>
            <a:r>
              <a:rPr lang="en-US" sz="4000" b="1" dirty="0" smtClean="0">
                <a:solidFill>
                  <a:schemeClr val="bg1"/>
                </a:solidFill>
              </a:rPr>
              <a:t>Web Browser (Summary):</a:t>
            </a:r>
          </a:p>
          <a:p>
            <a:r>
              <a:rPr lang="en-US" sz="4000" dirty="0" smtClean="0">
                <a:solidFill>
                  <a:schemeClr val="bg1"/>
                </a:solidFill>
              </a:rPr>
              <a:t>A </a:t>
            </a:r>
            <a:r>
              <a:rPr lang="en-US" sz="4000" b="1" dirty="0" smtClean="0">
                <a:solidFill>
                  <a:schemeClr val="bg1"/>
                </a:solidFill>
              </a:rPr>
              <a:t>web browser</a:t>
            </a:r>
            <a:r>
              <a:rPr lang="en-US" sz="4000" dirty="0" smtClean="0">
                <a:solidFill>
                  <a:schemeClr val="bg1"/>
                </a:solidFill>
              </a:rPr>
              <a:t> is a software application that enables users to access and view content on the </a:t>
            </a:r>
            <a:r>
              <a:rPr lang="en-US" sz="4000" b="1" dirty="0" smtClean="0">
                <a:solidFill>
                  <a:schemeClr val="bg1"/>
                </a:solidFill>
              </a:rPr>
              <a:t>World Wide Web</a:t>
            </a:r>
            <a:r>
              <a:rPr lang="en-US" sz="4000" dirty="0" smtClean="0">
                <a:solidFill>
                  <a:schemeClr val="bg1"/>
                </a:solidFill>
              </a:rPr>
              <a:t> (WWW). Popular web browsers include </a:t>
            </a:r>
            <a:r>
              <a:rPr lang="en-US" sz="4000" b="1" dirty="0" smtClean="0">
                <a:solidFill>
                  <a:schemeClr val="bg1"/>
                </a:solidFill>
              </a:rPr>
              <a:t>Google Chrome</a:t>
            </a:r>
            <a:r>
              <a:rPr lang="en-US" sz="4000" dirty="0" smtClean="0">
                <a:solidFill>
                  <a:schemeClr val="bg1"/>
                </a:solidFill>
              </a:rPr>
              <a:t>, </a:t>
            </a:r>
            <a:r>
              <a:rPr lang="en-US" sz="4000" b="1" dirty="0" smtClean="0">
                <a:solidFill>
                  <a:schemeClr val="bg1"/>
                </a:solidFill>
              </a:rPr>
              <a:t>Mozilla Firefox</a:t>
            </a:r>
            <a:r>
              <a:rPr lang="en-US" sz="4000" dirty="0" smtClean="0">
                <a:solidFill>
                  <a:schemeClr val="bg1"/>
                </a:solidFill>
              </a:rPr>
              <a:t>, </a:t>
            </a:r>
            <a:r>
              <a:rPr lang="en-US" sz="4000" b="1" dirty="0" smtClean="0">
                <a:solidFill>
                  <a:schemeClr val="bg1"/>
                </a:solidFill>
              </a:rPr>
              <a:t>Safari</a:t>
            </a:r>
            <a:r>
              <a:rPr lang="en-US" sz="4000" dirty="0" smtClean="0">
                <a:solidFill>
                  <a:schemeClr val="bg1"/>
                </a:solidFill>
              </a:rPr>
              <a:t>, and </a:t>
            </a:r>
            <a:r>
              <a:rPr lang="en-US" sz="4000" b="1" dirty="0" smtClean="0">
                <a:solidFill>
                  <a:schemeClr val="bg1"/>
                </a:solidFill>
              </a:rPr>
              <a:t>Microsoft Edge</a:t>
            </a:r>
            <a:r>
              <a:rPr lang="en-US" sz="4000" dirty="0" smtClean="0">
                <a:solidFill>
                  <a:schemeClr val="bg1"/>
                </a:solidFill>
              </a:rPr>
              <a:t>. Browsers interpret and display web pages, which are made of text, images, and multimedia, by requesting information from web servers over the Internet using </a:t>
            </a:r>
            <a:r>
              <a:rPr lang="en-US" sz="4000" b="1" dirty="0" smtClean="0">
                <a:solidFill>
                  <a:schemeClr val="bg1"/>
                </a:solidFill>
              </a:rPr>
              <a:t>HTTP</a:t>
            </a:r>
            <a:r>
              <a:rPr lang="en-US" sz="4000" dirty="0" smtClean="0">
                <a:solidFill>
                  <a:schemeClr val="bg1"/>
                </a:solidFill>
              </a:rPr>
              <a:t> (Hypertext Transfer Protocol).</a:t>
            </a:r>
          </a:p>
          <a:p>
            <a:endParaRPr lang="en-US" dirty="0"/>
          </a:p>
        </p:txBody>
      </p:sp>
    </p:spTree>
    <p:extLst>
      <p:ext uri="{BB962C8B-B14F-4D97-AF65-F5344CB8AC3E}">
        <p14:creationId xmlns:p14="http://schemas.microsoft.com/office/powerpoint/2010/main" val="273399216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437" y="2929731"/>
            <a:ext cx="2143125" cy="2143125"/>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446780" y="1322942"/>
            <a:ext cx="7984902" cy="4062651"/>
          </a:xfrm>
          <a:prstGeom prst="rect">
            <a:avLst/>
          </a:prstGeom>
          <a:noFill/>
        </p:spPr>
        <p:txBody>
          <a:bodyPr wrap="square" rtlCol="0">
            <a:spAutoFit/>
          </a:bodyPr>
          <a:lstStyle/>
          <a:p>
            <a:r>
              <a:rPr lang="en-US" sz="2000" dirty="0" smtClean="0">
                <a:solidFill>
                  <a:schemeClr val="bg1"/>
                </a:solidFill>
                <a:latin typeface="Arial" panose="020B0604020202020204" pitchFamily="34" charset="0"/>
                <a:cs typeface="Arial" panose="020B0604020202020204" pitchFamily="34" charset="0"/>
              </a:rPr>
              <a:t>The </a:t>
            </a:r>
            <a:r>
              <a:rPr lang="en-US" sz="2000" b="1" dirty="0" smtClean="0">
                <a:solidFill>
                  <a:schemeClr val="bg1"/>
                </a:solidFill>
                <a:latin typeface="Arial" panose="020B0604020202020204" pitchFamily="34" charset="0"/>
                <a:cs typeface="Arial" panose="020B0604020202020204" pitchFamily="34" charset="0"/>
              </a:rPr>
              <a:t>Internet</a:t>
            </a:r>
            <a:r>
              <a:rPr lang="en-US" sz="2000" dirty="0" smtClean="0">
                <a:solidFill>
                  <a:schemeClr val="bg1"/>
                </a:solidFill>
                <a:latin typeface="Arial" panose="020B0604020202020204" pitchFamily="34" charset="0"/>
                <a:cs typeface="Arial" panose="020B0604020202020204" pitchFamily="34" charset="0"/>
              </a:rPr>
              <a:t> is a global network of interconnected computers and devices that communicate with each other to exchange data and information. It allows people to share resources, access websites, communicate via email, participate in social media, stream videos, play online games, and much more.</a:t>
            </a:r>
          </a:p>
          <a:p>
            <a:r>
              <a:rPr lang="en-US" sz="2000" dirty="0" smtClean="0">
                <a:solidFill>
                  <a:schemeClr val="bg1"/>
                </a:solidFill>
                <a:latin typeface="Arial" panose="020B0604020202020204" pitchFamily="34" charset="0"/>
                <a:cs typeface="Arial" panose="020B0604020202020204" pitchFamily="34" charset="0"/>
              </a:rPr>
              <a:t>At its core, the Internet uses a system of protocols called </a:t>
            </a:r>
            <a:r>
              <a:rPr lang="en-US" sz="2000" b="1" dirty="0" smtClean="0">
                <a:solidFill>
                  <a:schemeClr val="bg1"/>
                </a:solidFill>
                <a:latin typeface="Arial" panose="020B0604020202020204" pitchFamily="34" charset="0"/>
                <a:cs typeface="Arial" panose="020B0604020202020204" pitchFamily="34" charset="0"/>
              </a:rPr>
              <a:t>TCP/IP</a:t>
            </a:r>
            <a:r>
              <a:rPr lang="en-US" sz="2000" dirty="0" smtClean="0">
                <a:solidFill>
                  <a:schemeClr val="bg1"/>
                </a:solidFill>
                <a:latin typeface="Arial" panose="020B0604020202020204" pitchFamily="34" charset="0"/>
                <a:cs typeface="Arial" panose="020B0604020202020204" pitchFamily="34" charset="0"/>
              </a:rPr>
              <a:t> (Transmission Control Protocol/Internet Protocol) to ensure that data is transmitted reliably between devices across vast distances. The Internet is not controlled by any single entity but is a decentralized network made up of millions of smaller networks—ranging from personal home Wi-Fi setups to large corporate and governmental infrastructures.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682" y="1316453"/>
            <a:ext cx="3242480" cy="3242480"/>
          </a:xfrm>
          <a:prstGeom prst="rect">
            <a:avLst/>
          </a:prstGeom>
        </p:spPr>
      </p:pic>
    </p:spTree>
    <p:extLst>
      <p:ext uri="{BB962C8B-B14F-4D97-AF65-F5344CB8AC3E}">
        <p14:creationId xmlns:p14="http://schemas.microsoft.com/office/powerpoint/2010/main" val="64687980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321972" y="365125"/>
            <a:ext cx="10869769" cy="6278642"/>
          </a:xfrm>
          <a:prstGeom prst="rect">
            <a:avLst/>
          </a:prstGeom>
          <a:noFill/>
        </p:spPr>
        <p:txBody>
          <a:bodyPr wrap="square" rtlCol="0">
            <a:spAutoFit/>
          </a:bodyPr>
          <a:lstStyle/>
          <a:p>
            <a:r>
              <a:rPr lang="en-US" sz="4800" dirty="0" smtClean="0">
                <a:solidFill>
                  <a:schemeClr val="bg1"/>
                </a:solidFill>
              </a:rPr>
              <a:t>Some key features of the Internet include:</a:t>
            </a:r>
          </a:p>
          <a:p>
            <a:r>
              <a:rPr lang="en-US" sz="4800" b="1" dirty="0" smtClean="0">
                <a:solidFill>
                  <a:schemeClr val="bg1"/>
                </a:solidFill>
              </a:rPr>
              <a:t>World Wide Web (WWW)</a:t>
            </a:r>
            <a:r>
              <a:rPr lang="en-US" sz="4800" dirty="0" smtClean="0">
                <a:solidFill>
                  <a:schemeClr val="bg1"/>
                </a:solidFill>
              </a:rPr>
              <a:t>: A vast collection of websites and online content that you can access using web browsers like Chrome, Firefox, or Safari. The web is just one part of the Internet, alongside other services like email, file sharing, and voice or video calling.</a:t>
            </a:r>
          </a:p>
          <a:p>
            <a:endParaRPr lang="en-US" dirty="0"/>
          </a:p>
        </p:txBody>
      </p:sp>
    </p:spTree>
    <p:extLst>
      <p:ext uri="{BB962C8B-B14F-4D97-AF65-F5344CB8AC3E}">
        <p14:creationId xmlns:p14="http://schemas.microsoft.com/office/powerpoint/2010/main" val="93916470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2512" y="3072606"/>
            <a:ext cx="2466975" cy="1857375"/>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13255"/>
            <a:ext cx="12192000" cy="7629961"/>
          </a:xfrm>
          <a:prstGeom prst="rect">
            <a:avLst/>
          </a:prstGeom>
        </p:spPr>
      </p:pic>
      <p:sp>
        <p:nvSpPr>
          <p:cNvPr id="6" name="TextBox 5"/>
          <p:cNvSpPr txBox="1"/>
          <p:nvPr/>
        </p:nvSpPr>
        <p:spPr>
          <a:xfrm>
            <a:off x="399245" y="193183"/>
            <a:ext cx="11320530" cy="3108543"/>
          </a:xfrm>
          <a:prstGeom prst="rect">
            <a:avLst/>
          </a:prstGeom>
          <a:noFill/>
        </p:spPr>
        <p:txBody>
          <a:bodyPr wrap="square" rtlCol="0">
            <a:spAutoFit/>
          </a:bodyPr>
          <a:lstStyle/>
          <a:p>
            <a:endParaRPr lang="en-US" dirty="0" smtClean="0"/>
          </a:p>
          <a:p>
            <a:r>
              <a:rPr lang="en-US" sz="3200" dirty="0" smtClean="0">
                <a:solidFill>
                  <a:schemeClr val="bg1"/>
                </a:solidFill>
              </a:rPr>
              <a:t>The </a:t>
            </a:r>
            <a:r>
              <a:rPr lang="en-US" sz="3200" b="1" dirty="0" smtClean="0">
                <a:solidFill>
                  <a:schemeClr val="bg1"/>
                </a:solidFill>
              </a:rPr>
              <a:t>World Wide Web (WWW)</a:t>
            </a:r>
            <a:r>
              <a:rPr lang="en-US" sz="3200" dirty="0" smtClean="0">
                <a:solidFill>
                  <a:schemeClr val="bg1"/>
                </a:solidFill>
              </a:rPr>
              <a:t> is a system of interlinked </a:t>
            </a:r>
            <a:r>
              <a:rPr lang="en-US" sz="3200" b="1" dirty="0" smtClean="0">
                <a:solidFill>
                  <a:schemeClr val="bg1"/>
                </a:solidFill>
              </a:rPr>
              <a:t>hypertext documents</a:t>
            </a:r>
            <a:r>
              <a:rPr lang="en-US" sz="3200" dirty="0" smtClean="0">
                <a:solidFill>
                  <a:schemeClr val="bg1"/>
                </a:solidFill>
              </a:rPr>
              <a:t> and </a:t>
            </a:r>
            <a:r>
              <a:rPr lang="en-US" sz="3200" b="1" dirty="0" smtClean="0">
                <a:solidFill>
                  <a:schemeClr val="bg1"/>
                </a:solidFill>
              </a:rPr>
              <a:t>media</a:t>
            </a:r>
            <a:r>
              <a:rPr lang="en-US" sz="3200" dirty="0" smtClean="0">
                <a:solidFill>
                  <a:schemeClr val="bg1"/>
                </a:solidFill>
              </a:rPr>
              <a:t> (such as text, images, videos, and audio) that are accessed via the </a:t>
            </a:r>
            <a:r>
              <a:rPr lang="en-US" sz="3200" b="1" dirty="0" smtClean="0">
                <a:solidFill>
                  <a:schemeClr val="bg1"/>
                </a:solidFill>
              </a:rPr>
              <a:t>Internet</a:t>
            </a:r>
            <a:r>
              <a:rPr lang="en-US" sz="3200" dirty="0" smtClean="0">
                <a:solidFill>
                  <a:schemeClr val="bg1"/>
                </a:solidFill>
              </a:rPr>
              <a:t>. It is essentially the part of the Internet that most people interact with daily, accessed through web browsers like Google Chrome, Safari, or Firefox.</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160" y="3473668"/>
            <a:ext cx="8724699" cy="3101573"/>
          </a:xfrm>
          <a:prstGeom prst="rect">
            <a:avLst/>
          </a:prstGeom>
        </p:spPr>
      </p:pic>
    </p:spTree>
    <p:extLst>
      <p:ext uri="{BB962C8B-B14F-4D97-AF65-F5344CB8AC3E}">
        <p14:creationId xmlns:p14="http://schemas.microsoft.com/office/powerpoint/2010/main" val="387819218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525" y="3244056"/>
            <a:ext cx="3028950" cy="1514475"/>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461493" y="365125"/>
            <a:ext cx="11269014" cy="3385542"/>
          </a:xfrm>
          <a:prstGeom prst="rect">
            <a:avLst/>
          </a:prstGeom>
          <a:noFill/>
        </p:spPr>
        <p:txBody>
          <a:bodyPr wrap="square" rtlCol="0">
            <a:spAutoFit/>
          </a:bodyPr>
          <a:lstStyle/>
          <a:p>
            <a:r>
              <a:rPr lang="en-US" sz="2800" dirty="0" smtClean="0">
                <a:solidFill>
                  <a:schemeClr val="bg1"/>
                </a:solidFill>
              </a:rPr>
              <a:t>Here’s a breakdown of what the World Wide Web is and how it works:</a:t>
            </a:r>
          </a:p>
          <a:p>
            <a:r>
              <a:rPr lang="en-US" sz="2800" b="1" dirty="0" smtClean="0">
                <a:solidFill>
                  <a:schemeClr val="bg1"/>
                </a:solidFill>
              </a:rPr>
              <a:t>1. Web Pages and Websites:</a:t>
            </a:r>
          </a:p>
          <a:p>
            <a:r>
              <a:rPr lang="en-US" sz="2800" dirty="0" smtClean="0">
                <a:solidFill>
                  <a:schemeClr val="bg1"/>
                </a:solidFill>
              </a:rPr>
              <a:t>The </a:t>
            </a:r>
            <a:r>
              <a:rPr lang="en-US" sz="2800" b="1" dirty="0" smtClean="0">
                <a:solidFill>
                  <a:schemeClr val="bg1"/>
                </a:solidFill>
              </a:rPr>
              <a:t>World Wide Web</a:t>
            </a:r>
            <a:r>
              <a:rPr lang="en-US" sz="2800" dirty="0" smtClean="0">
                <a:solidFill>
                  <a:schemeClr val="bg1"/>
                </a:solidFill>
              </a:rPr>
              <a:t> consists of websites made up of individual </a:t>
            </a:r>
            <a:r>
              <a:rPr lang="en-US" sz="2800" b="1" dirty="0" smtClean="0">
                <a:solidFill>
                  <a:schemeClr val="bg1"/>
                </a:solidFill>
              </a:rPr>
              <a:t>web pages</a:t>
            </a:r>
            <a:r>
              <a:rPr lang="en-US" sz="2800" dirty="0" smtClean="0">
                <a:solidFill>
                  <a:schemeClr val="bg1"/>
                </a:solidFill>
              </a:rPr>
              <a:t>. Each page can contain various types of content like text, pictures, and links to other pages.</a:t>
            </a:r>
          </a:p>
          <a:p>
            <a:r>
              <a:rPr lang="en-US" sz="2800" dirty="0" smtClean="0">
                <a:solidFill>
                  <a:schemeClr val="bg1"/>
                </a:solidFill>
              </a:rPr>
              <a:t>Websites are hosted on </a:t>
            </a:r>
            <a:r>
              <a:rPr lang="en-US" sz="2800" b="1" dirty="0" smtClean="0">
                <a:solidFill>
                  <a:schemeClr val="bg1"/>
                </a:solidFill>
              </a:rPr>
              <a:t>web servers</a:t>
            </a:r>
            <a:r>
              <a:rPr lang="en-US" sz="2800" dirty="0" smtClean="0">
                <a:solidFill>
                  <a:schemeClr val="bg1"/>
                </a:solidFill>
              </a:rPr>
              <a:t>, which are computers that store and serve web content to users when requested.</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259" y="3677137"/>
            <a:ext cx="5953394" cy="2976697"/>
          </a:xfrm>
          <a:prstGeom prst="rect">
            <a:avLst/>
          </a:prstGeom>
        </p:spPr>
      </p:pic>
    </p:spTree>
    <p:extLst>
      <p:ext uri="{BB962C8B-B14F-4D97-AF65-F5344CB8AC3E}">
        <p14:creationId xmlns:p14="http://schemas.microsoft.com/office/powerpoint/2010/main" val="280627069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3900" y="3267869"/>
            <a:ext cx="3124200" cy="1466850"/>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706191" y="401304"/>
            <a:ext cx="10779617" cy="3816429"/>
          </a:xfrm>
          <a:prstGeom prst="rect">
            <a:avLst/>
          </a:prstGeom>
          <a:noFill/>
        </p:spPr>
        <p:txBody>
          <a:bodyPr wrap="square" rtlCol="0">
            <a:spAutoFit/>
          </a:bodyPr>
          <a:lstStyle/>
          <a:p>
            <a:r>
              <a:rPr lang="en-US" sz="3200" b="1" dirty="0" smtClean="0">
                <a:solidFill>
                  <a:schemeClr val="bg1"/>
                </a:solidFill>
              </a:rPr>
              <a:t>2. Hypertext:</a:t>
            </a:r>
          </a:p>
          <a:p>
            <a:r>
              <a:rPr lang="en-US" sz="3200" dirty="0" smtClean="0">
                <a:solidFill>
                  <a:schemeClr val="bg1"/>
                </a:solidFill>
              </a:rPr>
              <a:t>A key feature of the Web is </a:t>
            </a:r>
            <a:r>
              <a:rPr lang="en-US" sz="3200" b="1" dirty="0" smtClean="0">
                <a:solidFill>
                  <a:schemeClr val="bg1"/>
                </a:solidFill>
              </a:rPr>
              <a:t>hypertext</a:t>
            </a:r>
            <a:r>
              <a:rPr lang="en-US" sz="3200" dirty="0" smtClean="0">
                <a:solidFill>
                  <a:schemeClr val="bg1"/>
                </a:solidFill>
              </a:rPr>
              <a:t>, which allows users to navigate between different documents by clicking on </a:t>
            </a:r>
            <a:r>
              <a:rPr lang="en-US" sz="3200" b="1" dirty="0" smtClean="0">
                <a:solidFill>
                  <a:schemeClr val="bg1"/>
                </a:solidFill>
              </a:rPr>
              <a:t>hyperlinks</a:t>
            </a:r>
            <a:r>
              <a:rPr lang="en-US" sz="3200" dirty="0" smtClean="0">
                <a:solidFill>
                  <a:schemeClr val="bg1"/>
                </a:solidFill>
              </a:rPr>
              <a:t>. These links can lead to other pages on the same website or to completely different sites on the Web.</a:t>
            </a:r>
          </a:p>
          <a:p>
            <a:r>
              <a:rPr lang="en-US" sz="3200" dirty="0" smtClean="0">
                <a:solidFill>
                  <a:schemeClr val="bg1"/>
                </a:solidFill>
              </a:rPr>
              <a:t>This interconnectedness forms the </a:t>
            </a:r>
            <a:r>
              <a:rPr lang="en-US" sz="3200" b="1" dirty="0" smtClean="0">
                <a:solidFill>
                  <a:schemeClr val="bg1"/>
                </a:solidFill>
              </a:rPr>
              <a:t>"web"</a:t>
            </a:r>
            <a:r>
              <a:rPr lang="en-US" sz="3200" dirty="0" smtClean="0">
                <a:solidFill>
                  <a:schemeClr val="bg1"/>
                </a:solidFill>
              </a:rPr>
              <a:t> in the World Wide Web.</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900" y="3607390"/>
            <a:ext cx="6237314" cy="2928495"/>
          </a:xfrm>
          <a:prstGeom prst="rect">
            <a:avLst/>
          </a:prstGeom>
        </p:spPr>
      </p:pic>
    </p:spTree>
    <p:extLst>
      <p:ext uri="{BB962C8B-B14F-4D97-AF65-F5344CB8AC3E}">
        <p14:creationId xmlns:p14="http://schemas.microsoft.com/office/powerpoint/2010/main" val="427588488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406" y="1825625"/>
            <a:ext cx="8317188" cy="435133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1004551" y="-1130411"/>
            <a:ext cx="8244158" cy="32788162"/>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1004551" y="581024"/>
            <a:ext cx="991673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3. URLs (Uniform Resource Locators):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Each web page is identified by a </a:t>
            </a:r>
            <a:r>
              <a:rPr kumimoji="0" lang="en-US" altLang="en-US" sz="36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URL</a:t>
            </a:r>
            <a:r>
              <a:rPr kumimoji="0" lang="en-US" altLang="en-US" sz="36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(web address), such as https://www.example.com. The URL is a unique string that points to a specific resource on the web, allowing browsers to retrieve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208" y="3851510"/>
            <a:ext cx="5370490" cy="2809701"/>
          </a:xfrm>
          <a:prstGeom prst="rect">
            <a:avLst/>
          </a:prstGeom>
        </p:spPr>
      </p:pic>
    </p:spTree>
    <p:extLst>
      <p:ext uri="{BB962C8B-B14F-4D97-AF65-F5344CB8AC3E}">
        <p14:creationId xmlns:p14="http://schemas.microsoft.com/office/powerpoint/2010/main" val="14735949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5" name="TextBox 4"/>
          <p:cNvSpPr txBox="1"/>
          <p:nvPr/>
        </p:nvSpPr>
        <p:spPr>
          <a:xfrm>
            <a:off x="838200" y="0"/>
            <a:ext cx="11307651" cy="3816429"/>
          </a:xfrm>
          <a:prstGeom prst="rect">
            <a:avLst/>
          </a:prstGeom>
          <a:noFill/>
        </p:spPr>
        <p:txBody>
          <a:bodyPr wrap="square" rtlCol="0">
            <a:spAutoFit/>
          </a:bodyPr>
          <a:lstStyle/>
          <a:p>
            <a:r>
              <a:rPr lang="en-US" sz="3200" b="1" dirty="0" smtClean="0">
                <a:solidFill>
                  <a:schemeClr val="bg1"/>
                </a:solidFill>
              </a:rPr>
              <a:t>4. Web Browsers:</a:t>
            </a:r>
          </a:p>
          <a:p>
            <a:r>
              <a:rPr lang="en-US" sz="3200" dirty="0" smtClean="0">
                <a:solidFill>
                  <a:schemeClr val="bg1"/>
                </a:solidFill>
              </a:rPr>
              <a:t>To access the Web, you use a </a:t>
            </a:r>
            <a:r>
              <a:rPr lang="en-US" sz="3200" b="1" dirty="0" smtClean="0">
                <a:solidFill>
                  <a:schemeClr val="bg1"/>
                </a:solidFill>
              </a:rPr>
              <a:t>web browser</a:t>
            </a:r>
            <a:r>
              <a:rPr lang="en-US" sz="3200" dirty="0" smtClean="0">
                <a:solidFill>
                  <a:schemeClr val="bg1"/>
                </a:solidFill>
              </a:rPr>
              <a:t> (like Google Chrome, Mozilla Firefox, Safari, or Microsoft Edge). A browser retrieves and displays web pages by interpreting HTML (Hypertext Markup Language), CSS (Cascading Style Sheets), and JavaScript—languages that define the structure, design, and behavior of websites</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9126" y="3098140"/>
            <a:ext cx="6078829" cy="3419342"/>
          </a:xfrm>
          <a:prstGeom prst="rect">
            <a:avLst/>
          </a:prstGeom>
        </p:spPr>
      </p:pic>
    </p:spTree>
    <p:extLst>
      <p:ext uri="{BB962C8B-B14F-4D97-AF65-F5344CB8AC3E}">
        <p14:creationId xmlns:p14="http://schemas.microsoft.com/office/powerpoint/2010/main" val="385508059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71961"/>
            <a:ext cx="12192000" cy="7629961"/>
          </a:xfrm>
          <a:prstGeom prst="rect">
            <a:avLst/>
          </a:prstGeom>
        </p:spPr>
      </p:pic>
      <p:sp>
        <p:nvSpPr>
          <p:cNvPr id="6" name="TextBox 5"/>
          <p:cNvSpPr txBox="1"/>
          <p:nvPr/>
        </p:nvSpPr>
        <p:spPr>
          <a:xfrm>
            <a:off x="437882" y="-193183"/>
            <a:ext cx="11436439" cy="6186309"/>
          </a:xfrm>
          <a:prstGeom prst="rect">
            <a:avLst/>
          </a:prstGeom>
          <a:noFill/>
        </p:spPr>
        <p:txBody>
          <a:bodyPr wrap="square" rtlCol="0">
            <a:spAutoFit/>
          </a:bodyPr>
          <a:lstStyle/>
          <a:p>
            <a:endParaRPr lang="en-US" dirty="0" smtClean="0"/>
          </a:p>
          <a:p>
            <a:r>
              <a:rPr lang="en-US" sz="4000" b="1" dirty="0" smtClean="0">
                <a:solidFill>
                  <a:schemeClr val="bg1"/>
                </a:solidFill>
              </a:rPr>
              <a:t>Internet (Summary):</a:t>
            </a:r>
          </a:p>
          <a:p>
            <a:r>
              <a:rPr lang="en-US" sz="4000" dirty="0" smtClean="0">
                <a:solidFill>
                  <a:schemeClr val="bg1"/>
                </a:solidFill>
              </a:rPr>
              <a:t>The </a:t>
            </a:r>
            <a:r>
              <a:rPr lang="en-US" sz="4000" b="1" dirty="0" smtClean="0">
                <a:solidFill>
                  <a:schemeClr val="bg1"/>
                </a:solidFill>
              </a:rPr>
              <a:t>Internet</a:t>
            </a:r>
            <a:r>
              <a:rPr lang="en-US" sz="4000" dirty="0" smtClean="0">
                <a:solidFill>
                  <a:schemeClr val="bg1"/>
                </a:solidFill>
              </a:rPr>
              <a:t> is a global network of interconnected computers and devices that communicate with each other to exchange data. It allows access to a wide variety of services like websites, email, online gaming, file sharing, and more. The Internet uses standard communication protocols (like </a:t>
            </a:r>
            <a:r>
              <a:rPr lang="en-US" sz="4000" b="1" dirty="0" smtClean="0">
                <a:solidFill>
                  <a:schemeClr val="bg1"/>
                </a:solidFill>
              </a:rPr>
              <a:t>TCP/IP</a:t>
            </a:r>
            <a:r>
              <a:rPr lang="en-US" sz="4000" dirty="0" smtClean="0">
                <a:solidFill>
                  <a:schemeClr val="bg1"/>
                </a:solidFill>
              </a:rPr>
              <a:t>) to ensure data can be transmitted reliably across vast distances, connecting millions of networks worldwide.</a:t>
            </a:r>
          </a:p>
          <a:p>
            <a:endParaRPr lang="en-US" dirty="0"/>
          </a:p>
        </p:txBody>
      </p:sp>
    </p:spTree>
    <p:extLst>
      <p:ext uri="{BB962C8B-B14F-4D97-AF65-F5344CB8AC3E}">
        <p14:creationId xmlns:p14="http://schemas.microsoft.com/office/powerpoint/2010/main" val="36781210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650</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 MIGUEL R. DORMIDO</dc:creator>
  <cp:lastModifiedBy>CARLO MIGUEL R. DORMIDO</cp:lastModifiedBy>
  <cp:revision>11</cp:revision>
  <dcterms:created xsi:type="dcterms:W3CDTF">2024-11-06T02:04:00Z</dcterms:created>
  <dcterms:modified xsi:type="dcterms:W3CDTF">2024-11-06T02:32:14Z</dcterms:modified>
</cp:coreProperties>
</file>