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Medium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exend Light"/>
      <p:regular r:id="rId24"/>
      <p:bold r:id="rId25"/>
    </p:embeddedFont>
    <p:embeddedFont>
      <p:font typeface="Epilogue SemiBold"/>
      <p:regular r:id="rId26"/>
      <p:bold r:id="rId27"/>
      <p:italic r:id="rId28"/>
      <p:boldItalic r:id="rId29"/>
    </p:embeddedFont>
    <p:embeddedFont>
      <p:font typeface="Epilogue"/>
      <p:regular r:id="rId30"/>
      <p:bold r:id="rId31"/>
      <p:italic r:id="rId32"/>
      <p:boldItalic r:id="rId33"/>
    </p:embeddedFont>
    <p:embeddedFont>
      <p:font typeface="Lexen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11">
          <p15:clr>
            <a:srgbClr val="A4A3A4"/>
          </p15:clr>
        </p15:guide>
        <p15:guide id="2" pos="2900">
          <p15:clr>
            <a:srgbClr val="A4A3A4"/>
          </p15:clr>
        </p15:guide>
        <p15:guide id="3" orient="horz" pos="1214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36" roundtripDataSignature="AMtx7mju5nZ2+iiuQ16FE6lIKD5s59jH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7CEAA1-BB54-4107-A3E8-BDA2673684B1}">
  <a:tblStyle styleId="{437CEAA1-BB54-4107-A3E8-BDA2673684B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11" orient="horz"/>
        <p:guide pos="2900"/>
        <p:guide pos="121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exendLigh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pilogueSemiBold-regular.fntdata"/><Relationship Id="rId25" Type="http://schemas.openxmlformats.org/officeDocument/2006/relationships/font" Target="fonts/LexendLight-bold.fntdata"/><Relationship Id="rId28" Type="http://schemas.openxmlformats.org/officeDocument/2006/relationships/font" Target="fonts/EpilogueSemiBold-italic.fntdata"/><Relationship Id="rId27" Type="http://schemas.openxmlformats.org/officeDocument/2006/relationships/font" Target="fonts/Epilogue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pilogue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pilogue-bold.fntdata"/><Relationship Id="rId30" Type="http://schemas.openxmlformats.org/officeDocument/2006/relationships/font" Target="fonts/Epilogue-regular.fntdata"/><Relationship Id="rId11" Type="http://schemas.openxmlformats.org/officeDocument/2006/relationships/slide" Target="slides/slide5.xml"/><Relationship Id="rId33" Type="http://schemas.openxmlformats.org/officeDocument/2006/relationships/font" Target="fonts/Epilogue-boldItalic.fntdata"/><Relationship Id="rId10" Type="http://schemas.openxmlformats.org/officeDocument/2006/relationships/slide" Target="slides/slide4.xml"/><Relationship Id="rId32" Type="http://schemas.openxmlformats.org/officeDocument/2006/relationships/font" Target="fonts/Epilogue-italic.fntdata"/><Relationship Id="rId13" Type="http://schemas.openxmlformats.org/officeDocument/2006/relationships/slide" Target="slides/slide7.xml"/><Relationship Id="rId35" Type="http://schemas.openxmlformats.org/officeDocument/2006/relationships/font" Target="fonts/Lexend-bold.fntdata"/><Relationship Id="rId12" Type="http://schemas.openxmlformats.org/officeDocument/2006/relationships/slide" Target="slides/slide6.xml"/><Relationship Id="rId34" Type="http://schemas.openxmlformats.org/officeDocument/2006/relationships/font" Target="fonts/Lexend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19" Type="http://schemas.openxmlformats.org/officeDocument/2006/relationships/font" Target="fonts/RobotoMedium-boldItalic.fntdata"/><Relationship Id="rId18" Type="http://schemas.openxmlformats.org/officeDocument/2006/relationships/font" Target="fonts/Robot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/>
              <a:t>IVO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/>
              <a:t>p</a:t>
            </a:r>
            <a:r>
              <a:rPr lang="pt-PT"/>
              <a:t>lano técnico para a implementação, ou seja, a arquitetura do software e de instalação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	 	IVO 	 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4f43dc67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44f43dc67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MARTIM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5b206a7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45b206a7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MARTIM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cf003e0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3cf003e0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DIOGO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cef04a241_2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2cef04a241_2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VILA/DIOGO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d00a42c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3d00a42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/>
              <a:t>Vila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5b206a73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5b206a73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VILA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cef04a241_2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2cef04a241_2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/>
              <a:t>VILA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1.jpg"/><Relationship Id="rId6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19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1.jpg"/><Relationship Id="rId6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/>
        </p:nvGraphicFramePr>
        <p:xfrm>
          <a:off x="2940825" y="436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{437CEAA1-BB54-4107-A3E8-BDA2673684B1}</a:tableStyleId>
              </a:tblPr>
              <a:tblGrid>
                <a:gridCol w="956525"/>
                <a:gridCol w="607725"/>
                <a:gridCol w="1082525"/>
                <a:gridCol w="615575"/>
              </a:tblGrid>
              <a:tr h="2936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PT" sz="900" u="none" cap="none" strike="noStrike">
                          <a:solidFill>
                            <a:srgbClr val="ADADAD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Grupo 603:</a:t>
                      </a:r>
                      <a:endParaRPr sz="900" u="none" cap="none" strike="noStrike">
                        <a:solidFill>
                          <a:srgbClr val="ADADAD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5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PT" sz="800" u="none" cap="none" strike="noStrike">
                          <a:solidFill>
                            <a:srgbClr val="ADADA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Diogo Silva</a:t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PT" sz="800" u="none" cap="none" strike="noStrike">
                          <a:solidFill>
                            <a:srgbClr val="ADADA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Miguel Vila </a:t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PT" sz="800" u="none" cap="none" strike="noStrike">
                          <a:solidFill>
                            <a:srgbClr val="ADADA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(108212)</a:t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PT" sz="800" u="none" cap="none" strike="noStrike">
                          <a:solidFill>
                            <a:srgbClr val="ADADA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(107276)</a:t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PT" sz="800" u="none" cap="none" strike="noStrike">
                          <a:solidFill>
                            <a:srgbClr val="ADADA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Martim Carvalho</a:t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PT" sz="800" u="none" cap="none" strike="noStrike">
                          <a:solidFill>
                            <a:srgbClr val="ADADA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Ivo Delgado</a:t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PT" sz="800" u="none" cap="none" strike="noStrike">
                          <a:solidFill>
                            <a:srgbClr val="ADADA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(108749)</a:t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PT" sz="800" u="none" cap="none" strike="noStrike">
                          <a:solidFill>
                            <a:srgbClr val="ADADA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(107757)</a:t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"/>
          <p:cNvSpPr txBox="1"/>
          <p:nvPr/>
        </p:nvSpPr>
        <p:spPr>
          <a:xfrm>
            <a:off x="962775" y="1052700"/>
            <a:ext cx="4732500" cy="25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pt-PT" sz="5000" u="none" cap="none" strike="noStrike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Gestire</a:t>
            </a:r>
            <a:endParaRPr b="1" i="0" sz="5000" u="none" cap="none" strike="noStrike">
              <a:solidFill>
                <a:srgbClr val="FFFFFF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1" lang="pt-PT" sz="1900" u="none" cap="none" strike="noStrike">
                <a:solidFill>
                  <a:srgbClr val="FFF557"/>
                </a:solidFill>
                <a:latin typeface="Epilogue"/>
                <a:ea typeface="Epilogue"/>
                <a:cs typeface="Epilogue"/>
                <a:sym typeface="Epilogue"/>
              </a:rPr>
              <a:t> by</a:t>
            </a:r>
            <a:r>
              <a:rPr b="1" i="0" lang="pt-PT" sz="1900" u="none" cap="none" strike="noStrike">
                <a:solidFill>
                  <a:srgbClr val="FFF557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b="1" i="1" lang="pt-PT" sz="1900" u="none" cap="none" strike="noStrike">
                <a:solidFill>
                  <a:srgbClr val="FFF557"/>
                </a:solidFill>
                <a:latin typeface="Epilogue"/>
                <a:ea typeface="Epilogue"/>
                <a:cs typeface="Epilogue"/>
                <a:sym typeface="Epilogue"/>
              </a:rPr>
              <a:t>efficace</a:t>
            </a:r>
            <a:endParaRPr b="1" i="1" sz="1900" u="none" cap="none" strike="noStrike">
              <a:solidFill>
                <a:srgbClr val="FFF557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05675" y="2796600"/>
            <a:ext cx="46467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PT" sz="1300" u="none" cap="none" strike="noStrike">
                <a:solidFill>
                  <a:srgbClr val="ADADAD"/>
                </a:solidFill>
                <a:latin typeface="Lexend Light"/>
                <a:ea typeface="Lexend Light"/>
                <a:cs typeface="Lexend Light"/>
                <a:sym typeface="Lexend Light"/>
              </a:rPr>
              <a:t>From scheduling to equipment, Gestire has you covered</a:t>
            </a:r>
            <a:endParaRPr b="0" i="0" sz="1300" u="none" cap="none" strike="noStrike">
              <a:solidFill>
                <a:srgbClr val="ADADAD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>
                <a:solidFill>
                  <a:srgbClr val="ADADAD"/>
                </a:solidFill>
                <a:latin typeface="Lexend Light"/>
                <a:ea typeface="Lexend Light"/>
                <a:cs typeface="Lexend Light"/>
                <a:sym typeface="Lexend Light"/>
              </a:rPr>
              <a:t>16</a:t>
            </a:r>
            <a:r>
              <a:rPr b="0" i="0" lang="pt-PT" sz="1000" u="none" cap="none" strike="noStrike">
                <a:solidFill>
                  <a:srgbClr val="ADADAD"/>
                </a:solidFill>
                <a:latin typeface="Lexend Light"/>
                <a:ea typeface="Lexend Light"/>
                <a:cs typeface="Lexend Light"/>
                <a:sym typeface="Lexend Light"/>
              </a:rPr>
              <a:t> de maio 2023</a:t>
            </a:r>
            <a:endParaRPr b="0" i="0" sz="1000" u="none" cap="none" strike="noStrike">
              <a:solidFill>
                <a:srgbClr val="ADADAD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475" y="260975"/>
            <a:ext cx="1020875" cy="3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 b="0" l="11651" r="18452" t="0"/>
          <a:stretch/>
        </p:blipFill>
        <p:spPr>
          <a:xfrm>
            <a:off x="6050775" y="635500"/>
            <a:ext cx="1689600" cy="1648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 b="0" l="18995" r="16350" t="0"/>
          <a:stretch/>
        </p:blipFill>
        <p:spPr>
          <a:xfrm>
            <a:off x="7048950" y="1632150"/>
            <a:ext cx="1497300" cy="14607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6">
            <a:alphaModFix/>
          </a:blip>
          <a:srcRect b="0" l="24774" r="7012" t="0"/>
          <a:stretch/>
        </p:blipFill>
        <p:spPr>
          <a:xfrm>
            <a:off x="6648000" y="2862238"/>
            <a:ext cx="1689600" cy="1648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/>
        </p:nvSpPr>
        <p:spPr>
          <a:xfrm>
            <a:off x="259300" y="1653400"/>
            <a:ext cx="4732500" cy="25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pt-PT" sz="5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Um</a:t>
            </a:r>
            <a:endParaRPr b="1" sz="5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pt-PT" sz="4600">
                <a:solidFill>
                  <a:srgbClr val="FFF557"/>
                </a:solidFill>
                <a:latin typeface="Epilogue"/>
                <a:ea typeface="Epilogue"/>
                <a:cs typeface="Epilogue"/>
                <a:sym typeface="Epilogue"/>
              </a:rPr>
              <a:t>recordar</a:t>
            </a:r>
            <a:endParaRPr b="1" sz="5000">
              <a:solidFill>
                <a:srgbClr val="FFFFFF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i="0" sz="4600" u="none" cap="none" strike="noStrike">
              <a:solidFill>
                <a:srgbClr val="FFF557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4353025" y="502175"/>
            <a:ext cx="4401000" cy="18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exend"/>
              <a:buChar char="●"/>
            </a:pPr>
            <a:r>
              <a:rPr lang="pt-PT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Resolvemos a dificuldade na requisição de salas e equipamentos no DETI;</a:t>
            </a:r>
            <a:endParaRPr b="0" i="0" sz="1500" u="none" cap="none" strike="noStrike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exend"/>
              <a:buChar char="●"/>
            </a:pPr>
            <a:r>
              <a:rPr lang="pt-PT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Facilitamos a gestão da disponibilidade das salas;</a:t>
            </a:r>
            <a:endParaRPr b="0" i="0" sz="1500" u="none" cap="none" strike="noStrike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pt-PT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Gerimos automaticamente o stock de equipamentos;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67" name="Google Shape;67;p4"/>
          <p:cNvCxnSpPr/>
          <p:nvPr/>
        </p:nvCxnSpPr>
        <p:spPr>
          <a:xfrm>
            <a:off x="4082825" y="1329125"/>
            <a:ext cx="0" cy="3000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55368">
            <a:off x="4930969" y="2494884"/>
            <a:ext cx="1035614" cy="215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371896">
            <a:off x="6267409" y="2568910"/>
            <a:ext cx="2011182" cy="201118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"/>
          <p:cNvSpPr txBox="1"/>
          <p:nvPr/>
        </p:nvSpPr>
        <p:spPr>
          <a:xfrm>
            <a:off x="6243775" y="3282000"/>
            <a:ext cx="61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+</a:t>
            </a:r>
            <a:endParaRPr sz="2600">
              <a:solidFill>
                <a:schemeClr val="dk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4f43dc678_1_8"/>
          <p:cNvSpPr txBox="1"/>
          <p:nvPr/>
        </p:nvSpPr>
        <p:spPr>
          <a:xfrm>
            <a:off x="259300" y="1653400"/>
            <a:ext cx="4732500" cy="25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pt-PT" sz="5000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Qualidades</a:t>
            </a:r>
            <a:endParaRPr b="1" i="0" sz="5000" u="none" cap="none" strike="noStrike">
              <a:solidFill>
                <a:srgbClr val="FFFFFF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i="0" sz="4600" u="none" cap="none" strike="noStrike">
              <a:solidFill>
                <a:srgbClr val="FFF557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6" name="Google Shape;76;g244f43dc678_1_8"/>
          <p:cNvSpPr txBox="1"/>
          <p:nvPr/>
        </p:nvSpPr>
        <p:spPr>
          <a:xfrm>
            <a:off x="4375150" y="1037975"/>
            <a:ext cx="4401000" cy="3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pt-PT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Solução multi-plataforma;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                                                                  (Linux, Web, Android, OSx, Windows)</a:t>
            </a:r>
            <a:endParaRPr sz="15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exend"/>
              <a:buChar char="●"/>
            </a:pPr>
            <a:r>
              <a:rPr lang="pt-PT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Facilita o trabalho de estudantes, professores e assistentes administrativos;</a:t>
            </a:r>
            <a:endParaRPr b="0" i="0" sz="1500" u="none" cap="none" strike="noStrike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pt-PT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Evita a compra de equipamentos redundantes;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exend"/>
              <a:buChar char="●"/>
            </a:pPr>
            <a:r>
              <a:rPr lang="pt-PT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Integração com autenticação OAuth;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pt-PT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Ajuda na filtragem de salas com características desejadas;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pt-PT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É mais conveniente do que enviar emails.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77" name="Google Shape;77;g244f43dc678_1_8"/>
          <p:cNvCxnSpPr/>
          <p:nvPr/>
        </p:nvCxnSpPr>
        <p:spPr>
          <a:xfrm>
            <a:off x="4082825" y="1329125"/>
            <a:ext cx="0" cy="3000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5b206a73d_0_8"/>
          <p:cNvSpPr txBox="1"/>
          <p:nvPr/>
        </p:nvSpPr>
        <p:spPr>
          <a:xfrm>
            <a:off x="259300" y="1653400"/>
            <a:ext cx="4732500" cy="25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pt-PT" sz="5000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Restrições</a:t>
            </a:r>
            <a:endParaRPr b="1" i="0" sz="5000" u="none" cap="none" strike="noStrike">
              <a:solidFill>
                <a:srgbClr val="FFFFFF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i="0" sz="4600" u="none" cap="none" strike="noStrike">
              <a:solidFill>
                <a:srgbClr val="FFF557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83" name="Google Shape;83;g245b206a73d_0_8"/>
          <p:cNvSpPr txBox="1"/>
          <p:nvPr/>
        </p:nvSpPr>
        <p:spPr>
          <a:xfrm>
            <a:off x="4375150" y="1037975"/>
            <a:ext cx="4401000" cy="3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exend"/>
              <a:buChar char="●"/>
            </a:pPr>
            <a:r>
              <a:rPr lang="pt-PT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Estar preparada para picos de utilização,</a:t>
            </a:r>
            <a:r>
              <a:rPr lang="pt-PT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                                                                  </a:t>
            </a:r>
            <a:r>
              <a:rPr lang="pt-PT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sobretudo em épocas de exames</a:t>
            </a:r>
            <a:endParaRPr b="0" i="0" sz="1500" u="none" cap="none" strike="noStrike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exend"/>
              <a:buChar char="●"/>
            </a:pPr>
            <a:r>
              <a:rPr lang="pt-PT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 segurança dos dados pessoais dos utilizadores tem de ser salvaguardada;</a:t>
            </a:r>
            <a:endParaRPr b="0" i="0" sz="1500" u="none" cap="none" strike="noStrike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exend"/>
              <a:buChar char="●"/>
            </a:pPr>
            <a:r>
              <a:rPr lang="pt-PT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Os cacifos têm de ter um sistema robusto para evitar falhas por má utilização.</a:t>
            </a:r>
            <a:endParaRPr b="0" i="0" sz="1500" u="none" cap="none" strike="noStrike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4" name="Google Shape;84;g245b206a73d_0_8"/>
          <p:cNvCxnSpPr/>
          <p:nvPr/>
        </p:nvCxnSpPr>
        <p:spPr>
          <a:xfrm>
            <a:off x="4082825" y="1329125"/>
            <a:ext cx="0" cy="3000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cf003e04e_0_19"/>
          <p:cNvSpPr/>
          <p:nvPr/>
        </p:nvSpPr>
        <p:spPr>
          <a:xfrm>
            <a:off x="681425" y="2270013"/>
            <a:ext cx="2071800" cy="198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55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3cf003e04e_0_19"/>
          <p:cNvSpPr/>
          <p:nvPr/>
        </p:nvSpPr>
        <p:spPr>
          <a:xfrm>
            <a:off x="6159238" y="2270025"/>
            <a:ext cx="2071800" cy="198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55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3cf003e04e_0_19"/>
          <p:cNvSpPr txBox="1"/>
          <p:nvPr/>
        </p:nvSpPr>
        <p:spPr>
          <a:xfrm>
            <a:off x="167350" y="-778500"/>
            <a:ext cx="4732500" cy="25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pt-PT" sz="3600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Vista</a:t>
            </a:r>
            <a:r>
              <a:rPr b="1" lang="pt-PT" sz="5000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b="1" lang="pt-PT" sz="3200">
                <a:solidFill>
                  <a:srgbClr val="FFF557"/>
                </a:solidFill>
                <a:latin typeface="Epilogue"/>
                <a:ea typeface="Epilogue"/>
                <a:cs typeface="Epilogue"/>
                <a:sym typeface="Epilogue"/>
              </a:rPr>
              <a:t>tecnológica</a:t>
            </a:r>
            <a:endParaRPr b="1" i="0" sz="3200" u="none" cap="none" strike="noStrike">
              <a:solidFill>
                <a:srgbClr val="FFF557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92" name="Google Shape;92;g23cf003e04e_0_19"/>
          <p:cNvPicPr preferRelativeResize="0"/>
          <p:nvPr/>
        </p:nvPicPr>
        <p:blipFill rotWithShape="1">
          <a:blip r:embed="rId3">
            <a:alphaModFix/>
          </a:blip>
          <a:srcRect b="0" l="0" r="76467" t="0"/>
          <a:stretch/>
        </p:blipFill>
        <p:spPr>
          <a:xfrm>
            <a:off x="918383" y="2533172"/>
            <a:ext cx="797461" cy="96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3cf003e04e_0_19"/>
          <p:cNvPicPr preferRelativeResize="0"/>
          <p:nvPr/>
        </p:nvPicPr>
        <p:blipFill rotWithShape="1">
          <a:blip r:embed="rId4">
            <a:alphaModFix/>
          </a:blip>
          <a:srcRect b="0" l="0" r="68515" t="0"/>
          <a:stretch/>
        </p:blipFill>
        <p:spPr>
          <a:xfrm>
            <a:off x="1761557" y="3181126"/>
            <a:ext cx="756500" cy="74970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3cf003e04e_0_19"/>
          <p:cNvSpPr txBox="1"/>
          <p:nvPr/>
        </p:nvSpPr>
        <p:spPr>
          <a:xfrm>
            <a:off x="3542275" y="1316200"/>
            <a:ext cx="1827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100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Gestire</a:t>
            </a:r>
            <a:endParaRPr sz="100"/>
          </a:p>
        </p:txBody>
      </p:sp>
      <p:sp>
        <p:nvSpPr>
          <p:cNvPr id="95" name="Google Shape;95;g23cf003e04e_0_19"/>
          <p:cNvSpPr/>
          <p:nvPr/>
        </p:nvSpPr>
        <p:spPr>
          <a:xfrm>
            <a:off x="3420325" y="2270013"/>
            <a:ext cx="2071800" cy="198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55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g23cf003e04e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4125" y="2435925"/>
            <a:ext cx="839675" cy="8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3cf003e04e_0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177568">
            <a:off x="4598482" y="2513513"/>
            <a:ext cx="766611" cy="6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3cf003e04e_0_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73850" y="3090737"/>
            <a:ext cx="1964750" cy="135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3cf003e04e_0_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3512" y="2379475"/>
            <a:ext cx="991674" cy="1009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23cf003e04e_0_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8819988">
            <a:off x="6908349" y="2783145"/>
            <a:ext cx="1304252" cy="130425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3cf003e04e_0_19"/>
          <p:cNvSpPr txBox="1"/>
          <p:nvPr/>
        </p:nvSpPr>
        <p:spPr>
          <a:xfrm>
            <a:off x="1221425" y="4337375"/>
            <a:ext cx="991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Frontend</a:t>
            </a:r>
            <a:r>
              <a:rPr lang="pt-PT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                                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2" name="Google Shape;102;g23cf003e04e_0_19"/>
          <p:cNvSpPr txBox="1"/>
          <p:nvPr/>
        </p:nvSpPr>
        <p:spPr>
          <a:xfrm>
            <a:off x="3960325" y="4337375"/>
            <a:ext cx="991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Backend</a:t>
            </a:r>
            <a:r>
              <a:rPr lang="pt-PT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                                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3" name="Google Shape;103;g23cf003e04e_0_19"/>
          <p:cNvSpPr txBox="1"/>
          <p:nvPr/>
        </p:nvSpPr>
        <p:spPr>
          <a:xfrm>
            <a:off x="6648850" y="4337375"/>
            <a:ext cx="1092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Hardware</a:t>
            </a:r>
            <a:r>
              <a:rPr lang="pt-PT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                                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cef04a241_20_28"/>
          <p:cNvSpPr txBox="1"/>
          <p:nvPr/>
        </p:nvSpPr>
        <p:spPr>
          <a:xfrm>
            <a:off x="167350" y="-778500"/>
            <a:ext cx="4732500" cy="25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pt-PT" sz="3600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Vista</a:t>
            </a:r>
            <a:r>
              <a:rPr b="1" lang="pt-PT" sz="5000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b="1" lang="pt-PT" sz="3200">
                <a:solidFill>
                  <a:srgbClr val="FFF557"/>
                </a:solidFill>
                <a:latin typeface="Epilogue"/>
                <a:ea typeface="Epilogue"/>
                <a:cs typeface="Epilogue"/>
                <a:sym typeface="Epilogue"/>
              </a:rPr>
              <a:t>lógica</a:t>
            </a:r>
            <a:endParaRPr b="1" i="0" sz="3200" u="none" cap="none" strike="noStrike">
              <a:solidFill>
                <a:srgbClr val="FFF557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09" name="Google Shape;109;g22cef04a241_20_28"/>
          <p:cNvCxnSpPr/>
          <p:nvPr/>
        </p:nvCxnSpPr>
        <p:spPr>
          <a:xfrm rot="10800000">
            <a:off x="315850" y="1006575"/>
            <a:ext cx="3434100" cy="54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0" name="Google Shape;110;g22cef04a241_20_28"/>
          <p:cNvPicPr preferRelativeResize="0"/>
          <p:nvPr/>
        </p:nvPicPr>
        <p:blipFill rotWithShape="1">
          <a:blip r:embed="rId3">
            <a:alphaModFix/>
          </a:blip>
          <a:srcRect b="0" l="0" r="0" t="6006"/>
          <a:stretch/>
        </p:blipFill>
        <p:spPr>
          <a:xfrm>
            <a:off x="2013163" y="1494225"/>
            <a:ext cx="5117676" cy="38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2cef04a241_20_28"/>
          <p:cNvSpPr/>
          <p:nvPr/>
        </p:nvSpPr>
        <p:spPr>
          <a:xfrm>
            <a:off x="3272350" y="4412050"/>
            <a:ext cx="2391900" cy="941700"/>
          </a:xfrm>
          <a:prstGeom prst="rect">
            <a:avLst/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g22cef04a241_20_28"/>
          <p:cNvCxnSpPr/>
          <p:nvPr/>
        </p:nvCxnSpPr>
        <p:spPr>
          <a:xfrm flipH="1">
            <a:off x="4072375" y="3704975"/>
            <a:ext cx="943800" cy="3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d00a42cfc_0_0"/>
          <p:cNvSpPr/>
          <p:nvPr/>
        </p:nvSpPr>
        <p:spPr>
          <a:xfrm>
            <a:off x="332450" y="2272711"/>
            <a:ext cx="2602200" cy="204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55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Design da UI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Desenvolvimento da UI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Comportamento da UI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Miguel Vila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Diogo Silva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8" name="Google Shape;118;g23d00a42cfc_0_0"/>
          <p:cNvSpPr/>
          <p:nvPr/>
        </p:nvSpPr>
        <p:spPr>
          <a:xfrm>
            <a:off x="6209350" y="2272698"/>
            <a:ext cx="2602200" cy="204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55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Comunicação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Lógica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Miguel Vila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Diogo Silva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9" name="Google Shape;119;g23d00a42cfc_0_0"/>
          <p:cNvSpPr/>
          <p:nvPr/>
        </p:nvSpPr>
        <p:spPr>
          <a:xfrm>
            <a:off x="3270893" y="2272711"/>
            <a:ext cx="2602200" cy="204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55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Autenticação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Base de dados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Miguel Vila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Endpoints da API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Martim Carvalho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Ivo Delgado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0" name="Google Shape;120;g23d00a42cfc_0_0"/>
          <p:cNvSpPr txBox="1"/>
          <p:nvPr/>
        </p:nvSpPr>
        <p:spPr>
          <a:xfrm>
            <a:off x="1080496" y="4405575"/>
            <a:ext cx="1106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Frontend                                 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1" name="Google Shape;121;g23d00a42cfc_0_0"/>
          <p:cNvSpPr txBox="1"/>
          <p:nvPr/>
        </p:nvSpPr>
        <p:spPr>
          <a:xfrm>
            <a:off x="4018939" y="4405575"/>
            <a:ext cx="1106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Backend                                 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2" name="Google Shape;122;g23d00a42cfc_0_0"/>
          <p:cNvSpPr txBox="1"/>
          <p:nvPr/>
        </p:nvSpPr>
        <p:spPr>
          <a:xfrm>
            <a:off x="6900994" y="4365575"/>
            <a:ext cx="1218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Hardware                                 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3" name="Google Shape;123;g23d00a42cfc_0_0"/>
          <p:cNvSpPr txBox="1"/>
          <p:nvPr/>
        </p:nvSpPr>
        <p:spPr>
          <a:xfrm>
            <a:off x="167350" y="-778500"/>
            <a:ext cx="8816400" cy="25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pt-PT" sz="3600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Gestão e </a:t>
            </a:r>
            <a:r>
              <a:rPr b="1" lang="pt-PT" sz="3200">
                <a:solidFill>
                  <a:srgbClr val="FFF557"/>
                </a:solidFill>
                <a:latin typeface="Epilogue"/>
                <a:ea typeface="Epilogue"/>
                <a:cs typeface="Epilogue"/>
                <a:sym typeface="Epilogue"/>
              </a:rPr>
              <a:t>implementação</a:t>
            </a:r>
            <a:endParaRPr b="1" i="0" sz="3200" u="none" cap="none" strike="noStrike">
              <a:solidFill>
                <a:srgbClr val="FFF557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24" name="Google Shape;124;g23d00a42cfc_0_0"/>
          <p:cNvCxnSpPr/>
          <p:nvPr/>
        </p:nvCxnSpPr>
        <p:spPr>
          <a:xfrm rot="10800000">
            <a:off x="444084" y="1006575"/>
            <a:ext cx="6397500" cy="54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g23d00a42cfc_0_0"/>
          <p:cNvSpPr txBox="1"/>
          <p:nvPr/>
        </p:nvSpPr>
        <p:spPr>
          <a:xfrm>
            <a:off x="1292250" y="1272388"/>
            <a:ext cx="65595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Para a gestão e distribuição das tarefas do projeto, bem como para o controlo de versões está a ser utilizado o GitHub Projects associado a um repositório.</a:t>
            </a:r>
            <a:endParaRPr/>
          </a:p>
        </p:txBody>
      </p:sp>
      <p:pic>
        <p:nvPicPr>
          <p:cNvPr id="126" name="Google Shape;126;g23d00a42cf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3695" y="134179"/>
            <a:ext cx="1138225" cy="11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5b206a73d_1_36"/>
          <p:cNvSpPr txBox="1"/>
          <p:nvPr/>
        </p:nvSpPr>
        <p:spPr>
          <a:xfrm>
            <a:off x="167350" y="-778500"/>
            <a:ext cx="8816400" cy="25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pt-PT" sz="3600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Estado atual </a:t>
            </a:r>
            <a:r>
              <a:rPr b="1" lang="pt-PT" sz="3200">
                <a:solidFill>
                  <a:srgbClr val="FFF557"/>
                </a:solidFill>
                <a:latin typeface="Epilogue"/>
                <a:ea typeface="Epilogue"/>
                <a:cs typeface="Epilogue"/>
                <a:sym typeface="Epilogue"/>
              </a:rPr>
              <a:t>atual</a:t>
            </a:r>
            <a:endParaRPr b="1" i="0" sz="3200" u="none" cap="none" strike="noStrike">
              <a:solidFill>
                <a:srgbClr val="FFF557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32" name="Google Shape;132;g245b206a73d_1_36"/>
          <p:cNvCxnSpPr/>
          <p:nvPr/>
        </p:nvCxnSpPr>
        <p:spPr>
          <a:xfrm rot="10800000">
            <a:off x="291684" y="1006575"/>
            <a:ext cx="6397500" cy="54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g245b206a73d_1_36"/>
          <p:cNvSpPr/>
          <p:nvPr/>
        </p:nvSpPr>
        <p:spPr>
          <a:xfrm>
            <a:off x="638138" y="1321200"/>
            <a:ext cx="3803700" cy="3464100"/>
          </a:xfrm>
          <a:prstGeom prst="roundRect">
            <a:avLst>
              <a:gd fmla="val 2892" name="adj"/>
            </a:avLst>
          </a:prstGeom>
          <a:noFill/>
          <a:ln cap="flat" cmpd="sng" w="19050">
            <a:solidFill>
              <a:srgbClr val="FFF55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A UI já conta com: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Char char="-"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autenticação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Char char="-"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validação de dados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Char char="-"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listagem de salas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Char char="-"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listagem de equipamentos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Char char="-"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pesquisa textual de salas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Char char="-"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pesquisa textual de equipamentos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Falta: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Char char="-"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filtragem por vários parâmetros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Char char="-"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menús de requisição e entrega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4" name="Google Shape;134;g245b206a73d_1_36"/>
          <p:cNvSpPr/>
          <p:nvPr/>
        </p:nvSpPr>
        <p:spPr>
          <a:xfrm>
            <a:off x="4702163" y="1321200"/>
            <a:ext cx="3803700" cy="3464100"/>
          </a:xfrm>
          <a:prstGeom prst="roundRect">
            <a:avLst>
              <a:gd fmla="val 2892" name="adj"/>
            </a:avLst>
          </a:prstGeom>
          <a:noFill/>
          <a:ln cap="flat" cmpd="sng" w="19050">
            <a:solidFill>
              <a:srgbClr val="FFF55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O backend já conta com: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Char char="-"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autenticação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Char char="-"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validação de dados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Char char="-"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dados de salas e equipamentos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Falta: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Char char="-"/>
            </a:pPr>
            <a:r>
              <a:rPr lang="pt-PT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todos os outros endpoints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g22cef04a241_20_36"/>
          <p:cNvGraphicFramePr/>
          <p:nvPr/>
        </p:nvGraphicFramePr>
        <p:xfrm>
          <a:off x="2940825" y="436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{437CEAA1-BB54-4107-A3E8-BDA2673684B1}</a:tableStyleId>
              </a:tblPr>
              <a:tblGrid>
                <a:gridCol w="956525"/>
                <a:gridCol w="607725"/>
                <a:gridCol w="1082525"/>
                <a:gridCol w="615575"/>
              </a:tblGrid>
              <a:tr h="2936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PT" sz="900" u="none" cap="none" strike="noStrike">
                          <a:solidFill>
                            <a:srgbClr val="ADADAD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Grupo 603:</a:t>
                      </a:r>
                      <a:endParaRPr sz="900" u="none" cap="none" strike="noStrike">
                        <a:solidFill>
                          <a:srgbClr val="ADADAD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5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PT" sz="800" u="none" cap="none" strike="noStrike">
                          <a:solidFill>
                            <a:srgbClr val="ADADA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Diogo Silva</a:t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PT" sz="800" u="none" cap="none" strike="noStrike">
                          <a:solidFill>
                            <a:srgbClr val="ADADA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Miguel Vila </a:t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PT" sz="800" u="none" cap="none" strike="noStrike">
                          <a:solidFill>
                            <a:srgbClr val="ADADA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(108212)</a:t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PT" sz="800" u="none" cap="none" strike="noStrike">
                          <a:solidFill>
                            <a:srgbClr val="ADADA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(107276)</a:t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PT" sz="800" u="none" cap="none" strike="noStrike">
                          <a:solidFill>
                            <a:srgbClr val="ADADA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Martim Carvalho</a:t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PT" sz="800" u="none" cap="none" strike="noStrike">
                          <a:solidFill>
                            <a:srgbClr val="ADADA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Ivo Delgado</a:t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PT" sz="800" u="none" cap="none" strike="noStrike">
                          <a:solidFill>
                            <a:srgbClr val="ADADA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(108749)</a:t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PT" sz="800" u="none" cap="none" strike="noStrike">
                          <a:solidFill>
                            <a:srgbClr val="ADADA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(107757)</a:t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ADADA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0" name="Google Shape;140;g22cef04a241_2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475" y="260975"/>
            <a:ext cx="1020875" cy="3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2cef04a241_20_36"/>
          <p:cNvPicPr preferRelativeResize="0"/>
          <p:nvPr/>
        </p:nvPicPr>
        <p:blipFill rotWithShape="1">
          <a:blip r:embed="rId4">
            <a:alphaModFix/>
          </a:blip>
          <a:srcRect b="0" l="11651" r="18452" t="0"/>
          <a:stretch/>
        </p:blipFill>
        <p:spPr>
          <a:xfrm>
            <a:off x="6050775" y="635500"/>
            <a:ext cx="1689600" cy="1648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2" name="Google Shape;142;g22cef04a241_20_36"/>
          <p:cNvPicPr preferRelativeResize="0"/>
          <p:nvPr/>
        </p:nvPicPr>
        <p:blipFill rotWithShape="1">
          <a:blip r:embed="rId5">
            <a:alphaModFix/>
          </a:blip>
          <a:srcRect b="0" l="18995" r="16350" t="0"/>
          <a:stretch/>
        </p:blipFill>
        <p:spPr>
          <a:xfrm>
            <a:off x="7048950" y="1632150"/>
            <a:ext cx="1497300" cy="14607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g22cef04a241_20_36"/>
          <p:cNvPicPr preferRelativeResize="0"/>
          <p:nvPr/>
        </p:nvPicPr>
        <p:blipFill rotWithShape="1">
          <a:blip r:embed="rId6">
            <a:alphaModFix/>
          </a:blip>
          <a:srcRect b="0" l="24774" r="7012" t="0"/>
          <a:stretch/>
        </p:blipFill>
        <p:spPr>
          <a:xfrm>
            <a:off x="6648000" y="2862238"/>
            <a:ext cx="1689600" cy="1648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g22cef04a241_20_36"/>
          <p:cNvSpPr txBox="1"/>
          <p:nvPr/>
        </p:nvSpPr>
        <p:spPr>
          <a:xfrm>
            <a:off x="962775" y="1433700"/>
            <a:ext cx="5130900" cy="2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1" lang="pt-PT" sz="1900">
                <a:solidFill>
                  <a:srgbClr val="FFF557"/>
                </a:solidFill>
                <a:latin typeface="Epilogue"/>
                <a:ea typeface="Epilogue"/>
                <a:cs typeface="Epilogue"/>
                <a:sym typeface="Epilogue"/>
              </a:rPr>
              <a:t> primeira</a:t>
            </a:r>
            <a:endParaRPr b="1" sz="5000">
              <a:solidFill>
                <a:srgbClr val="FFFFFF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pt-PT" sz="5000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Demonstração</a:t>
            </a:r>
            <a:endParaRPr b="1" i="1" sz="1900" u="none" cap="none" strike="noStrike">
              <a:solidFill>
                <a:srgbClr val="FFF557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