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48"/>
  </p:notesMasterIdLst>
  <p:handoutMasterIdLst>
    <p:handoutMasterId r:id="rId49"/>
  </p:handoutMasterIdLst>
  <p:sldIdLst>
    <p:sldId id="457" r:id="rId4"/>
    <p:sldId id="464" r:id="rId5"/>
    <p:sldId id="269" r:id="rId6"/>
    <p:sldId id="368" r:id="rId7"/>
    <p:sldId id="461" r:id="rId8"/>
    <p:sldId id="260" r:id="rId9"/>
    <p:sldId id="289" r:id="rId10"/>
    <p:sldId id="437" r:id="rId11"/>
    <p:sldId id="438" r:id="rId12"/>
    <p:sldId id="277" r:id="rId13"/>
    <p:sldId id="290" r:id="rId14"/>
    <p:sldId id="292" r:id="rId15"/>
    <p:sldId id="294" r:id="rId16"/>
    <p:sldId id="315" r:id="rId17"/>
    <p:sldId id="458" r:id="rId18"/>
    <p:sldId id="300" r:id="rId19"/>
    <p:sldId id="278" r:id="rId20"/>
    <p:sldId id="279" r:id="rId21"/>
    <p:sldId id="280" r:id="rId22"/>
    <p:sldId id="281" r:id="rId23"/>
    <p:sldId id="412" r:id="rId24"/>
    <p:sldId id="413" r:id="rId25"/>
    <p:sldId id="307" r:id="rId26"/>
    <p:sldId id="462" r:id="rId27"/>
    <p:sldId id="303" r:id="rId28"/>
    <p:sldId id="463" r:id="rId29"/>
    <p:sldId id="414" r:id="rId30"/>
    <p:sldId id="440" r:id="rId31"/>
    <p:sldId id="311" r:id="rId32"/>
    <p:sldId id="404" r:id="rId33"/>
    <p:sldId id="302" r:id="rId34"/>
    <p:sldId id="459" r:id="rId35"/>
    <p:sldId id="460" r:id="rId36"/>
    <p:sldId id="312" r:id="rId37"/>
    <p:sldId id="313" r:id="rId38"/>
    <p:sldId id="467" r:id="rId39"/>
    <p:sldId id="465" r:id="rId40"/>
    <p:sldId id="466" r:id="rId41"/>
    <p:sldId id="284" r:id="rId42"/>
    <p:sldId id="416" r:id="rId43"/>
    <p:sldId id="417" r:id="rId44"/>
    <p:sldId id="420" r:id="rId45"/>
    <p:sldId id="423" r:id="rId46"/>
    <p:sldId id="425" r:id="rId47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FF00"/>
    <a:srgbClr val="66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8" d="100"/>
          <a:sy n="98" d="100"/>
        </p:scale>
        <p:origin x="-258" y="-58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90158-549F-4EFB-A790-8F777596636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38DBF-4964-4850-96B2-E9ACD24BCE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6151A191-5101-4131-91D1-31E1C1E1B1A1}" type="slidenum">
              <a:rPr lang="en-US"/>
              <a:pPr algn="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743040" y="1981080"/>
            <a:ext cx="8419680" cy="411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743040" y="609480"/>
            <a:ext cx="8419680" cy="5486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43040" y="1981080"/>
            <a:ext cx="8419680" cy="411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896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743040" y="1981080"/>
            <a:ext cx="8419680" cy="411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743040" y="609480"/>
            <a:ext cx="8419680" cy="5486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896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3040" y="609480"/>
            <a:ext cx="8419680" cy="5486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896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11C17181-B1F1-4161-B1B1-71F15161A111}" type="slidenum">
              <a:rPr lang="en-US" b="1" u="sng">
                <a:solidFill>
                  <a:srgbClr val="000000"/>
                </a:solidFill>
                <a:latin typeface="Times New Roman"/>
              </a:rPr>
              <a:pPr/>
              <a:t>‹Nº›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4400">
                <a:solidFill>
                  <a:srgbClr val="000000"/>
                </a:solidFill>
                <a:latin typeface="Times New Roman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Eighth Outline Level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Ninth Outline LevelHaga clic para modificar el estilo de texto del patrón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Segundo nivel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Tercer nivel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Cuarto nivel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Quinto nivel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31317191-2161-4131-8171-81E141C1A121}" type="slidenum">
              <a:rPr lang="en-US" b="1" u="sng">
                <a:solidFill>
                  <a:srgbClr val="000000"/>
                </a:solidFill>
                <a:latin typeface="Times New Roman"/>
              </a:rPr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4400">
                <a:solidFill>
                  <a:srgbClr val="000000"/>
                </a:solidFill>
                <a:latin typeface="Times New Roman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F191A1-B161-4171-B1B1-5141F191A1C1}" type="slidenum">
              <a:rPr lang="en-US" b="1" u="sng">
                <a:solidFill>
                  <a:srgbClr val="000000"/>
                </a:solidFill>
                <a:latin typeface="Times New Roman"/>
              </a:rPr>
              <a:pPr/>
              <a:t>‹Nº›</a:t>
            </a:fld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roadinstitute.org/igv/" TargetMode="External"/><Relationship Id="rId3" Type="http://schemas.openxmlformats.org/officeDocument/2006/relationships/hyperlink" Target="http://bio-bwa.sourceforge.net/" TargetMode="External"/><Relationship Id="rId7" Type="http://schemas.openxmlformats.org/officeDocument/2006/relationships/hyperlink" Target="http://picard.sourceforge.net/" TargetMode="External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cftools.github.io/" TargetMode="External"/><Relationship Id="rId5" Type="http://schemas.openxmlformats.org/officeDocument/2006/relationships/hyperlink" Target="http://www.broadinstitute.org/gatk/" TargetMode="External"/><Relationship Id="rId4" Type="http://schemas.openxmlformats.org/officeDocument/2006/relationships/hyperlink" Target="http://www.oxfordjournals.org/our_journals/bioinformatics/nextgenerationsequencing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tools/hts-specs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htslib.org/workflow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oftware.broadinstitute.org/gatk/best-practic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broadinstitute.org/ig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sembl.org/info/docs/tools/vep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inf.jku.at/software/cnmops/" TargetMode="External"/><Relationship Id="rId3" Type="http://schemas.openxmlformats.org/officeDocument/2006/relationships/hyperlink" Target="http://seqanswers.com/wiki/CNVnator" TargetMode="External"/><Relationship Id="rId7" Type="http://schemas.openxmlformats.org/officeDocument/2006/relationships/hyperlink" Target="http://www.bioinf.jku.at/software/cnmops" TargetMode="External"/><Relationship Id="rId2" Type="http://schemas.openxmlformats.org/officeDocument/2006/relationships/hyperlink" Target="http://seqanswers.com/wiki/CNV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:%20http:/bioinfo-out.curie.fr/projects/freec" TargetMode="External"/><Relationship Id="rId5" Type="http://schemas.openxmlformats.org/officeDocument/2006/relationships/hyperlink" Target="https://github.com/chrisamiller/readdepth" TargetMode="External"/><Relationship Id="rId4" Type="http://schemas.openxmlformats.org/officeDocument/2006/relationships/hyperlink" Target="http://code.google.com/p/readdept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prot.2016.09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yssafrazee/ballgown" TargetMode="External"/><Relationship Id="rId2" Type="http://schemas.openxmlformats.org/officeDocument/2006/relationships/hyperlink" Target="http://ccb.jhu.edu/software/hisat2/index.shtml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00genomes.org/" TargetMode="External"/><Relationship Id="rId2" Type="http://schemas.openxmlformats.org/officeDocument/2006/relationships/hyperlink" Target="http://www.nature.com/nrg/series/nextgeneration/index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52600" y="476672"/>
            <a:ext cx="7344816" cy="17366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NGS data </a:t>
            </a:r>
            <a:r>
              <a:rPr lang="es-ES" sz="3200" dirty="0" err="1" smtClean="0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analysis</a:t>
            </a:r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: </a:t>
            </a:r>
            <a:r>
              <a:rPr lang="es-ES" sz="3200" dirty="0" err="1" smtClean="0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An</a:t>
            </a:r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 </a:t>
            </a:r>
            <a:r>
              <a:rPr lang="es-ES" sz="3200" dirty="0" err="1" smtClean="0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introduction</a:t>
            </a:r>
            <a:endParaRPr lang="es-ES" sz="3200" dirty="0" smtClean="0">
              <a:solidFill>
                <a:schemeClr val="accent2">
                  <a:lumMod val="50000"/>
                </a:schemeClr>
              </a:solidFill>
              <a:latin typeface="Antique Olive" pitchFamily="34" charset="0"/>
            </a:endParaRPr>
          </a:p>
          <a:p>
            <a:pPr algn="ctr"/>
            <a:endParaRPr lang="en-US" sz="3200" dirty="0">
              <a:solidFill>
                <a:schemeClr val="accent2">
                  <a:lumMod val="50000"/>
                </a:schemeClr>
              </a:solidFill>
              <a:latin typeface="Antique Olive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144688" y="2773837"/>
            <a:ext cx="4953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800" dirty="0" smtClean="0">
                <a:solidFill>
                  <a:schemeClr val="accent2">
                    <a:lumMod val="50000"/>
                  </a:schemeClr>
                </a:solidFill>
                <a:latin typeface="Andalus"/>
              </a:rPr>
              <a:t>Miguel Pérez-Enciso</a:t>
            </a:r>
          </a:p>
          <a:p>
            <a:pPr algn="ctr"/>
            <a:r>
              <a:rPr lang="es-ES" sz="2800" dirty="0" err="1" smtClean="0">
                <a:solidFill>
                  <a:schemeClr val="accent2">
                    <a:lumMod val="50000"/>
                  </a:schemeClr>
                </a:solidFill>
                <a:latin typeface="Andalus"/>
              </a:rPr>
              <a:t>miguel.perez@uab.es</a:t>
            </a:r>
            <a:endParaRPr lang="es-ES" sz="2800" dirty="0" smtClean="0">
              <a:solidFill>
                <a:schemeClr val="accent2">
                  <a:lumMod val="50000"/>
                </a:schemeClr>
              </a:solidFill>
              <a:latin typeface="Andalu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440832" y="4328046"/>
            <a:ext cx="253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ICREA – CRAG – UAB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4" descr="Resultado de imagen de pac bio sequencing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2846412"/>
            <a:ext cx="2286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76536" y="260648"/>
            <a:ext cx="864096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Basic tools</a:t>
            </a:r>
            <a:endParaRPr lang="en-US" sz="4000" dirty="0"/>
          </a:p>
        </p:txBody>
      </p:sp>
      <p:sp>
        <p:nvSpPr>
          <p:cNvPr id="6" name="5 Rectángulo"/>
          <p:cNvSpPr/>
          <p:nvPr/>
        </p:nvSpPr>
        <p:spPr>
          <a:xfrm>
            <a:off x="1208584" y="2276872"/>
            <a:ext cx="75968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dirty="0" err="1"/>
              <a:t>Fastqc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http://www.bioinformatics.babraham.ac.uk/projects/fastqc/</a:t>
            </a:r>
            <a:endParaRPr lang="es-ES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dirty="0"/>
              <a:t>BWA: </a:t>
            </a: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bio-bwa.sourceforge.net/</a:t>
            </a:r>
            <a:endParaRPr lang="es-ES" dirty="0" smtClean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dirty="0" err="1" smtClean="0"/>
              <a:t>Samtools</a:t>
            </a:r>
            <a:r>
              <a:rPr lang="es-ES" dirty="0"/>
              <a:t>: </a:t>
            </a:r>
            <a:r>
              <a:rPr lang="fr-FR" u="sng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Verdana"/>
                <a:hlinkClick r:id="rId4"/>
              </a:rPr>
              <a:t>http://www.htslib.org/</a:t>
            </a:r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dirty="0" smtClean="0"/>
              <a:t>GATK</a:t>
            </a:r>
            <a:r>
              <a:rPr lang="es-ES" dirty="0"/>
              <a:t>: </a:t>
            </a:r>
            <a:r>
              <a:rPr lang="es-ES" dirty="0">
                <a:hlinkClick r:id="rId5"/>
              </a:rPr>
              <a:t>http://www.broadinstitute.org/gatk/</a:t>
            </a:r>
            <a:endParaRPr lang="es-ES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dirty="0" err="1"/>
              <a:t>Vcftools</a:t>
            </a:r>
            <a:r>
              <a:rPr lang="es-ES" dirty="0"/>
              <a:t>: </a:t>
            </a:r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hlinkClick r:id="rId6"/>
              </a:rPr>
              <a:t>https://vcftools.github.io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hlinkClick r:id="rId6"/>
              </a:rPr>
              <a:t>/</a:t>
            </a:r>
            <a:endParaRPr lang="es-ES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dirty="0" err="1"/>
              <a:t>Picard</a:t>
            </a:r>
            <a:r>
              <a:rPr lang="es-ES" dirty="0"/>
              <a:t>: </a:t>
            </a:r>
            <a:r>
              <a:rPr lang="es-ES" dirty="0">
                <a:hlinkClick r:id="rId7"/>
              </a:rPr>
              <a:t>http://picard.sourceforge.net/</a:t>
            </a:r>
            <a:endParaRPr lang="es-ES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dirty="0"/>
              <a:t>IGV : </a:t>
            </a:r>
            <a:r>
              <a:rPr lang="es-ES" dirty="0">
                <a:hlinkClick r:id="rId8"/>
              </a:rPr>
              <a:t>http://www.broadinstitute.org/igv/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>
          <a:xfrm>
            <a:off x="704528" y="404664"/>
            <a:ext cx="8420100" cy="792088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2875A4"/>
                </a:solidFill>
                <a:latin typeface="+mj-lt"/>
              </a:rPr>
              <a:t>Basic format: </a:t>
            </a:r>
            <a:r>
              <a:rPr lang="en-US" sz="3200" dirty="0" err="1" smtClean="0">
                <a:solidFill>
                  <a:srgbClr val="2875A4"/>
                </a:solidFill>
                <a:latin typeface="+mj-lt"/>
              </a:rPr>
              <a:t>fastq</a:t>
            </a:r>
            <a:endParaRPr lang="en-US" sz="3200" dirty="0" smtClean="0">
              <a:solidFill>
                <a:srgbClr val="2875A4"/>
              </a:solidFill>
              <a:latin typeface="+mj-lt"/>
            </a:endParaRPr>
          </a:p>
        </p:txBody>
      </p:sp>
      <p:sp>
        <p:nvSpPr>
          <p:cNvPr id="22531" name="2 Rectángulo"/>
          <p:cNvSpPr>
            <a:spLocks noChangeArrowheads="1"/>
          </p:cNvSpPr>
          <p:nvPr/>
        </p:nvSpPr>
        <p:spPr bwMode="auto">
          <a:xfrm>
            <a:off x="1280592" y="5661248"/>
            <a:ext cx="775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http://nar.oxfordjournals.org/content/38/6/1767.full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651000"/>
            <a:ext cx="8804275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5 Llamada rectangular redondeada"/>
          <p:cNvSpPr>
            <a:spLocks noChangeArrowheads="1"/>
          </p:cNvSpPr>
          <p:nvPr/>
        </p:nvSpPr>
        <p:spPr bwMode="auto">
          <a:xfrm>
            <a:off x="927100" y="3454400"/>
            <a:ext cx="2717800" cy="910704"/>
          </a:xfrm>
          <a:prstGeom prst="wedgeRoundRectCallout">
            <a:avLst>
              <a:gd name="adj1" fmla="val -15648"/>
              <a:gd name="adj2" fmla="val -77625"/>
              <a:gd name="adj3" fmla="val 16667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s-ES" u="none">
                <a:solidFill>
                  <a:srgbClr val="2875A4"/>
                </a:solidFill>
              </a:rPr>
              <a:t>Quality representation using ascii code</a:t>
            </a:r>
            <a:endParaRPr lang="en-US" u="none">
              <a:solidFill>
                <a:srgbClr val="2875A4"/>
              </a:solidFill>
            </a:endParaRPr>
          </a:p>
        </p:txBody>
      </p:sp>
      <p:sp>
        <p:nvSpPr>
          <p:cNvPr id="22534" name="6 CuadroTexto"/>
          <p:cNvSpPr txBox="1">
            <a:spLocks noChangeArrowheads="1"/>
          </p:cNvSpPr>
          <p:nvPr/>
        </p:nvSpPr>
        <p:spPr bwMode="auto">
          <a:xfrm>
            <a:off x="4376936" y="4293096"/>
            <a:ext cx="3794720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" b="0" u="none">
                <a:solidFill>
                  <a:schemeClr val="bg1"/>
                </a:solidFill>
                <a:latin typeface="Courier" pitchFamily="49" charset="0"/>
              </a:rPr>
              <a:t>perl -e ‘print ord(‘!’);’</a:t>
            </a:r>
          </a:p>
          <a:p>
            <a:pPr algn="l"/>
            <a:r>
              <a:rPr lang="es-ES" b="0" u="none">
                <a:solidFill>
                  <a:schemeClr val="bg1"/>
                </a:solidFill>
                <a:latin typeface="Courier" pitchFamily="49" charset="0"/>
              </a:rPr>
              <a:t>perl -e ‘print chr(33);’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864768" y="1124744"/>
            <a:ext cx="394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latin typeface="Arial Rounded MT Bold" pitchFamily="34" charset="0"/>
              </a:rPr>
              <a:t>All NGS data </a:t>
            </a:r>
            <a:r>
              <a:rPr lang="ca-ES" dirty="0" err="1">
                <a:latin typeface="Arial Rounded MT Bold" pitchFamily="34" charset="0"/>
              </a:rPr>
              <a:t>come</a:t>
            </a:r>
            <a:r>
              <a:rPr lang="ca-ES" dirty="0">
                <a:latin typeface="Arial Rounded MT Bold" pitchFamily="34" charset="0"/>
              </a:rPr>
              <a:t> in </a:t>
            </a:r>
            <a:r>
              <a:rPr lang="ca-ES" dirty="0" err="1">
                <a:latin typeface="Arial Rounded MT Bold" pitchFamily="34" charset="0"/>
              </a:rPr>
              <a:t>fastq</a:t>
            </a:r>
            <a:r>
              <a:rPr lang="ca-ES" dirty="0">
                <a:latin typeface="Arial Rounded MT Bold" pitchFamily="34" charset="0"/>
              </a:rPr>
              <a:t> format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7 CuadroTexto"/>
          <p:cNvSpPr txBox="1">
            <a:spLocks noChangeArrowheads="1"/>
          </p:cNvSpPr>
          <p:nvPr/>
        </p:nvSpPr>
        <p:spPr bwMode="auto">
          <a:xfrm>
            <a:off x="1352600" y="764704"/>
            <a:ext cx="7094538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ca-ES" sz="2000" b="0" u="none">
                <a:latin typeface="Verdana" pitchFamily="34" charset="0"/>
              </a:rPr>
              <a:t>Quality is expressed as PHRED score (</a:t>
            </a:r>
            <a:r>
              <a:rPr lang="ca-ES" sz="2000" b="0" u="none">
                <a:solidFill>
                  <a:srgbClr val="C00000"/>
                </a:solidFill>
                <a:latin typeface="Verdana" pitchFamily="34" charset="0"/>
              </a:rPr>
              <a:t>Q</a:t>
            </a:r>
            <a:r>
              <a:rPr lang="ca-ES" sz="2000" b="0" u="none">
                <a:latin typeface="Verdana" pitchFamily="34" charset="0"/>
              </a:rPr>
              <a:t>), which measures the </a:t>
            </a:r>
            <a:r>
              <a:rPr lang="ca-ES" sz="2000" b="0" u="none" smtClean="0">
                <a:latin typeface="Verdana" pitchFamily="34" charset="0"/>
              </a:rPr>
              <a:t>probability P </a:t>
            </a:r>
            <a:r>
              <a:rPr lang="ca-ES" sz="2000" b="0" u="none">
                <a:latin typeface="Verdana" pitchFamily="34" charset="0"/>
              </a:rPr>
              <a:t>of a sequencing </a:t>
            </a:r>
            <a:r>
              <a:rPr lang="ca-ES" sz="2000" b="0" u="none" smtClean="0">
                <a:latin typeface="Verdana" pitchFamily="34" charset="0"/>
              </a:rPr>
              <a:t>error:</a:t>
            </a:r>
            <a:endParaRPr lang="ca-ES" sz="2000" b="0" u="none">
              <a:latin typeface="Verdana" pitchFamily="34" charset="0"/>
            </a:endParaRPr>
          </a:p>
          <a:p>
            <a:pPr algn="l"/>
            <a:endParaRPr lang="ca-ES" sz="2000" b="0" u="none">
              <a:latin typeface="Verdana" pitchFamily="34" charset="0"/>
            </a:endParaRPr>
          </a:p>
          <a:p>
            <a:pPr algn="l"/>
            <a:r>
              <a:rPr lang="ca-ES" sz="2000" b="0" u="none">
                <a:latin typeface="Verdana" pitchFamily="34" charset="0"/>
              </a:rPr>
              <a:t>		</a:t>
            </a:r>
            <a:r>
              <a:rPr lang="ca-ES" sz="2000" b="0" u="none">
                <a:solidFill>
                  <a:srgbClr val="C00000"/>
                </a:solidFill>
                <a:latin typeface="Verdana" pitchFamily="34" charset="0"/>
              </a:rPr>
              <a:t>Q</a:t>
            </a:r>
            <a:r>
              <a:rPr lang="ca-ES" sz="2000" b="0" u="none">
                <a:latin typeface="Verdana" pitchFamily="34" charset="0"/>
              </a:rPr>
              <a:t> = -10 log</a:t>
            </a:r>
            <a:r>
              <a:rPr lang="ca-ES" sz="1800" b="0" u="none" baseline="-25000">
                <a:latin typeface="Verdana" pitchFamily="34" charset="0"/>
              </a:rPr>
              <a:t>10</a:t>
            </a:r>
            <a:r>
              <a:rPr lang="ca-ES" sz="2000" b="0" u="none">
                <a:latin typeface="Verdana" pitchFamily="34" charset="0"/>
              </a:rPr>
              <a:t> P</a:t>
            </a:r>
          </a:p>
          <a:p>
            <a:pPr algn="l"/>
            <a:endParaRPr lang="ca-ES" sz="2000" b="0" u="none">
              <a:latin typeface="Verdana" pitchFamily="34" charset="0"/>
            </a:endParaRPr>
          </a:p>
          <a:p>
            <a:pPr algn="l"/>
            <a:r>
              <a:rPr lang="ca-ES" sz="2000" b="0" u="none">
                <a:latin typeface="Verdana" pitchFamily="34" charset="0"/>
              </a:rPr>
              <a:t>		P = 10</a:t>
            </a:r>
            <a:r>
              <a:rPr lang="ca-ES" sz="2000" b="0" u="none" baseline="30000">
                <a:latin typeface="Verdana" pitchFamily="34" charset="0"/>
              </a:rPr>
              <a:t>-Q/10</a:t>
            </a:r>
          </a:p>
          <a:p>
            <a:pPr algn="l"/>
            <a:endParaRPr lang="en-US" sz="2000" b="0" u="none">
              <a:latin typeface="Verdana" pitchFamily="34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496616" y="3284984"/>
          <a:ext cx="6603999" cy="2468880"/>
        </p:xfrm>
        <a:graphic>
          <a:graphicData uri="http://schemas.openxmlformats.org/drawingml/2006/table">
            <a:tbl>
              <a:tblPr/>
              <a:tblGrid>
                <a:gridCol w="2201333"/>
                <a:gridCol w="2201333"/>
                <a:gridCol w="2201333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Phred Quality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Probability of incorrect base 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Base call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90 %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99.99 %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99.999 %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 bwMode="auto">
          <a:xfrm>
            <a:off x="5169024" y="2420888"/>
            <a:ext cx="4419600" cy="361950"/>
          </a:xfrm>
          <a:prstGeom prst="rect">
            <a:avLst/>
          </a:prstGeom>
          <a:solidFill>
            <a:srgbClr val="287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it-IT" sz="1400" u="none">
                <a:solidFill>
                  <a:schemeClr val="bg1">
                    <a:lumMod val="95000"/>
                  </a:schemeClr>
                </a:solidFill>
                <a:latin typeface="Courant" pitchFamily="49" charset="0"/>
              </a:rPr>
              <a:t>perl -e 'print 10**(-(ord("A")-33)/10)'</a:t>
            </a:r>
            <a:endParaRPr lang="en-US" sz="1400" u="none">
              <a:solidFill>
                <a:schemeClr val="bg1">
                  <a:lumMod val="95000"/>
                </a:schemeClr>
              </a:solidFill>
              <a:latin typeface="Couran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36712"/>
            <a:ext cx="6264696" cy="564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352600" y="5733256"/>
            <a:ext cx="684076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mtClean="0"/>
              <a:t>http://www.bioinformatics.babraham.ac.uk/projects/fastqc/</a:t>
            </a:r>
            <a:endParaRPr lang="en-US"/>
          </a:p>
        </p:txBody>
      </p:sp>
      <p:sp>
        <p:nvSpPr>
          <p:cNvPr id="7" name="TextShape 1"/>
          <p:cNvSpPr txBox="1">
            <a:spLocks/>
          </p:cNvSpPr>
          <p:nvPr/>
        </p:nvSpPr>
        <p:spPr>
          <a:xfrm>
            <a:off x="632520" y="260648"/>
            <a:ext cx="8419680" cy="1143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first </a:t>
            </a: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step</a:t>
            </a:r>
            <a:r>
              <a:rPr kumimoji="0" lang="fr-FR" sz="3200" b="0" i="0" u="none" strike="noStrike" kern="0" cap="none" spc="0" normalizeH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3200" b="0" i="0" u="none" strike="noStrike" kern="0" cap="none" spc="0" normalizeH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is</a:t>
            </a:r>
            <a:r>
              <a:rPr kumimoji="0" lang="fr-FR" sz="3200" b="0" i="0" u="none" strike="noStrike" kern="0" cap="none" spc="0" normalizeH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to check </a:t>
            </a: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quality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</a:t>
            </a: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fastqc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cuments and Settings\mperez\Mis documentos\Dropbox\NGS_course\Screenshot at 2012-08-10 1448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117" y="620688"/>
            <a:ext cx="8409748" cy="5544616"/>
          </a:xfrm>
          <a:prstGeom prst="rect">
            <a:avLst/>
          </a:prstGeom>
          <a:noFill/>
        </p:spPr>
      </p:pic>
      <p:sp>
        <p:nvSpPr>
          <p:cNvPr id="3" name="2 Rectángulo redondeado"/>
          <p:cNvSpPr/>
          <p:nvPr/>
        </p:nvSpPr>
        <p:spPr>
          <a:xfrm>
            <a:off x="7041232" y="1196752"/>
            <a:ext cx="244827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Creole pig, Argentina</a:t>
            </a:r>
          </a:p>
          <a:p>
            <a:pPr algn="ctr"/>
            <a:r>
              <a:rPr lang="es-ES" smtClean="0"/>
              <a:t>100 bp PE</a:t>
            </a:r>
          </a:p>
          <a:p>
            <a:pPr algn="ctr"/>
            <a:r>
              <a:rPr lang="es-ES" smtClean="0"/>
              <a:t>CNAG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727200" y="452520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 err="1" smtClean="0">
                <a:solidFill>
                  <a:srgbClr val="2875A4"/>
                </a:solidFill>
              </a:rPr>
              <a:t>Indexing</a:t>
            </a:r>
            <a:r>
              <a:rPr lang="fr-FR" sz="3600" dirty="0" smtClean="0">
                <a:solidFill>
                  <a:srgbClr val="2875A4"/>
                </a:solidFill>
              </a:rPr>
              <a:t> </a:t>
            </a:r>
            <a:r>
              <a:rPr lang="fr-FR" sz="3600" dirty="0" err="1" smtClean="0">
                <a:solidFill>
                  <a:srgbClr val="2875A4"/>
                </a:solidFill>
              </a:rPr>
              <a:t>reference</a:t>
            </a:r>
            <a:r>
              <a:rPr lang="fr-FR" sz="3600" dirty="0" smtClean="0">
                <a:solidFill>
                  <a:srgbClr val="2875A4"/>
                </a:solidFill>
              </a:rPr>
              <a:t> </a:t>
            </a:r>
            <a:r>
              <a:rPr lang="fr-FR" sz="3600" dirty="0" err="1" smtClean="0">
                <a:solidFill>
                  <a:srgbClr val="2875A4"/>
                </a:solidFill>
              </a:rPr>
              <a:t>genome</a:t>
            </a:r>
            <a:endParaRPr dirty="0"/>
          </a:p>
        </p:txBody>
      </p:sp>
      <p:sp>
        <p:nvSpPr>
          <p:cNvPr id="218" name="CustomShape 2"/>
          <p:cNvSpPr/>
          <p:nvPr/>
        </p:nvSpPr>
        <p:spPr>
          <a:xfrm>
            <a:off x="992560" y="1916832"/>
            <a:ext cx="7776864" cy="3384376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49263" indent="-449263">
              <a:buFont typeface="Wingdings" charset="2"/>
              <a:buChar char="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Consists of generating a rapidly accessible reference genome </a:t>
            </a:r>
          </a:p>
          <a:p>
            <a:pPr marL="449263" indent="-449263">
              <a:buFont typeface="Wingdings" charset="2"/>
              <a:buChar char=""/>
            </a:pPr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449263" indent="-449263">
              <a:buFont typeface="Wingdings" charset="2"/>
              <a:buChar char="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It needs to be done only one</a:t>
            </a:r>
          </a:p>
          <a:p>
            <a:pPr marL="449263" indent="-449263">
              <a:buFont typeface="Wingdings" charset="2"/>
              <a:buChar char=""/>
            </a:pPr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449263" indent="-449263">
              <a:buFont typeface="Wingdings" charset="2"/>
              <a:buChar char="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Currently,  Burrows-Wheeler algorithm is the most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used</a:t>
            </a:r>
            <a:endParaRPr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9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19" y="980728"/>
            <a:ext cx="991831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71152" y="452520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 err="1" smtClean="0">
                <a:solidFill>
                  <a:srgbClr val="2875A4"/>
                </a:solidFill>
                <a:latin typeface="+mj-lt"/>
              </a:rPr>
              <a:t>Alignment</a:t>
            </a:r>
            <a:endParaRPr dirty="0">
              <a:latin typeface="+mj-lt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92560" y="1628800"/>
            <a:ext cx="7776864" cy="3384376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Consists of determining the most likely origin of a short read sequences within a larger reference genome.</a:t>
            </a:r>
            <a:endParaRPr dirty="0"/>
          </a:p>
          <a:p>
            <a:pPr marL="449263" indent="-449263"/>
            <a:endParaRPr dirty="0"/>
          </a:p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BLAST is a classical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tool, but you will never finish …</a:t>
            </a:r>
            <a:endParaRPr dirty="0"/>
          </a:p>
          <a:p>
            <a:pPr marL="449263" indent="-449263"/>
            <a:endParaRPr dirty="0"/>
          </a:p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New challenges: number of sequences (speed) and close similarity (large impact of sequence errors).</a:t>
            </a:r>
            <a:endParaRPr dirty="0"/>
          </a:p>
          <a:p>
            <a:pPr marL="449263" indent="-449263"/>
            <a:endParaRPr dirty="0"/>
          </a:p>
          <a:p>
            <a:pPr marL="449263" indent="-449263">
              <a:buFont typeface="Wingdings" charset="2"/>
              <a:buChar char="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Main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Softwares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: </a:t>
            </a:r>
            <a:endParaRPr lang="en-US" sz="2000" dirty="0" smtClean="0">
              <a:solidFill>
                <a:srgbClr val="000000"/>
              </a:solidFill>
              <a:latin typeface="Verdana"/>
            </a:endParaRPr>
          </a:p>
          <a:p>
            <a:pPr marL="1363663" lvl="2" indent="-449263">
              <a:buFont typeface="Wingdings" charset="2"/>
              <a:buChar char=""/>
            </a:pP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bwa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 (genome data)</a:t>
            </a:r>
          </a:p>
          <a:p>
            <a:pPr marL="1363663" lvl="2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owtie /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RNAseq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)</a:t>
            </a:r>
          </a:p>
          <a:p>
            <a:endParaRPr dirty="0"/>
          </a:p>
          <a:p>
            <a:endParaRPr dirty="0"/>
          </a:p>
        </p:txBody>
      </p:sp>
      <p:sp>
        <p:nvSpPr>
          <p:cNvPr id="2" name="Llamada de nube 1"/>
          <p:cNvSpPr/>
          <p:nvPr/>
        </p:nvSpPr>
        <p:spPr>
          <a:xfrm>
            <a:off x="4520952" y="5229200"/>
            <a:ext cx="2232248" cy="1152128"/>
          </a:xfrm>
          <a:prstGeom prst="cloudCallout">
            <a:avLst>
              <a:gd name="adj1" fmla="val -110750"/>
              <a:gd name="adj2" fmla="val -702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Superseded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Hisat2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727200" y="452520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 err="1">
                <a:solidFill>
                  <a:srgbClr val="2875A4"/>
                </a:solidFill>
                <a:latin typeface="+mj-lt"/>
              </a:rPr>
              <a:t>Alignment</a:t>
            </a:r>
            <a:r>
              <a:rPr lang="fr-FR" sz="3600" dirty="0">
                <a:solidFill>
                  <a:srgbClr val="2875A4"/>
                </a:solidFill>
                <a:latin typeface="+mj-lt"/>
              </a:rPr>
              <a:t>: sources of </a:t>
            </a:r>
            <a:r>
              <a:rPr lang="fr-FR" sz="3600" dirty="0" err="1">
                <a:solidFill>
                  <a:srgbClr val="2875A4"/>
                </a:solidFill>
                <a:latin typeface="+mj-lt"/>
              </a:rPr>
              <a:t>errors</a:t>
            </a:r>
            <a:endParaRPr dirty="0">
              <a:latin typeface="+mj-lt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246024" y="1424757"/>
            <a:ext cx="7378200" cy="21602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61950" indent="-361950">
              <a:lnSpc>
                <a:spcPct val="150000"/>
              </a:lnSpc>
              <a:buFont typeface="Wingdings" charset="2"/>
              <a:buChar char="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Incomplete / Wrong reference genomes</a:t>
            </a:r>
          </a:p>
          <a:p>
            <a:pPr marL="361950" indent="-361950">
              <a:lnSpc>
                <a:spcPct val="150000"/>
              </a:lnSpc>
              <a:buFont typeface="Wingdings" charset="2"/>
              <a:buChar char="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Repeats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, segmental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duplications</a:t>
            </a:r>
            <a:endParaRPr dirty="0"/>
          </a:p>
          <a:p>
            <a:pPr marL="361950" indent="-361950">
              <a:lnSpc>
                <a:spcPct val="150000"/>
              </a:lnSpc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Incomplete search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.</a:t>
            </a:r>
            <a:endParaRPr dirty="0"/>
          </a:p>
          <a:p>
            <a:pPr marL="361950" indent="-361950">
              <a:lnSpc>
                <a:spcPct val="150000"/>
              </a:lnSpc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Short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indels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.</a:t>
            </a:r>
            <a:endParaRPr dirty="0"/>
          </a:p>
          <a:p>
            <a:pPr marL="361950" indent="-361950">
              <a:lnSpc>
                <a:spcPct val="150000"/>
              </a:lnSpc>
            </a:pPr>
            <a:endParaRPr dirty="0"/>
          </a:p>
        </p:txBody>
      </p:sp>
      <p:sp>
        <p:nvSpPr>
          <p:cNvPr id="221" name="CustomShape 3"/>
          <p:cNvSpPr/>
          <p:nvPr/>
        </p:nvSpPr>
        <p:spPr>
          <a:xfrm>
            <a:off x="1420066" y="4077072"/>
            <a:ext cx="7493374" cy="2160240"/>
          </a:xfrm>
          <a:prstGeom prst="roundRect">
            <a:avLst>
              <a:gd name="adj" fmla="val 3333"/>
            </a:avLst>
          </a:prstGeom>
          <a:gradFill>
            <a:gsLst>
              <a:gs pos="0">
                <a:srgbClr val="FF8080"/>
              </a:gs>
              <a:gs pos="100000">
                <a:srgbClr val="FFDADA"/>
              </a:gs>
            </a:gsLst>
            <a:lin ang="5400000"/>
          </a:gradFill>
        </p:spPr>
        <p:txBody>
          <a:bodyPr lIns="90000" tIns="45000" rIns="90000" bIns="45000"/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Aligners give very low quality for multiple mapping reads or those with many mismatches.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It </a:t>
            </a:r>
            <a:r>
              <a:rPr lang="en-US" sz="2400" dirty="0">
                <a:solidFill>
                  <a:srgbClr val="000000"/>
                </a:solidFill>
                <a:latin typeface="Verdana"/>
              </a:rPr>
              <a:t>is very important to filter for LOW quality alignments </a:t>
            </a: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before </a:t>
            </a:r>
            <a:r>
              <a:rPr lang="en-US" sz="2400" dirty="0">
                <a:solidFill>
                  <a:srgbClr val="000000"/>
                </a:solidFill>
                <a:latin typeface="Verdana"/>
              </a:rPr>
              <a:t>further </a:t>
            </a: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processing.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Verdana"/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27200" y="452520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 smtClean="0">
                <a:solidFill>
                  <a:srgbClr val="2875A4"/>
                </a:solidFill>
                <a:latin typeface="+mj-lt"/>
              </a:rPr>
              <a:t>Alignement: BAM </a:t>
            </a:r>
            <a:r>
              <a:rPr lang="fr-FR" sz="3600" dirty="0">
                <a:solidFill>
                  <a:srgbClr val="2875A4"/>
                </a:solidFill>
                <a:latin typeface="+mj-lt"/>
              </a:rPr>
              <a:t>format</a:t>
            </a:r>
            <a:endParaRPr dirty="0">
              <a:latin typeface="+mj-lt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976600" y="1700808"/>
            <a:ext cx="7920880" cy="3096344"/>
          </a:xfrm>
          <a:prstGeom prst="rect">
            <a:avLst/>
          </a:prstGeom>
          <a:solidFill>
            <a:srgbClr val="E6E6E6"/>
          </a:solidFill>
        </p:spPr>
        <p:txBody>
          <a:bodyPr lIns="90000" tIns="45000" rIns="90000" bIns="45000"/>
          <a:lstStyle/>
          <a:p>
            <a:pPr marL="361950" indent="-3619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It is the standard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format. It contains, for every read, most likely mapping position and differences to the reference genome. </a:t>
            </a:r>
            <a:endParaRPr dirty="0"/>
          </a:p>
          <a:p>
            <a:pPr marL="361950" indent="-361950"/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endParaRPr dirty="0"/>
          </a:p>
          <a:p>
            <a:pPr marL="361950" indent="-3619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Managed by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SAMtools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merging alignments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variant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calling, selecting regions, …</a:t>
            </a:r>
          </a:p>
          <a:p>
            <a:pPr marL="361950" indent="-361950">
              <a:buFont typeface="Courier New"/>
              <a:buChar char="o"/>
            </a:pPr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361950" indent="-361950">
              <a:buFont typeface="Courier New"/>
              <a:buChar char="o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Can be visualized with IGV or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samtools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view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command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xplosión 2"/>
          <p:cNvSpPr/>
          <p:nvPr/>
        </p:nvSpPr>
        <p:spPr>
          <a:xfrm>
            <a:off x="2243895" y="1214430"/>
            <a:ext cx="4968552" cy="3960440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Warning: This is a rapidly evolving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72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45528" y="317529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>
                <a:solidFill>
                  <a:srgbClr val="2875A4"/>
                </a:solidFill>
                <a:latin typeface="+mj-lt"/>
              </a:rPr>
              <a:t>Variant </a:t>
            </a:r>
            <a:r>
              <a:rPr lang="fr-FR" sz="3600" dirty="0" err="1">
                <a:solidFill>
                  <a:srgbClr val="2875A4"/>
                </a:solidFill>
                <a:latin typeface="+mj-lt"/>
              </a:rPr>
              <a:t>calling</a:t>
            </a:r>
            <a:endParaRPr dirty="0">
              <a:latin typeface="+mj-lt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064568" y="1268760"/>
            <a:ext cx="7581600" cy="4680520"/>
          </a:xfrm>
          <a:prstGeom prst="rect">
            <a:avLst/>
          </a:prstGeom>
          <a:solidFill>
            <a:srgbClr val="E6E6E6"/>
          </a:solidFill>
        </p:spPr>
        <p:txBody>
          <a:bodyPr lIns="90000" tIns="45000" rIns="90000" bIns="45000"/>
          <a:lstStyle/>
          <a:p>
            <a:pPr marL="534988" indent="-361950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It is the main goal of many studies.</a:t>
            </a:r>
            <a:endParaRPr dirty="0"/>
          </a:p>
          <a:p>
            <a:pPr marL="534988" indent="-361950">
              <a:buFont typeface="Wingdings" pitchFamily="2" charset="2"/>
              <a:buChar char="Ø"/>
            </a:pPr>
            <a:endParaRPr dirty="0"/>
          </a:p>
          <a:p>
            <a:pPr marL="534988" indent="-361950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Fraught with dangers and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subtleties, 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among them:</a:t>
            </a:r>
            <a:endParaRPr dirty="0"/>
          </a:p>
          <a:p>
            <a:pPr marL="534988" indent="-361950"/>
            <a:endParaRPr dirty="0"/>
          </a:p>
          <a:p>
            <a:pPr marL="992188" lvl="2" indent="-361950"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Base and mapping qualities</a:t>
            </a:r>
            <a:endParaRPr dirty="0"/>
          </a:p>
          <a:p>
            <a:pPr marL="992188" lvl="2" indent="-361950"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Low or too high coverage</a:t>
            </a:r>
            <a:endParaRPr dirty="0"/>
          </a:p>
          <a:p>
            <a:pPr marL="992188" lvl="2" indent="-361950"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Multiple alignments</a:t>
            </a:r>
            <a:endParaRPr dirty="0"/>
          </a:p>
          <a:p>
            <a:pPr marL="992188" lvl="2" indent="-361950"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Structural variants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are much 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more difficult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to identify than SNPs</a:t>
            </a:r>
          </a:p>
          <a:p>
            <a:pPr marL="992188" lvl="2" indent="-361950">
              <a:buBlip>
                <a:blip r:embed="rId2"/>
              </a:buBlip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Sex chromosomes</a:t>
            </a:r>
            <a:endParaRPr dirty="0"/>
          </a:p>
          <a:p>
            <a:pPr marL="534988" indent="-361950"/>
            <a:endParaRPr dirty="0"/>
          </a:p>
          <a:p>
            <a:pPr marL="534988" lvl="1" indent="-36195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SNP filtering is essential to improve reliability.</a:t>
            </a:r>
          </a:p>
          <a:p>
            <a:pPr marL="534988" lvl="1" indent="-361950"/>
            <a:endParaRPr lang="en-US" dirty="0" smtClean="0"/>
          </a:p>
          <a:p>
            <a:pPr marL="534988" lvl="1" indent="-36195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standard format 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to contain SNPs is 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the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vcf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 format: </a:t>
            </a:r>
            <a:r>
              <a:rPr lang="en-US" sz="2000" dirty="0">
                <a:solidFill>
                  <a:srgbClr val="000000"/>
                </a:solidFill>
                <a:latin typeface="Verdana"/>
                <a:hlinkClick r:id="rId3"/>
              </a:rPr>
              <a:t>https://</a:t>
            </a:r>
            <a:r>
              <a:rPr lang="en-US" sz="2000" dirty="0" smtClean="0">
                <a:solidFill>
                  <a:srgbClr val="000000"/>
                </a:solidFill>
                <a:latin typeface="Verdana"/>
                <a:hlinkClick r:id="rId3"/>
              </a:rPr>
              <a:t>github.com/samtools/hts-specs</a:t>
            </a:r>
            <a:endParaRPr lang="en-US" sz="2000" dirty="0" smtClean="0">
              <a:solidFill>
                <a:srgbClr val="000000"/>
              </a:solidFill>
              <a:latin typeface="Verdana"/>
            </a:endParaRPr>
          </a:p>
          <a:p>
            <a:pPr marL="173038" lvl="1"/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173038"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800" dirty="0" smtClean="0">
                <a:latin typeface="Verdana" pitchFamily="34" charset="0"/>
              </a:rPr>
              <a:t>SNP Visualizing: Sanger sequencing</a:t>
            </a:r>
            <a:endParaRPr lang="en-US" sz="2800" dirty="0">
              <a:latin typeface="Verdana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420888"/>
            <a:ext cx="51720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0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040" y="404664"/>
            <a:ext cx="841968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800" dirty="0" smtClean="0">
                <a:latin typeface="Verdana" pitchFamily="34" charset="0"/>
              </a:rPr>
              <a:t>SNP Visualizing: NGS alignment with IGV</a:t>
            </a:r>
            <a:endParaRPr lang="en-US" sz="2800" dirty="0">
              <a:latin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457056" y="59399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http://phylonetworks.blogspot.com.es/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704528" y="1714163"/>
            <a:ext cx="8756923" cy="4091101"/>
            <a:chOff x="704528" y="1714163"/>
            <a:chExt cx="8756923" cy="40911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1714163"/>
              <a:ext cx="8756923" cy="409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14 Conector recto"/>
            <p:cNvCxnSpPr/>
            <p:nvPr/>
          </p:nvCxnSpPr>
          <p:spPr>
            <a:xfrm>
              <a:off x="6321152" y="4248360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6321152" y="3933056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6321152" y="4140696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6321152" y="3717032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5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64568" y="404664"/>
            <a:ext cx="777686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NOTES ON SNP CALLING</a:t>
            </a:r>
            <a:endParaRPr lang="en-US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36576" y="1196752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>
              <a:buFont typeface="Wingdings" pitchFamily="2" charset="2"/>
              <a:buChar char="Ø"/>
            </a:pP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several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individuals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simultaneously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improves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reliability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specially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middle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frequency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alleles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/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However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calling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SNPs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individuals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separately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better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singleton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/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Distrust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indels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especially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long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complex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Ø"/>
            </a:pPr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absolutely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necessary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SNPs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bcftools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similar.</a:t>
            </a:r>
          </a:p>
          <a:p>
            <a:pPr marL="542925" indent="-542925">
              <a:buFont typeface="Wingdings" pitchFamily="2" charset="2"/>
              <a:buChar char="Ø"/>
            </a:pPr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Inspect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IGV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necessary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Ø"/>
            </a:pPr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Beware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duplicated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regions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MAQ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quality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Ø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Pools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require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specific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algorithms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45528" y="317529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>
                <a:solidFill>
                  <a:srgbClr val="2875A4"/>
                </a:solidFill>
              </a:rPr>
              <a:t>Variant </a:t>
            </a:r>
            <a:r>
              <a:rPr lang="fr-FR" sz="3600" dirty="0" err="1" smtClean="0">
                <a:solidFill>
                  <a:srgbClr val="2875A4"/>
                </a:solidFill>
              </a:rPr>
              <a:t>calling</a:t>
            </a:r>
            <a:r>
              <a:rPr lang="fr-FR" sz="3600" dirty="0" smtClean="0">
                <a:solidFill>
                  <a:srgbClr val="2875A4"/>
                </a:solidFill>
              </a:rPr>
              <a:t> pipelines</a:t>
            </a:r>
            <a:endParaRPr dirty="0"/>
          </a:p>
        </p:txBody>
      </p:sp>
      <p:sp>
        <p:nvSpPr>
          <p:cNvPr id="225" name="CustomShape 2"/>
          <p:cNvSpPr/>
          <p:nvPr/>
        </p:nvSpPr>
        <p:spPr>
          <a:xfrm>
            <a:off x="1219350" y="2276872"/>
            <a:ext cx="7581600" cy="1800200"/>
          </a:xfrm>
          <a:prstGeom prst="rect">
            <a:avLst/>
          </a:prstGeom>
          <a:solidFill>
            <a:srgbClr val="E6E6E6"/>
          </a:solidFill>
        </p:spPr>
        <p:txBody>
          <a:bodyPr lIns="90000" tIns="45000" rIns="90000" bIns="45000"/>
          <a:lstStyle/>
          <a:p>
            <a:pPr marL="534988" indent="-361950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samtools</a:t>
            </a: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 /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bcftools</a:t>
            </a:r>
            <a:endParaRPr lang="en-US" sz="2000" dirty="0" smtClean="0">
              <a:solidFill>
                <a:srgbClr val="000000"/>
              </a:solidFill>
              <a:latin typeface="Verdana"/>
            </a:endParaRPr>
          </a:p>
          <a:p>
            <a:pPr marL="534988" indent="-361950">
              <a:buFont typeface="Wingdings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534988" indent="-36195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GATK</a:t>
            </a:r>
          </a:p>
          <a:p>
            <a:pPr marL="534988" indent="-361950">
              <a:buFont typeface="Wingdings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534988" indent="-36195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A combination (see attached pipeline)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97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66056" y="188640"/>
            <a:ext cx="9073008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SAM / BCF </a:t>
            </a:r>
            <a:r>
              <a:rPr lang="es-ES" dirty="0" err="1" smtClean="0"/>
              <a:t>tools</a:t>
            </a:r>
            <a:endParaRPr lang="es-ES" dirty="0" smtClean="0"/>
          </a:p>
          <a:p>
            <a:pPr algn="ctr"/>
            <a:r>
              <a:rPr lang="es-ES" dirty="0">
                <a:hlinkClick r:id="rId2"/>
              </a:rPr>
              <a:t>http://www.htslib.org/workflow/#</a:t>
            </a:r>
            <a:r>
              <a:rPr lang="es-ES" dirty="0" smtClean="0">
                <a:hlinkClick r:id="rId2"/>
              </a:rPr>
              <a:t>mapping_to_variant</a:t>
            </a:r>
            <a:endParaRPr lang="es-E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0" y="1340768"/>
            <a:ext cx="975138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66056" y="188640"/>
            <a:ext cx="9073008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GATK</a:t>
            </a:r>
          </a:p>
          <a:p>
            <a:pPr algn="ctr"/>
            <a:r>
              <a:rPr lang="es-ES" dirty="0">
                <a:hlinkClick r:id="rId2"/>
              </a:rPr>
              <a:t>https://software.broadinstitute.org/gatk/best-practices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85888"/>
            <a:ext cx="83915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00472" y="116632"/>
            <a:ext cx="95770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NGS pipeline main steps (Alignment)</a:t>
            </a:r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321642" y="933683"/>
            <a:ext cx="95843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" pitchFamily="1" charset="0"/>
              </a:rPr>
              <a:t># sample name</a:t>
            </a:r>
          </a:p>
          <a:p>
            <a:r>
              <a:rPr lang="en-US" sz="1200" dirty="0" smtClean="0">
                <a:latin typeface="Courier" pitchFamily="1" charset="0"/>
              </a:rPr>
              <a:t>OUT=sample</a:t>
            </a: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" pitchFamily="1" charset="0"/>
              </a:rPr>
              <a:t># reads</a:t>
            </a:r>
          </a:p>
          <a:p>
            <a:r>
              <a:rPr lang="en-US" sz="1200" dirty="0">
                <a:latin typeface="Courier" pitchFamily="1" charset="0"/>
              </a:rPr>
              <a:t>$</a:t>
            </a:r>
            <a:r>
              <a:rPr lang="en-US" sz="1200" dirty="0" smtClean="0">
                <a:latin typeface="Courier" pitchFamily="1" charset="0"/>
              </a:rPr>
              <a:t>OUT.2.fq.gz</a:t>
            </a:r>
          </a:p>
          <a:p>
            <a:r>
              <a:rPr lang="en-US" sz="1200" dirty="0">
                <a:latin typeface="Courier" pitchFamily="1" charset="0"/>
              </a:rPr>
              <a:t>$OUT.2.fq.gz</a:t>
            </a:r>
            <a:endParaRPr lang="en-US" sz="1200" dirty="0" smtClean="0">
              <a:latin typeface="Courier" pitchFamily="1" charset="0"/>
            </a:endParaRP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" pitchFamily="1" charset="0"/>
              </a:rPr>
              <a:t># reference genome</a:t>
            </a:r>
          </a:p>
          <a:p>
            <a:r>
              <a:rPr lang="en-US" sz="1200" dirty="0" smtClean="0">
                <a:latin typeface="Courier" pitchFamily="1" charset="0"/>
              </a:rPr>
              <a:t>ASSEMBLY=human.v23.2</a:t>
            </a:r>
            <a:endParaRPr lang="en-US" sz="1200" dirty="0">
              <a:latin typeface="Courier" pitchFamily="1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" pitchFamily="1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" pitchFamily="1" charset="0"/>
              </a:rPr>
              <a:t># index genome</a:t>
            </a:r>
          </a:p>
          <a:p>
            <a:r>
              <a:rPr lang="en-US" sz="1200" b="1" dirty="0" err="1" smtClean="0">
                <a:latin typeface="Courier" pitchFamily="1" charset="0"/>
              </a:rPr>
              <a:t>bwa</a:t>
            </a:r>
            <a:r>
              <a:rPr lang="en-US" sz="1200" b="1" dirty="0" smtClean="0">
                <a:latin typeface="Courier" pitchFamily="1" charset="0"/>
              </a:rPr>
              <a:t> </a:t>
            </a:r>
            <a:r>
              <a:rPr lang="en-US" sz="1200" b="1" dirty="0">
                <a:latin typeface="Courier" pitchFamily="1" charset="0"/>
              </a:rPr>
              <a:t>index </a:t>
            </a:r>
            <a:r>
              <a:rPr lang="en-US" sz="1200" dirty="0">
                <a:latin typeface="Courier" pitchFamily="1" charset="0"/>
              </a:rPr>
              <a:t>-a </a:t>
            </a:r>
            <a:r>
              <a:rPr lang="en-US" sz="1200" dirty="0" err="1">
                <a:latin typeface="Courier" pitchFamily="1" charset="0"/>
              </a:rPr>
              <a:t>bwtsw</a:t>
            </a:r>
            <a:r>
              <a:rPr lang="en-US" sz="1200" dirty="0">
                <a:latin typeface="Courier" pitchFamily="1" charset="0"/>
              </a:rPr>
              <a:t> </a:t>
            </a:r>
            <a:r>
              <a:rPr lang="en-US" sz="1200" dirty="0" smtClean="0">
                <a:latin typeface="Courier" pitchFamily="1" charset="0"/>
              </a:rPr>
              <a:t>$</a:t>
            </a:r>
            <a:r>
              <a:rPr lang="en-US" sz="1200" dirty="0" err="1" smtClean="0">
                <a:latin typeface="Courier" pitchFamily="1" charset="0"/>
              </a:rPr>
              <a:t>ASSEMBLY.fa</a:t>
            </a:r>
            <a:endParaRPr lang="en-US" sz="1200" dirty="0" smtClean="0">
              <a:latin typeface="Courier" pitchFamily="1" charset="0"/>
            </a:endParaRP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" pitchFamily="1" charset="0"/>
              </a:rPr>
              <a:t># align read pairs</a:t>
            </a:r>
          </a:p>
          <a:p>
            <a:r>
              <a:rPr lang="en-US" sz="1200" b="1" dirty="0" err="1" smtClean="0">
                <a:latin typeface="Courier" pitchFamily="1" charset="0"/>
              </a:rPr>
              <a:t>bwa</a:t>
            </a:r>
            <a:r>
              <a:rPr lang="en-US" sz="1200" b="1" dirty="0" smtClean="0">
                <a:latin typeface="Courier" pitchFamily="1" charset="0"/>
              </a:rPr>
              <a:t> </a:t>
            </a:r>
            <a:r>
              <a:rPr lang="en-US" sz="1200" b="1" dirty="0" err="1">
                <a:latin typeface="Courier" pitchFamily="1" charset="0"/>
              </a:rPr>
              <a:t>mem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dirty="0" smtClean="0">
                <a:latin typeface="Courier" pitchFamily="1" charset="0"/>
              </a:rPr>
              <a:t>$</a:t>
            </a:r>
            <a:r>
              <a:rPr lang="en-US" sz="1200" dirty="0" err="1" smtClean="0">
                <a:latin typeface="Courier" pitchFamily="1" charset="0"/>
              </a:rPr>
              <a:t>ASSEMBLY.fa</a:t>
            </a:r>
            <a:r>
              <a:rPr lang="en-US" sz="1200" dirty="0" smtClean="0">
                <a:latin typeface="Courier" pitchFamily="1" charset="0"/>
              </a:rPr>
              <a:t> </a:t>
            </a:r>
            <a:r>
              <a:rPr lang="en-US" sz="1200" dirty="0">
                <a:latin typeface="Courier" pitchFamily="1" charset="0"/>
              </a:rPr>
              <a:t>$OUT.1.fq.gz $</a:t>
            </a:r>
            <a:r>
              <a:rPr lang="en-US" sz="1200" dirty="0" smtClean="0">
                <a:latin typeface="Courier" pitchFamily="1" charset="0"/>
              </a:rPr>
              <a:t>OUT.2.fq.gz | </a:t>
            </a:r>
            <a:r>
              <a:rPr lang="en-US" sz="1200" b="1" dirty="0" err="1" smtClean="0">
                <a:latin typeface="Courier" pitchFamily="1" charset="0"/>
              </a:rPr>
              <a:t>samtools</a:t>
            </a:r>
            <a:r>
              <a:rPr lang="en-US" sz="1200" b="1" dirty="0" smtClean="0">
                <a:latin typeface="Courier" pitchFamily="1" charset="0"/>
              </a:rPr>
              <a:t> </a:t>
            </a:r>
            <a:r>
              <a:rPr lang="en-US" sz="1200" b="1" dirty="0">
                <a:latin typeface="Courier" pitchFamily="1" charset="0"/>
              </a:rPr>
              <a:t>view </a:t>
            </a:r>
            <a:r>
              <a:rPr lang="en-US" sz="1200" dirty="0">
                <a:latin typeface="Courier" pitchFamily="1" charset="0"/>
              </a:rPr>
              <a:t>-b - </a:t>
            </a:r>
            <a:r>
              <a:rPr lang="en-US" sz="1200" dirty="0" smtClean="0">
                <a:latin typeface="Courier" pitchFamily="1" charset="0"/>
              </a:rPr>
              <a:t>&gt; $</a:t>
            </a:r>
            <a:r>
              <a:rPr lang="en-US" sz="1200" dirty="0" err="1" smtClean="0">
                <a:latin typeface="Courier" pitchFamily="1" charset="0"/>
              </a:rPr>
              <a:t>OUT.tmp.bam</a:t>
            </a:r>
            <a:endParaRPr lang="en-US" sz="1200" dirty="0" smtClean="0">
              <a:latin typeface="Courier" pitchFamily="1" charset="0"/>
            </a:endParaRPr>
          </a:p>
          <a:p>
            <a:endParaRPr lang="en-US" sz="1200" dirty="0" smtClean="0">
              <a:latin typeface="Courier" pitchFamily="1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" pitchFamily="1" charset="0"/>
              </a:rPr>
              <a:t># sorts</a:t>
            </a:r>
          </a:p>
          <a:p>
            <a:r>
              <a:rPr lang="en-US" sz="1200" b="1" dirty="0" err="1" smtClean="0">
                <a:latin typeface="Courier" pitchFamily="1" charset="0"/>
              </a:rPr>
              <a:t>samtools</a:t>
            </a:r>
            <a:r>
              <a:rPr lang="en-US" sz="1200" b="1" dirty="0" smtClean="0">
                <a:latin typeface="Courier" pitchFamily="1" charset="0"/>
              </a:rPr>
              <a:t> </a:t>
            </a:r>
            <a:r>
              <a:rPr lang="en-US" sz="1200" b="1" dirty="0">
                <a:latin typeface="Courier" pitchFamily="1" charset="0"/>
              </a:rPr>
              <a:t>sort </a:t>
            </a:r>
            <a:r>
              <a:rPr lang="en-US" sz="1200" dirty="0" smtClean="0">
                <a:latin typeface="Courier" pitchFamily="1" charset="0"/>
              </a:rPr>
              <a:t>-</a:t>
            </a:r>
            <a:r>
              <a:rPr lang="en-US" sz="1200" dirty="0">
                <a:latin typeface="Courier" pitchFamily="1" charset="0"/>
              </a:rPr>
              <a:t>O bam -T </a:t>
            </a:r>
            <a:r>
              <a:rPr lang="en-US" sz="1200" dirty="0" err="1">
                <a:latin typeface="Courier" pitchFamily="1" charset="0"/>
              </a:rPr>
              <a:t>tmp</a:t>
            </a:r>
            <a:r>
              <a:rPr lang="en-US" sz="1200" dirty="0">
                <a:latin typeface="Courier" pitchFamily="1" charset="0"/>
              </a:rPr>
              <a:t> $</a:t>
            </a:r>
            <a:r>
              <a:rPr lang="en-US" sz="1200" dirty="0" err="1" smtClean="0">
                <a:latin typeface="Courier" pitchFamily="1" charset="0"/>
              </a:rPr>
              <a:t>OUT.tmp.bam</a:t>
            </a:r>
            <a:r>
              <a:rPr lang="en-US" sz="1200" dirty="0" smtClean="0">
                <a:latin typeface="Courier" pitchFamily="1" charset="0"/>
              </a:rPr>
              <a:t> </a:t>
            </a:r>
            <a:r>
              <a:rPr lang="en-US" sz="1200" dirty="0">
                <a:latin typeface="Courier" pitchFamily="1" charset="0"/>
              </a:rPr>
              <a:t>&gt; $</a:t>
            </a:r>
            <a:r>
              <a:rPr lang="en-US" sz="1200" dirty="0" err="1" smtClean="0">
                <a:latin typeface="Courier" pitchFamily="1" charset="0"/>
              </a:rPr>
              <a:t>OUT.sort.bam</a:t>
            </a:r>
            <a:endParaRPr lang="en-US" sz="1200" dirty="0" smtClean="0">
              <a:latin typeface="Courier" pitchFamily="1" charset="0"/>
            </a:endParaRPr>
          </a:p>
          <a:p>
            <a:endParaRPr lang="en-US" sz="1200" b="1" dirty="0">
              <a:solidFill>
                <a:srgbClr val="0000FF"/>
              </a:solidFill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realign reads around </a:t>
            </a:r>
            <a:r>
              <a:rPr lang="en-US" sz="1200" b="1" dirty="0" err="1">
                <a:solidFill>
                  <a:srgbClr val="0000FF"/>
                </a:solidFill>
                <a:latin typeface="Courier" pitchFamily="1" charset="0"/>
              </a:rPr>
              <a:t>indels</a:t>
            </a:r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 with GATK</a:t>
            </a:r>
          </a:p>
          <a:p>
            <a:r>
              <a:rPr lang="en-US" sz="1200" b="1" dirty="0" smtClean="0">
                <a:latin typeface="Courier" pitchFamily="1" charset="0"/>
              </a:rPr>
              <a:t>java </a:t>
            </a:r>
            <a:r>
              <a:rPr lang="en-US" sz="1200" b="1" dirty="0">
                <a:latin typeface="Courier" pitchFamily="1" charset="0"/>
              </a:rPr>
              <a:t>-jar </a:t>
            </a:r>
            <a:r>
              <a:rPr lang="en-US" sz="1200" b="1" dirty="0" smtClean="0">
                <a:latin typeface="Courier" pitchFamily="1" charset="0"/>
              </a:rPr>
              <a:t>GATK  </a:t>
            </a:r>
            <a:r>
              <a:rPr lang="en-US" sz="1200" b="1" dirty="0">
                <a:latin typeface="Courier" pitchFamily="1" charset="0"/>
              </a:rPr>
              <a:t>-T </a:t>
            </a:r>
            <a:r>
              <a:rPr lang="en-US" sz="1200" b="1" dirty="0" err="1">
                <a:latin typeface="Courier" pitchFamily="1" charset="0"/>
              </a:rPr>
              <a:t>RealignerTargetCreator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dirty="0">
                <a:latin typeface="Courier" pitchFamily="1" charset="0"/>
              </a:rPr>
              <a:t>-R </a:t>
            </a:r>
            <a:r>
              <a:rPr lang="en-US" sz="1200" dirty="0" smtClean="0">
                <a:latin typeface="Courier" pitchFamily="1" charset="0"/>
              </a:rPr>
              <a:t>$</a:t>
            </a:r>
            <a:r>
              <a:rPr lang="en-US" sz="1200" dirty="0" err="1">
                <a:latin typeface="Courier" pitchFamily="1" charset="0"/>
              </a:rPr>
              <a:t>ASSEMBLY.fa</a:t>
            </a:r>
            <a:r>
              <a:rPr lang="en-US" sz="1200" dirty="0">
                <a:latin typeface="Courier" pitchFamily="1" charset="0"/>
              </a:rPr>
              <a:t> </a:t>
            </a:r>
            <a:r>
              <a:rPr lang="en-US" sz="1200" dirty="0" smtClean="0">
                <a:latin typeface="Courier" pitchFamily="1" charset="0"/>
              </a:rPr>
              <a:t>-</a:t>
            </a:r>
            <a:r>
              <a:rPr lang="en-US" sz="1200" dirty="0">
                <a:latin typeface="Courier" pitchFamily="1" charset="0"/>
              </a:rPr>
              <a:t>I $</a:t>
            </a:r>
            <a:r>
              <a:rPr lang="en-US" sz="1200" dirty="0" err="1">
                <a:latin typeface="Courier" pitchFamily="1" charset="0"/>
              </a:rPr>
              <a:t>OUT.sort.bam</a:t>
            </a:r>
            <a:r>
              <a:rPr lang="en-US" sz="1200" dirty="0">
                <a:latin typeface="Courier" pitchFamily="1" charset="0"/>
              </a:rPr>
              <a:t> -o $</a:t>
            </a:r>
            <a:r>
              <a:rPr lang="en-US" sz="1200" dirty="0" err="1" smtClean="0">
                <a:latin typeface="Courier" pitchFamily="1" charset="0"/>
              </a:rPr>
              <a:t>OUT.intervals</a:t>
            </a:r>
            <a:endParaRPr lang="en-US" sz="1200" dirty="0">
              <a:latin typeface="Courier" pitchFamily="1" charset="0"/>
            </a:endParaRPr>
          </a:p>
          <a:p>
            <a:r>
              <a:rPr lang="en-US" sz="1200" b="1" dirty="0" smtClean="0">
                <a:latin typeface="Courier" pitchFamily="1" charset="0"/>
              </a:rPr>
              <a:t>java -</a:t>
            </a:r>
            <a:r>
              <a:rPr lang="en-US" sz="1200" b="1" dirty="0">
                <a:latin typeface="Courier" pitchFamily="1" charset="0"/>
              </a:rPr>
              <a:t>jar </a:t>
            </a:r>
            <a:r>
              <a:rPr lang="en-US" sz="1200" b="1" dirty="0" smtClean="0">
                <a:latin typeface="Courier" pitchFamily="1" charset="0"/>
              </a:rPr>
              <a:t>GATK -</a:t>
            </a:r>
            <a:r>
              <a:rPr lang="en-US" sz="1200" b="1" dirty="0">
                <a:latin typeface="Courier" pitchFamily="1" charset="0"/>
              </a:rPr>
              <a:t>T </a:t>
            </a:r>
            <a:r>
              <a:rPr lang="en-US" sz="1200" b="1" dirty="0" err="1">
                <a:latin typeface="Courier" pitchFamily="1" charset="0"/>
              </a:rPr>
              <a:t>IndelRealigner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dirty="0" smtClean="0">
                <a:latin typeface="Courier" pitchFamily="1" charset="0"/>
              </a:rPr>
              <a:t>-</a:t>
            </a:r>
            <a:r>
              <a:rPr lang="en-US" sz="1200" dirty="0">
                <a:latin typeface="Courier" pitchFamily="1" charset="0"/>
              </a:rPr>
              <a:t>R </a:t>
            </a:r>
            <a:r>
              <a:rPr lang="en-US" sz="1200" dirty="0" smtClean="0">
                <a:latin typeface="Courier" pitchFamily="1" charset="0"/>
              </a:rPr>
              <a:t>$</a:t>
            </a:r>
            <a:r>
              <a:rPr lang="en-US" sz="1200" dirty="0" err="1" smtClean="0">
                <a:latin typeface="Courier" pitchFamily="1" charset="0"/>
              </a:rPr>
              <a:t>ASSEMBLY.fa</a:t>
            </a:r>
            <a:r>
              <a:rPr lang="en-US" sz="1200" dirty="0" smtClean="0">
                <a:latin typeface="Courier" pitchFamily="1" charset="0"/>
              </a:rPr>
              <a:t> </a:t>
            </a:r>
            <a:r>
              <a:rPr lang="en-US" sz="1200" dirty="0">
                <a:latin typeface="Courier" pitchFamily="1" charset="0"/>
              </a:rPr>
              <a:t>-I $</a:t>
            </a:r>
            <a:r>
              <a:rPr lang="en-US" sz="1200" dirty="0" err="1">
                <a:latin typeface="Courier" pitchFamily="1" charset="0"/>
              </a:rPr>
              <a:t>OUT.sort.bam</a:t>
            </a:r>
            <a:r>
              <a:rPr lang="en-US" sz="1200" dirty="0">
                <a:latin typeface="Courier" pitchFamily="1" charset="0"/>
              </a:rPr>
              <a:t> </a:t>
            </a:r>
            <a:r>
              <a:rPr lang="en-US" sz="1200" dirty="0" smtClean="0">
                <a:latin typeface="Courier" pitchFamily="1" charset="0"/>
              </a:rPr>
              <a:t>-</a:t>
            </a:r>
            <a:r>
              <a:rPr lang="en-US" sz="1200" dirty="0" err="1">
                <a:latin typeface="Courier" pitchFamily="1" charset="0"/>
              </a:rPr>
              <a:t>targetIntervals</a:t>
            </a:r>
            <a:r>
              <a:rPr lang="en-US" sz="1200" dirty="0">
                <a:latin typeface="Courier" pitchFamily="1" charset="0"/>
              </a:rPr>
              <a:t> $</a:t>
            </a:r>
            <a:r>
              <a:rPr lang="en-US" sz="1200" dirty="0" err="1">
                <a:latin typeface="Courier" pitchFamily="1" charset="0"/>
              </a:rPr>
              <a:t>OUT.intervals</a:t>
            </a:r>
            <a:r>
              <a:rPr lang="en-US" sz="1200" dirty="0">
                <a:latin typeface="Courier" pitchFamily="1" charset="0"/>
              </a:rPr>
              <a:t> </a:t>
            </a:r>
            <a:r>
              <a:rPr lang="en-US" sz="1200" dirty="0" smtClean="0">
                <a:latin typeface="Courier" pitchFamily="1" charset="0"/>
              </a:rPr>
              <a:t>-</a:t>
            </a:r>
            <a:r>
              <a:rPr lang="en-US" sz="1200" dirty="0">
                <a:latin typeface="Courier" pitchFamily="1" charset="0"/>
              </a:rPr>
              <a:t>o $</a:t>
            </a:r>
            <a:r>
              <a:rPr lang="en-US" sz="1200" dirty="0" err="1" smtClean="0">
                <a:latin typeface="Courier" pitchFamily="1" charset="0"/>
              </a:rPr>
              <a:t>OUT.rl.bam</a:t>
            </a:r>
            <a:endParaRPr lang="en-US" sz="1200" dirty="0">
              <a:latin typeface="Courier" pitchFamily="1" charset="0"/>
            </a:endParaRPr>
          </a:p>
          <a:p>
            <a:endParaRPr lang="en-US" sz="1200" dirty="0" smtClean="0">
              <a:latin typeface="Courier" pitchFamily="1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" pitchFamily="1" charset="0"/>
              </a:rPr>
              <a:t># remove </a:t>
            </a:r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duplicates with </a:t>
            </a:r>
            <a:r>
              <a:rPr lang="en-US" sz="1200" b="1" dirty="0" err="1">
                <a:solidFill>
                  <a:srgbClr val="0000FF"/>
                </a:solidFill>
                <a:latin typeface="Courier" pitchFamily="1" charset="0"/>
              </a:rPr>
              <a:t>picard</a:t>
            </a:r>
            <a:endParaRPr lang="en-US" sz="1200" b="1" dirty="0">
              <a:solidFill>
                <a:srgbClr val="0000FF"/>
              </a:solidFill>
              <a:latin typeface="Courier" pitchFamily="1" charset="0"/>
            </a:endParaRPr>
          </a:p>
          <a:p>
            <a:r>
              <a:rPr lang="en-US" sz="1200" b="1" dirty="0" smtClean="0">
                <a:latin typeface="Courier" pitchFamily="1" charset="0"/>
              </a:rPr>
              <a:t>java -</a:t>
            </a:r>
            <a:r>
              <a:rPr lang="en-US" sz="1200" b="1" dirty="0">
                <a:latin typeface="Courier" pitchFamily="1" charset="0"/>
              </a:rPr>
              <a:t>jar $</a:t>
            </a:r>
            <a:r>
              <a:rPr lang="en-US" sz="1200" b="1" dirty="0" err="1">
                <a:latin typeface="Courier" pitchFamily="1" charset="0"/>
              </a:rPr>
              <a:t>picard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b="1" dirty="0" err="1">
                <a:latin typeface="Courier" pitchFamily="1" charset="0"/>
              </a:rPr>
              <a:t>MarkDuplicates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dirty="0" smtClean="0">
                <a:latin typeface="Courier" pitchFamily="1" charset="0"/>
              </a:rPr>
              <a:t>REMOVE_DUPLICATES=true INPUT</a:t>
            </a:r>
            <a:r>
              <a:rPr lang="en-US" sz="1200" dirty="0">
                <a:latin typeface="Courier" pitchFamily="1" charset="0"/>
              </a:rPr>
              <a:t>=$</a:t>
            </a:r>
            <a:r>
              <a:rPr lang="en-US" sz="1200" dirty="0" err="1">
                <a:latin typeface="Courier" pitchFamily="1" charset="0"/>
              </a:rPr>
              <a:t>OUT.rl.bam</a:t>
            </a:r>
            <a:r>
              <a:rPr lang="en-US" sz="1200" dirty="0">
                <a:latin typeface="Courier" pitchFamily="1" charset="0"/>
              </a:rPr>
              <a:t> </a:t>
            </a:r>
            <a:r>
              <a:rPr lang="en-US" sz="1200" dirty="0" smtClean="0">
                <a:latin typeface="Courier" pitchFamily="1" charset="0"/>
              </a:rPr>
              <a:t>OUTPUT</a:t>
            </a:r>
            <a:r>
              <a:rPr lang="en-US" sz="1200" dirty="0">
                <a:latin typeface="Courier" pitchFamily="1" charset="0"/>
              </a:rPr>
              <a:t>=$</a:t>
            </a:r>
            <a:r>
              <a:rPr lang="en-US" sz="1200" dirty="0" err="1" smtClean="0">
                <a:latin typeface="Courier" pitchFamily="1" charset="0"/>
              </a:rPr>
              <a:t>OUT.realigned.bam</a:t>
            </a:r>
            <a:r>
              <a:rPr lang="en-US" sz="1200" dirty="0" smtClean="0">
                <a:latin typeface="Courier" pitchFamily="1" charset="0"/>
              </a:rPr>
              <a:t> \ 	METRICS_FILE=</a:t>
            </a:r>
            <a:r>
              <a:rPr lang="en-US" sz="1200" dirty="0" err="1" smtClean="0">
                <a:latin typeface="Courier" pitchFamily="1" charset="0"/>
              </a:rPr>
              <a:t>metrics.out</a:t>
            </a:r>
            <a:endParaRPr lang="en-US" sz="1200" dirty="0">
              <a:latin typeface="Courier" pitchFamily="1" charset="0"/>
            </a:endParaRPr>
          </a:p>
          <a:p>
            <a:endParaRPr lang="en-US" sz="1200" dirty="0" smtClean="0">
              <a:latin typeface="Courier" pitchFamily="1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" pitchFamily="1" charset="0"/>
              </a:rPr>
              <a:t># index</a:t>
            </a:r>
          </a:p>
          <a:p>
            <a:r>
              <a:rPr lang="en-US" sz="1200" b="1" dirty="0" err="1" smtClean="0">
                <a:latin typeface="Courier" pitchFamily="1" charset="0"/>
              </a:rPr>
              <a:t>samtools</a:t>
            </a:r>
            <a:r>
              <a:rPr lang="en-US" sz="1200" b="1" dirty="0" smtClean="0">
                <a:latin typeface="Courier" pitchFamily="1" charset="0"/>
              </a:rPr>
              <a:t> </a:t>
            </a:r>
            <a:r>
              <a:rPr lang="en-US" sz="1200" b="1" dirty="0">
                <a:latin typeface="Courier" pitchFamily="1" charset="0"/>
              </a:rPr>
              <a:t>index </a:t>
            </a:r>
            <a:r>
              <a:rPr lang="en-US" sz="1200" dirty="0">
                <a:latin typeface="Courier" pitchFamily="1" charset="0"/>
              </a:rPr>
              <a:t>$</a:t>
            </a:r>
            <a:r>
              <a:rPr lang="en-US" sz="1200" dirty="0" err="1">
                <a:latin typeface="Courier" pitchFamily="1" charset="0"/>
              </a:rPr>
              <a:t>OUT.realigned.bam</a:t>
            </a:r>
            <a:endParaRPr lang="en-US" sz="12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00472" y="116632"/>
            <a:ext cx="95770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NGS pipeline main steps (Variant Calling)</a:t>
            </a:r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416496" y="1196752"/>
            <a:ext cx="8856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</a:rPr>
              <a:t># minimum map quality</a:t>
            </a:r>
          </a:p>
          <a:p>
            <a:r>
              <a:rPr lang="en-US" sz="1200" dirty="0" smtClean="0"/>
              <a:t>MAPQ=20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 smtClean="0">
                <a:solidFill>
                  <a:srgbClr val="0000FF"/>
                </a:solidFill>
              </a:rPr>
              <a:t># minimum base quality</a:t>
            </a:r>
          </a:p>
          <a:p>
            <a:r>
              <a:rPr lang="en-US" sz="1200" dirty="0" smtClean="0"/>
              <a:t>BASEQ=20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minimum depth</a:t>
            </a:r>
          </a:p>
          <a:p>
            <a:r>
              <a:rPr lang="en-US" sz="1200" dirty="0" smtClean="0"/>
              <a:t>MINCOV=10</a:t>
            </a:r>
            <a:endParaRPr lang="en-US" sz="1200" dirty="0"/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</a:t>
            </a:r>
            <a:r>
              <a:rPr lang="en-US" sz="1200" b="1" dirty="0" smtClean="0">
                <a:solidFill>
                  <a:srgbClr val="0000FF"/>
                </a:solidFill>
              </a:rPr>
              <a:t>maximum depth (recommended twice average depth)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dirty="0" smtClean="0"/>
              <a:t>MAXCOV=30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 smtClean="0">
                <a:solidFill>
                  <a:srgbClr val="0000FF"/>
                </a:solidFill>
              </a:rPr>
              <a:t># minimum SNP quality</a:t>
            </a:r>
          </a:p>
          <a:p>
            <a:r>
              <a:rPr lang="en-US" sz="1200" dirty="0" smtClean="0"/>
              <a:t>SNPQ=10</a:t>
            </a:r>
          </a:p>
          <a:p>
            <a:endParaRPr lang="en-US" sz="1200" b="1" dirty="0" smtClean="0">
              <a:solidFill>
                <a:srgbClr val="0000FF"/>
              </a:solidFill>
            </a:endParaRPr>
          </a:p>
          <a:p>
            <a:r>
              <a:rPr lang="en-US" sz="1200" b="1" dirty="0" smtClean="0">
                <a:solidFill>
                  <a:srgbClr val="0000FF"/>
                </a:solidFill>
              </a:rPr>
              <a:t># variant calling</a:t>
            </a:r>
          </a:p>
          <a:p>
            <a:r>
              <a:rPr lang="en-US" sz="1200" b="1" dirty="0" err="1" smtClean="0"/>
              <a:t>samtools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mpileup</a:t>
            </a:r>
            <a:r>
              <a:rPr lang="en-US" sz="1200" b="1" dirty="0" smtClean="0"/>
              <a:t> </a:t>
            </a:r>
            <a:r>
              <a:rPr lang="en-US" sz="1200" dirty="0" smtClean="0"/>
              <a:t>-q $MAPQ -Q $BASEQ -go $</a:t>
            </a:r>
            <a:r>
              <a:rPr lang="en-US" sz="1200" dirty="0" err="1" smtClean="0"/>
              <a:t>OUT.bcf</a:t>
            </a:r>
            <a:r>
              <a:rPr lang="en-US" sz="1200" dirty="0" smtClean="0"/>
              <a:t> -t DP -f </a:t>
            </a:r>
            <a:r>
              <a:rPr lang="en-US" sz="1200" dirty="0"/>
              <a:t>$</a:t>
            </a:r>
            <a:r>
              <a:rPr lang="en-US" sz="1200" dirty="0" err="1" smtClean="0"/>
              <a:t>ASSEMBLY.fa</a:t>
            </a:r>
            <a:r>
              <a:rPr lang="en-US" sz="1200" dirty="0" smtClean="0"/>
              <a:t> $</a:t>
            </a:r>
            <a:r>
              <a:rPr lang="en-US" sz="1200" dirty="0" err="1" smtClean="0"/>
              <a:t>OUT.realigned.bam</a:t>
            </a:r>
            <a:endParaRPr lang="en-US" sz="1200" dirty="0" smtClean="0"/>
          </a:p>
          <a:p>
            <a:r>
              <a:rPr lang="en-US" sz="1200" b="1" dirty="0" err="1" smtClean="0"/>
              <a:t>bcftools</a:t>
            </a:r>
            <a:r>
              <a:rPr lang="en-US" sz="1200" b="1" dirty="0" smtClean="0"/>
              <a:t> call </a:t>
            </a:r>
            <a:r>
              <a:rPr lang="en-US" sz="1200" dirty="0" smtClean="0"/>
              <a:t>-</a:t>
            </a:r>
            <a:r>
              <a:rPr lang="en-US" sz="1200" dirty="0" err="1" smtClean="0"/>
              <a:t>vmO</a:t>
            </a:r>
            <a:r>
              <a:rPr lang="en-US" sz="1200" dirty="0" smtClean="0"/>
              <a:t> v -o $OUT.vcf $</a:t>
            </a:r>
            <a:r>
              <a:rPr lang="en-US" sz="1200" dirty="0" err="1" smtClean="0"/>
              <a:t>OUT.bcf</a:t>
            </a:r>
            <a:endParaRPr lang="en-US" sz="1200" dirty="0" smtClean="0"/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</a:t>
            </a:r>
            <a:r>
              <a:rPr lang="en-US" sz="1200" b="1" dirty="0" smtClean="0">
                <a:solidFill>
                  <a:srgbClr val="0000FF"/>
                </a:solidFill>
              </a:rPr>
              <a:t>filtering (</a:t>
            </a:r>
            <a:r>
              <a:rPr lang="en-US" sz="1200" b="1" dirty="0">
                <a:solidFill>
                  <a:srgbClr val="0000FF"/>
                </a:solidFill>
              </a:rPr>
              <a:t>see https://</a:t>
            </a:r>
            <a:r>
              <a:rPr lang="en-US" sz="1200" b="1" dirty="0" smtClean="0">
                <a:solidFill>
                  <a:srgbClr val="0000FF"/>
                </a:solidFill>
              </a:rPr>
              <a:t>github.com/samtools/bcftools/wiki/HOWTOs#variant-filtering)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 err="1" smtClean="0"/>
              <a:t>bcftools</a:t>
            </a:r>
            <a:r>
              <a:rPr lang="en-US" sz="1200" b="1" dirty="0" smtClean="0"/>
              <a:t> </a:t>
            </a:r>
            <a:r>
              <a:rPr lang="en-US" sz="1200" b="1" dirty="0"/>
              <a:t>filter </a:t>
            </a:r>
            <a:r>
              <a:rPr lang="en-US" sz="1200" dirty="0"/>
              <a:t>-O v -g3 -s LOWQUAL -</a:t>
            </a:r>
            <a:r>
              <a:rPr lang="en-US" sz="1200" dirty="0" err="1"/>
              <a:t>e"%QUAL</a:t>
            </a:r>
            <a:r>
              <a:rPr lang="en-US" sz="1200" dirty="0"/>
              <a:t>&lt;$SNPQ || %MAX(DP)&lt;$MINCOV || %MAX(DP)&gt;$MAXCOV" </a:t>
            </a:r>
            <a:r>
              <a:rPr lang="en-US" sz="1200" dirty="0" smtClean="0"/>
              <a:t> $OUT.vcf | </a:t>
            </a:r>
            <a:r>
              <a:rPr lang="en-US" sz="1200" dirty="0"/>
              <a:t>\</a:t>
            </a:r>
          </a:p>
          <a:p>
            <a:r>
              <a:rPr lang="en-US" sz="1200" dirty="0"/>
              <a:t>        	</a:t>
            </a:r>
            <a:r>
              <a:rPr lang="en-US" sz="1200" dirty="0" err="1" smtClean="0"/>
              <a:t>grep</a:t>
            </a:r>
            <a:r>
              <a:rPr lang="en-US" sz="1200" smtClean="0"/>
              <a:t> ‘PASS</a:t>
            </a:r>
            <a:r>
              <a:rPr lang="en-US" sz="1200" dirty="0" smtClean="0"/>
              <a:t>’ &gt; </a:t>
            </a:r>
            <a:r>
              <a:rPr lang="en-US" sz="1200"/>
              <a:t>$</a:t>
            </a:r>
            <a:r>
              <a:rPr lang="en-US" sz="1200" smtClean="0"/>
              <a:t>OUT.flt.vcf</a:t>
            </a:r>
            <a:endParaRPr lang="en-US" sz="12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776536" y="5805264"/>
            <a:ext cx="784887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You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need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a </a:t>
            </a:r>
            <a:r>
              <a:rPr lang="es-E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linux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computer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with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~16 Gb RAM and 100 Gb disk per </a:t>
            </a:r>
            <a:r>
              <a:rPr lang="es-E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mammalian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genome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64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Visualizing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data: IGV</a:t>
            </a:r>
            <a:b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lang="en-US" dirty="0">
                <a:hlinkClick r:id="rId2"/>
              </a:rPr>
              <a:t>http://www.broadinstitute.org/igv</a:t>
            </a:r>
            <a:r>
              <a:rPr lang="en-US" dirty="0" smtClean="0">
                <a:hlinkClick r:id="rId2"/>
              </a:rPr>
              <a:t>/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2348880"/>
            <a:ext cx="6111851" cy="398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828328" y="1653437"/>
            <a:ext cx="3188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54000">
              <a:buFont typeface="+mj-lt"/>
              <a:buAutoNum type="arabicPeriod"/>
            </a:pPr>
            <a:r>
              <a:rPr lang="es-ES" dirty="0"/>
              <a:t>Load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genome</a:t>
            </a:r>
            <a:endParaRPr lang="es-ES" dirty="0"/>
          </a:p>
          <a:p>
            <a:pPr marL="342900" indent="-254000">
              <a:buFont typeface="+mj-lt"/>
              <a:buAutoNum type="arabicPeriod"/>
            </a:pPr>
            <a:r>
              <a:rPr lang="es-ES" dirty="0"/>
              <a:t>Load </a:t>
            </a:r>
            <a:r>
              <a:rPr lang="es-ES" dirty="0" err="1"/>
              <a:t>annotation</a:t>
            </a:r>
            <a:r>
              <a:rPr lang="es-ES" dirty="0"/>
              <a:t> files</a:t>
            </a:r>
            <a:endParaRPr lang="en-US" dirty="0"/>
          </a:p>
          <a:p>
            <a:pPr marL="342900" indent="-254000">
              <a:buFont typeface="+mj-lt"/>
              <a:buAutoNum type="arabicPeriod"/>
            </a:pPr>
            <a:r>
              <a:rPr lang="es-ES" dirty="0"/>
              <a:t>Load </a:t>
            </a:r>
            <a:r>
              <a:rPr lang="es-ES" dirty="0" err="1"/>
              <a:t>bam</a:t>
            </a:r>
            <a:r>
              <a:rPr lang="es-ES" dirty="0"/>
              <a:t>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04528" y="404664"/>
            <a:ext cx="8419680" cy="1142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3200" dirty="0" smtClean="0">
                <a:solidFill>
                  <a:srgbClr val="1A6BAE"/>
                </a:solidFill>
                <a:latin typeface="Verdana"/>
              </a:rPr>
              <a:t>NGS: One </a:t>
            </a:r>
            <a:r>
              <a:rPr lang="fr-FR" sz="3200" dirty="0" err="1" smtClean="0">
                <a:solidFill>
                  <a:srgbClr val="1A6BAE"/>
                </a:solidFill>
                <a:latin typeface="Verdana"/>
              </a:rPr>
              <a:t>technology</a:t>
            </a:r>
            <a:r>
              <a:rPr lang="fr-FR" sz="3200" dirty="0" smtClean="0">
                <a:solidFill>
                  <a:srgbClr val="1A6BAE"/>
                </a:solidFill>
                <a:latin typeface="Verdana"/>
              </a:rPr>
              <a:t> </a:t>
            </a:r>
            <a:r>
              <a:rPr lang="fr-FR" sz="3200" dirty="0" err="1" smtClean="0">
                <a:solidFill>
                  <a:srgbClr val="1A6BAE"/>
                </a:solidFill>
                <a:latin typeface="Verdana"/>
              </a:rPr>
              <a:t>fits</a:t>
            </a:r>
            <a:r>
              <a:rPr lang="fr-FR" sz="3200" dirty="0" smtClean="0">
                <a:solidFill>
                  <a:srgbClr val="1A6BAE"/>
                </a:solidFill>
                <a:latin typeface="Verdana"/>
              </a:rPr>
              <a:t> all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2000672" y="1916832"/>
            <a:ext cx="6120680" cy="3456384"/>
          </a:xfrm>
          <a:prstGeom prst="rect">
            <a:avLst/>
          </a:prstGeom>
        </p:spPr>
        <p:txBody>
          <a:bodyPr/>
          <a:lstStyle/>
          <a:p>
            <a:pPr marL="358775" indent="-358775">
              <a:spcBef>
                <a:spcPts val="600"/>
              </a:spcBef>
              <a:buFont typeface="Wingdings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Calibri" pitchFamily="34" charset="0"/>
              </a:rPr>
              <a:t>De novo </a:t>
            </a:r>
            <a:r>
              <a:rPr lang="fr-FR" sz="2000" dirty="0" err="1">
                <a:solidFill>
                  <a:srgbClr val="000000"/>
                </a:solidFill>
                <a:latin typeface="Calibri" pitchFamily="34" charset="0"/>
              </a:rPr>
              <a:t>sequencing</a:t>
            </a:r>
            <a:endParaRPr dirty="0">
              <a:latin typeface="Calibri" pitchFamily="34" charset="0"/>
            </a:endParaRPr>
          </a:p>
          <a:p>
            <a:pPr marL="358775" indent="-358775">
              <a:spcBef>
                <a:spcPts val="600"/>
              </a:spcBef>
              <a:buFont typeface="Wingdings" pitchFamily="2" charset="2"/>
              <a:buChar char="v"/>
            </a:pPr>
            <a:r>
              <a:rPr lang="fr-FR" sz="2000" dirty="0" err="1">
                <a:solidFill>
                  <a:srgbClr val="000000"/>
                </a:solidFill>
                <a:latin typeface="Calibri" pitchFamily="34" charset="0"/>
              </a:rPr>
              <a:t>Re</a:t>
            </a:r>
            <a:r>
              <a:rPr lang="fr-F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alibri" pitchFamily="34" charset="0"/>
              </a:rPr>
              <a:t>sequencing</a:t>
            </a:r>
            <a:r>
              <a:rPr lang="fr-FR" sz="2000" dirty="0">
                <a:solidFill>
                  <a:srgbClr val="000000"/>
                </a:solidFill>
                <a:latin typeface="Calibri" pitchFamily="34" charset="0"/>
              </a:rPr>
              <a:t>: variant </a:t>
            </a:r>
            <a:r>
              <a:rPr lang="fr-FR" sz="2000" dirty="0" err="1" smtClean="0">
                <a:solidFill>
                  <a:srgbClr val="000000"/>
                </a:solidFill>
                <a:latin typeface="Calibri" pitchFamily="34" charset="0"/>
              </a:rPr>
              <a:t>discovery</a:t>
            </a:r>
            <a:endParaRPr dirty="0">
              <a:latin typeface="Calibri" pitchFamily="34" charset="0"/>
            </a:endParaRPr>
          </a:p>
          <a:p>
            <a:pPr marL="358775" indent="-358775">
              <a:spcBef>
                <a:spcPts val="600"/>
              </a:spcBef>
              <a:buFont typeface="Wingdings" pitchFamily="2" charset="2"/>
              <a:buChar char="v"/>
            </a:pPr>
            <a:r>
              <a:rPr lang="fr-FR" sz="2000" dirty="0" err="1">
                <a:solidFill>
                  <a:srgbClr val="000000"/>
                </a:solidFill>
                <a:latin typeface="Calibri" pitchFamily="34" charset="0"/>
              </a:rPr>
              <a:t>mRNA</a:t>
            </a:r>
            <a:r>
              <a:rPr lang="fr-F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alibri" pitchFamily="34" charset="0"/>
              </a:rPr>
              <a:t>resequencing</a:t>
            </a:r>
            <a:endParaRPr dirty="0">
              <a:latin typeface="Calibri" pitchFamily="34" charset="0"/>
            </a:endParaRPr>
          </a:p>
          <a:p>
            <a:pPr marL="358775" indent="-358775">
              <a:spcBef>
                <a:spcPts val="600"/>
              </a:spcBef>
              <a:buFont typeface="Wingdings" pitchFamily="2" charset="2"/>
              <a:buChar char="v"/>
            </a:pPr>
            <a:r>
              <a:rPr lang="fr-FR" sz="2000" dirty="0" err="1">
                <a:solidFill>
                  <a:srgbClr val="000000"/>
                </a:solidFill>
                <a:latin typeface="Calibri" pitchFamily="34" charset="0"/>
              </a:rPr>
              <a:t>microRNA</a:t>
            </a:r>
            <a:r>
              <a:rPr lang="fr-F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alibri" pitchFamily="34" charset="0"/>
              </a:rPr>
              <a:t>characterization</a:t>
            </a:r>
            <a:endParaRPr dirty="0">
              <a:latin typeface="Calibri" pitchFamily="34" charset="0"/>
            </a:endParaRPr>
          </a:p>
          <a:p>
            <a:pPr marL="358775" indent="-358775">
              <a:spcBef>
                <a:spcPts val="600"/>
              </a:spcBef>
              <a:buFont typeface="Wingdings" pitchFamily="2" charset="2"/>
              <a:buChar char="v"/>
            </a:pPr>
            <a:r>
              <a:rPr lang="fr-FR" sz="2000" dirty="0" err="1">
                <a:latin typeface="Calibri" pitchFamily="34" charset="0"/>
              </a:rPr>
              <a:t>Epigenomics</a:t>
            </a:r>
            <a:r>
              <a:rPr lang="fr-FR" sz="2000" dirty="0">
                <a:latin typeface="Calibri" pitchFamily="34" charset="0"/>
              </a:rPr>
              <a:t> (</a:t>
            </a:r>
            <a:r>
              <a:rPr lang="fr-FR" sz="2000" dirty="0" err="1">
                <a:latin typeface="Calibri" pitchFamily="34" charset="0"/>
              </a:rPr>
              <a:t>CHip</a:t>
            </a:r>
            <a:r>
              <a:rPr lang="fr-FR" sz="2000" dirty="0">
                <a:latin typeface="Calibri" pitchFamily="34" charset="0"/>
              </a:rPr>
              <a:t> </a:t>
            </a:r>
            <a:r>
              <a:rPr lang="fr-FR" sz="2000" dirty="0" err="1">
                <a:latin typeface="Calibri" pitchFamily="34" charset="0"/>
              </a:rPr>
              <a:t>technology</a:t>
            </a:r>
            <a:r>
              <a:rPr lang="fr-FR" sz="2000" dirty="0">
                <a:latin typeface="Calibri" pitchFamily="34" charset="0"/>
              </a:rPr>
              <a:t>)</a:t>
            </a:r>
            <a:endParaRPr dirty="0">
              <a:latin typeface="Calibri" pitchFamily="34" charset="0"/>
            </a:endParaRPr>
          </a:p>
          <a:p>
            <a:pPr marL="358775" indent="-358775">
              <a:spcBef>
                <a:spcPts val="600"/>
              </a:spcBef>
              <a:buFont typeface="Wingdings" pitchFamily="2" charset="2"/>
              <a:buChar char="v"/>
            </a:pPr>
            <a:r>
              <a:rPr lang="fr-FR" sz="2000" dirty="0" err="1" smtClean="0">
                <a:solidFill>
                  <a:srgbClr val="000000"/>
                </a:solidFill>
                <a:latin typeface="Calibri" pitchFamily="34" charset="0"/>
              </a:rPr>
              <a:t>Metagenomics</a:t>
            </a:r>
            <a:endParaRPr lang="fr-FR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58775" indent="-358775">
              <a:spcBef>
                <a:spcPts val="600"/>
              </a:spcBef>
              <a:buFont typeface="Wingdings" pitchFamily="2" charset="2"/>
              <a:buChar char="v"/>
            </a:pPr>
            <a:r>
              <a:rPr lang="fr-FR" sz="2000" dirty="0" err="1" smtClean="0">
                <a:solidFill>
                  <a:srgbClr val="000000"/>
                </a:solidFill>
                <a:latin typeface="Calibri" pitchFamily="34" charset="0"/>
              </a:rPr>
              <a:t>Medical</a:t>
            </a:r>
            <a:r>
              <a:rPr lang="fr-FR" sz="2000" dirty="0" smtClean="0">
                <a:solidFill>
                  <a:srgbClr val="000000"/>
                </a:solidFill>
                <a:latin typeface="Calibri" pitchFamily="34" charset="0"/>
              </a:rPr>
              <a:t> applications (cancer </a:t>
            </a:r>
            <a:r>
              <a:rPr lang="fr-FR" sz="2000" dirty="0" err="1" smtClean="0">
                <a:solidFill>
                  <a:srgbClr val="000000"/>
                </a:solidFill>
                <a:latin typeface="Calibri" pitchFamily="34" charset="0"/>
              </a:rPr>
              <a:t>genomes</a:t>
            </a:r>
            <a:r>
              <a:rPr lang="fr-FR" sz="2000" dirty="0" smtClean="0">
                <a:solidFill>
                  <a:srgbClr val="000000"/>
                </a:solidFill>
                <a:latin typeface="Calibri" pitchFamily="34" charset="0"/>
              </a:rPr>
              <a:t> …)</a:t>
            </a:r>
            <a:endParaRPr dirty="0">
              <a:latin typeface="Calibri" pitchFamily="34" charset="0"/>
            </a:endParaRPr>
          </a:p>
          <a:p>
            <a:pPr marL="358775" indent="-358775">
              <a:spcBef>
                <a:spcPts val="600"/>
              </a:spcBef>
              <a:buFont typeface="Wingdings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Calibri" pitchFamily="34" charset="0"/>
              </a:rPr>
              <a:t>...</a:t>
            </a:r>
            <a:endParaRPr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4528" y="476672"/>
            <a:ext cx="841968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sz="2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T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his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is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X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chromosome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of a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mammal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:</a:t>
            </a:r>
            <a:b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is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it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male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or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female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?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1909607" y="1700808"/>
            <a:ext cx="5995721" cy="4054375"/>
            <a:chOff x="1909607" y="1700808"/>
            <a:chExt cx="5995721" cy="40543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607" y="1700808"/>
              <a:ext cx="5995721" cy="405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2 Rectángulo"/>
            <p:cNvSpPr/>
            <p:nvPr/>
          </p:nvSpPr>
          <p:spPr>
            <a:xfrm>
              <a:off x="7113240" y="2492896"/>
              <a:ext cx="21602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Annotating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SNPs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568624" y="2996952"/>
            <a:ext cx="691276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Variant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Predictor:</a:t>
            </a:r>
          </a:p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www.ensembl.org/info/docs/tools/vep/index.html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Identifying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structural </a:t>
            </a: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variants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1458186"/>
            <a:ext cx="7182273" cy="50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7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05" y="-128068"/>
            <a:ext cx="10086975" cy="722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4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</a:rPr>
              <a:t>Identifying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</a:rPr>
              <a:t> structural </a:t>
            </a: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</a:rPr>
              <a:t>variants</a:t>
            </a:r>
            <a:r>
              <a:rPr lang="fr-FR" sz="3200" dirty="0">
                <a:solidFill>
                  <a:srgbClr val="1A6BAE"/>
                </a:solidFill>
                <a:latin typeface="Verdana"/>
              </a:rPr>
              <a:t>:</a:t>
            </a:r>
            <a:br>
              <a:rPr lang="fr-FR" sz="3200" dirty="0">
                <a:solidFill>
                  <a:srgbClr val="1A6BAE"/>
                </a:solidFill>
                <a:latin typeface="Verdana"/>
              </a:rPr>
            </a:br>
            <a:r>
              <a:rPr lang="fr-FR" sz="1600" dirty="0">
                <a:solidFill>
                  <a:srgbClr val="1A6BAE"/>
                </a:solidFill>
                <a:latin typeface="Verdana"/>
              </a:rPr>
              <a:t>https://genomebiology.biomedcentral.com/articles/10.1186/s13059-019-1720-5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280592" y="1844824"/>
            <a:ext cx="7200800" cy="3096344"/>
          </a:xfrm>
          <a:prstGeom prst="rect">
            <a:avLst/>
          </a:prstGeom>
        </p:spPr>
        <p:txBody>
          <a:bodyPr/>
          <a:lstStyle/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 smtClean="0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  <a:hlinkClick r:id="rId2"/>
              </a:rPr>
              <a:t>CNVer</a:t>
            </a:r>
            <a:r>
              <a:rPr lang="fr-FR" sz="2000" b="1" dirty="0" smtClean="0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fr-FR" sz="2000" b="1" dirty="0" smtClean="0">
                <a:latin typeface="+mj-lt"/>
                <a:ea typeface="Verdana" pitchFamily="34" charset="0"/>
                <a:cs typeface="Verdana" pitchFamily="34" charset="0"/>
              </a:rPr>
              <a:t>: http://compbio.cs.toronto.edu/CNVer/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 smtClean="0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  <a:hlinkClick r:id="rId3"/>
              </a:rPr>
              <a:t>CNVnator</a:t>
            </a:r>
            <a:r>
              <a:rPr lang="fr-FR" sz="2000" b="1" dirty="0" smtClean="0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</a:rPr>
              <a:t>: </a:t>
            </a:r>
            <a:r>
              <a:rPr lang="fr-FR" sz="2000" b="1" dirty="0" smtClean="0">
                <a:latin typeface="+mj-lt"/>
                <a:ea typeface="Verdana" pitchFamily="34" charset="0"/>
                <a:cs typeface="Verdana" pitchFamily="34" charset="0"/>
              </a:rPr>
              <a:t>http://sv.gersteinlab.org/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 smtClean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4"/>
              </a:rPr>
              <a:t>ReadDepth</a:t>
            </a:r>
            <a:r>
              <a:rPr lang="fr-FR" sz="2000" b="1" dirty="0" smtClean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4"/>
              </a:rPr>
              <a:t>: 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5"/>
              </a:rPr>
              <a:t>https://</a:t>
            </a:r>
            <a:r>
              <a:rPr lang="fr-FR" sz="2000" b="1" dirty="0" smtClean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5"/>
              </a:rPr>
              <a:t>github.com/chrisamiller/readdepth</a:t>
            </a:r>
            <a:endParaRPr lang="fr-FR" sz="2000" b="1" dirty="0" smtClean="0">
              <a:solidFill>
                <a:srgbClr val="000000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smtClean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6" action="ppaction://hlinkfile"/>
              </a:rPr>
              <a:t>Control-Free:</a:t>
            </a:r>
            <a:r>
              <a:rPr lang="fr-FR" sz="2000" b="1" dirty="0" smtClean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</a:rPr>
              <a:t> http://bioinfo-out.curie.fr/projects/freec/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 smtClean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7"/>
              </a:rPr>
              <a:t>cn.MOPS</a:t>
            </a:r>
            <a:r>
              <a:rPr lang="fr-FR" sz="2000" b="1" dirty="0" smtClean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7"/>
              </a:rPr>
              <a:t>:</a:t>
            </a:r>
            <a:r>
              <a:rPr lang="fr-FR" sz="2000" b="1" dirty="0" smtClean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fr-FR" sz="2000" b="1" dirty="0" smtClean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8"/>
              </a:rPr>
              <a:t>http://www.bioinf.jku.at/software/cnmops/</a:t>
            </a:r>
            <a:endParaRPr lang="fr-FR" sz="2000" b="1" dirty="0" smtClean="0">
              <a:solidFill>
                <a:srgbClr val="000000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smtClean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</a:rPr>
              <a:t>…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52600" y="5223137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method is best for all SVs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Short reads are not suited to detect complex rearrangements, mainly copy number variants and short </a:t>
            </a:r>
            <a:r>
              <a:rPr lang="en-US" dirty="0" err="1" smtClean="0"/>
              <a:t>indels</a:t>
            </a:r>
            <a:r>
              <a:rPr lang="en-US" dirty="0" smtClean="0"/>
              <a:t>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RNAseq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352600" y="1844824"/>
            <a:ext cx="72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Multiple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applications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discovery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new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transcripts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isoforms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and non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coding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RNAs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quantification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(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differential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expression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allele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specific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expression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improve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anotation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Best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annotation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available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Paired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needed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wish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discover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isoforms</a:t>
            </a:r>
            <a:endParaRPr lang="es-E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endParaRPr lang="es-E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Mapping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normally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done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allowing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ambiguity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study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expression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paralogs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Popular pipeline: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Bowtie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Tophat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s-E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Cufflinks</a:t>
            </a:r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764704"/>
            <a:ext cx="7996524" cy="446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190061" y="5641224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www.nature.com/articles/nprot.2016.095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845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RNAseq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Pipelines (</a:t>
            </a:r>
            <a:r>
              <a:rPr lang="fr-FR" sz="3200" dirty="0">
                <a:solidFill>
                  <a:srgbClr val="1A6BAE"/>
                </a:solidFill>
                <a:latin typeface="Verdana"/>
              </a:rPr>
              <a:t>J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Hopkins):</a:t>
            </a:r>
            <a:b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lang="fr-FR" dirty="0">
                <a:solidFill>
                  <a:srgbClr val="1A6BAE"/>
                </a:solidFill>
                <a:latin typeface="Verdana"/>
              </a:rPr>
              <a:t>Hisat2 + </a:t>
            </a:r>
            <a:r>
              <a:rPr lang="fr-FR" dirty="0" err="1" smtClean="0">
                <a:solidFill>
                  <a:srgbClr val="1A6BAE"/>
                </a:solidFill>
                <a:latin typeface="Verdana"/>
              </a:rPr>
              <a:t>StringTie</a:t>
            </a:r>
            <a:r>
              <a:rPr lang="fr-FR" dirty="0" smtClean="0">
                <a:solidFill>
                  <a:srgbClr val="1A6BAE"/>
                </a:solidFill>
                <a:latin typeface="Verdana"/>
              </a:rPr>
              <a:t> + </a:t>
            </a:r>
            <a:r>
              <a:rPr lang="fr-FR" dirty="0" err="1" smtClean="0">
                <a:solidFill>
                  <a:srgbClr val="1A6BAE"/>
                </a:solidFill>
                <a:latin typeface="Verdana"/>
              </a:rPr>
              <a:t>BallGown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2060848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HISAT2</a:t>
            </a:r>
            <a:r>
              <a:rPr lang="en-US" sz="1600" dirty="0"/>
              <a:t> is a new, rapid and accurate system for aligning NGS reads (both DNA and RNA) against a population of genomes. HISAT2 is a successor to both HISAT and TopHat2. In this program, we extended the Burrows-Wheeler transform (BWT) and the </a:t>
            </a:r>
            <a:r>
              <a:rPr lang="en-US" sz="1600" dirty="0" err="1"/>
              <a:t>Ferragina-Manzini</a:t>
            </a:r>
            <a:r>
              <a:rPr lang="en-US" sz="1600" dirty="0"/>
              <a:t> (FM) index to incorporate genomic differences among individuals into the reference genome.</a:t>
            </a:r>
          </a:p>
          <a:p>
            <a:endParaRPr lang="en-US" sz="1600" dirty="0"/>
          </a:p>
          <a:p>
            <a:r>
              <a:rPr lang="en-US" sz="1600" dirty="0" err="1">
                <a:hlinkClick r:id="rId3"/>
              </a:rPr>
              <a:t>StringTie</a:t>
            </a:r>
            <a:r>
              <a:rPr lang="en-US" sz="1600" dirty="0"/>
              <a:t>: A new and fast transcript assembler and abundance estimator for RNA-</a:t>
            </a:r>
            <a:r>
              <a:rPr lang="en-US" sz="1600" dirty="0" err="1"/>
              <a:t>seq</a:t>
            </a:r>
            <a:r>
              <a:rPr lang="en-US" sz="1600" dirty="0"/>
              <a:t> data. Similar to Cufflinks, </a:t>
            </a:r>
            <a:r>
              <a:rPr lang="en-US" sz="1600" dirty="0" err="1"/>
              <a:t>StringTie</a:t>
            </a:r>
            <a:r>
              <a:rPr lang="en-US" sz="1600" dirty="0"/>
              <a:t> assembles transcripts from the alignments produced by </a:t>
            </a:r>
            <a:r>
              <a:rPr lang="en-US" sz="1600" dirty="0" err="1"/>
              <a:t>TopHat</a:t>
            </a:r>
            <a:r>
              <a:rPr lang="en-US" sz="1600" dirty="0"/>
              <a:t>, including novel isoforms, and quantitates those transcripts.</a:t>
            </a:r>
          </a:p>
          <a:p>
            <a:endParaRPr lang="en-US" sz="1600" dirty="0"/>
          </a:p>
          <a:p>
            <a:r>
              <a:rPr lang="en-US" sz="1600" dirty="0" err="1">
                <a:hlinkClick r:id="rId3"/>
              </a:rPr>
              <a:t>Ballgown</a:t>
            </a:r>
            <a:r>
              <a:rPr lang="en-US" sz="1600" dirty="0"/>
              <a:t>: A program for computing differentially expressed genes in two or more RNA-</a:t>
            </a:r>
            <a:r>
              <a:rPr lang="en-US" sz="1600" dirty="0" err="1"/>
              <a:t>seq</a:t>
            </a:r>
            <a:r>
              <a:rPr lang="en-US" sz="1600" dirty="0"/>
              <a:t> experiments, using the output of </a:t>
            </a:r>
            <a:r>
              <a:rPr lang="en-US" sz="1600" dirty="0" err="1"/>
              <a:t>StringTie</a:t>
            </a:r>
            <a:r>
              <a:rPr lang="en-US" sz="1600" dirty="0"/>
              <a:t> or Cufflinks. The </a:t>
            </a:r>
            <a:r>
              <a:rPr lang="en-US" sz="1600" dirty="0" err="1"/>
              <a:t>Ballgown</a:t>
            </a:r>
            <a:r>
              <a:rPr lang="en-US" sz="1600" dirty="0"/>
              <a:t> package provides functions to organize, visualize, and analyze expression measurements. </a:t>
            </a:r>
            <a:r>
              <a:rPr lang="en-US" sz="1600" dirty="0" err="1"/>
              <a:t>Ballgown</a:t>
            </a:r>
            <a:r>
              <a:rPr lang="en-US" sz="1600" dirty="0"/>
              <a:t> is written in R and is part of </a:t>
            </a:r>
            <a:r>
              <a:rPr lang="en-US" sz="1600" dirty="0" err="1"/>
              <a:t>Bioconductor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4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7" y="12476"/>
            <a:ext cx="5633938" cy="673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587575" y="260648"/>
            <a:ext cx="37444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an experiment involving multiple RNA-</a:t>
            </a:r>
            <a:r>
              <a:rPr lang="en-US" sz="1200" dirty="0" err="1"/>
              <a:t>seq</a:t>
            </a:r>
            <a:r>
              <a:rPr lang="en-US" sz="1200" dirty="0"/>
              <a:t> data sets, reads are first mapped to the genome using HISAT (Steps 1 and 2). Annotation of reference genes and transcripts </a:t>
            </a:r>
            <a:r>
              <a:rPr lang="en-US" sz="1200" dirty="0" smtClean="0"/>
              <a:t>is optional-</a:t>
            </a:r>
          </a:p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alignments are then passed to </a:t>
            </a:r>
            <a:r>
              <a:rPr lang="en-US" sz="1200" dirty="0" err="1"/>
              <a:t>StringTie</a:t>
            </a:r>
            <a:r>
              <a:rPr lang="en-US" sz="1200" dirty="0"/>
              <a:t> (Step 3), which assembles and quantifies the transcripts in each sample.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After </a:t>
            </a:r>
            <a:r>
              <a:rPr lang="en-US" sz="1200" dirty="0"/>
              <a:t>initial assembly, the assembled transcripts are merged together (Step 4) by a special </a:t>
            </a:r>
            <a:r>
              <a:rPr lang="en-US" sz="1200" dirty="0" err="1"/>
              <a:t>StringTie</a:t>
            </a:r>
            <a:r>
              <a:rPr lang="en-US" sz="1200" dirty="0"/>
              <a:t> module, which creates a uniform set of transcripts for all samples</a:t>
            </a:r>
            <a:r>
              <a:rPr lang="en-US" sz="1200" dirty="0" smtClean="0"/>
              <a:t>. </a:t>
            </a:r>
          </a:p>
          <a:p>
            <a:endParaRPr lang="en-US" sz="1200" dirty="0"/>
          </a:p>
          <a:p>
            <a:r>
              <a:rPr lang="en-US" sz="1200" dirty="0" smtClean="0"/>
              <a:t>The </a:t>
            </a:r>
            <a:r>
              <a:rPr lang="en-US" sz="1200" dirty="0" err="1"/>
              <a:t>gffcompare</a:t>
            </a:r>
            <a:r>
              <a:rPr lang="en-US" sz="1200" dirty="0"/>
              <a:t> program then compares the genes and transcripts with the annotation and reports statistics on this comparison (Step 5).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In </a:t>
            </a:r>
            <a:r>
              <a:rPr lang="en-US" sz="1200" dirty="0"/>
              <a:t>Step 6, </a:t>
            </a:r>
            <a:r>
              <a:rPr lang="en-US" sz="1200" dirty="0" err="1"/>
              <a:t>StringTie</a:t>
            </a:r>
            <a:r>
              <a:rPr lang="en-US" sz="1200" dirty="0"/>
              <a:t> processes the read alignments and either the merged transcripts or the reference annotation (through the diamond labeled 'OR'). Using this input, </a:t>
            </a:r>
            <a:r>
              <a:rPr lang="en-US" sz="1200" dirty="0" err="1"/>
              <a:t>StringTie</a:t>
            </a:r>
            <a:r>
              <a:rPr lang="en-US" sz="1200" dirty="0"/>
              <a:t> re-estimates abundances where necessary and creates new transcript tables for input to </a:t>
            </a:r>
            <a:r>
              <a:rPr lang="en-US" sz="1200" dirty="0" err="1"/>
              <a:t>Ballgown</a:t>
            </a:r>
            <a:r>
              <a:rPr lang="en-US" sz="1200" dirty="0"/>
              <a:t>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Ballgown</a:t>
            </a:r>
            <a:r>
              <a:rPr lang="en-US" sz="1200" dirty="0" smtClean="0"/>
              <a:t> </a:t>
            </a:r>
            <a:r>
              <a:rPr lang="en-US" sz="1200" dirty="0"/>
              <a:t>then compares all transcripts across conditions and produces tables and plots of differentially expressed genes and transcripts (Steps 7–21</a:t>
            </a:r>
            <a:r>
              <a:rPr lang="en-US" sz="1200" dirty="0" smtClean="0"/>
              <a:t>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8178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>
            <a:spLocks/>
          </p:cNvSpPr>
          <p:nvPr/>
        </p:nvSpPr>
        <p:spPr>
          <a:xfrm>
            <a:off x="776536" y="332656"/>
            <a:ext cx="8419680" cy="1143000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Experimental</a:t>
            </a:r>
            <a:r>
              <a:rPr kumimoji="0" lang="fr-FR" sz="2800" b="0" i="0" u="none" strike="noStrike" kern="0" cap="none" spc="0" normalizeH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Design and 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Population </a:t>
            </a:r>
            <a:r>
              <a:rPr kumimoji="0" lang="fr-F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Genetics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992560" y="1700808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273050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Traditional</a:t>
            </a:r>
            <a:r>
              <a:rPr lang="es-ES" dirty="0" smtClean="0"/>
              <a:t>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involved</a:t>
            </a:r>
            <a:r>
              <a:rPr lang="es-ES" dirty="0" smtClean="0"/>
              <a:t> </a:t>
            </a:r>
            <a:r>
              <a:rPr lang="es-ES" dirty="0" err="1" smtClean="0"/>
              <a:t>sequencing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few</a:t>
            </a:r>
            <a:r>
              <a:rPr lang="es-ES" dirty="0" smtClean="0"/>
              <a:t> genes in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individuals</a:t>
            </a:r>
            <a:r>
              <a:rPr lang="es-ES" dirty="0" smtClean="0"/>
              <a:t>.</a:t>
            </a:r>
          </a:p>
          <a:p>
            <a:pPr marL="360363" indent="-273050">
              <a:buClr>
                <a:schemeClr val="accent1">
                  <a:lumMod val="75000"/>
                </a:schemeClr>
              </a:buClr>
            </a:pPr>
            <a:endParaRPr lang="es-ES" dirty="0" smtClean="0"/>
          </a:p>
          <a:p>
            <a:pPr marL="360363" indent="-273050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New </a:t>
            </a:r>
            <a:r>
              <a:rPr lang="es-ES" dirty="0" err="1" smtClean="0"/>
              <a:t>studies</a:t>
            </a:r>
            <a:r>
              <a:rPr lang="es-ES" dirty="0" smtClean="0"/>
              <a:t> </a:t>
            </a:r>
            <a:r>
              <a:rPr lang="es-ES" dirty="0" err="1" smtClean="0"/>
              <a:t>consider</a:t>
            </a:r>
            <a:r>
              <a:rPr lang="es-ES" dirty="0" smtClean="0"/>
              <a:t> full </a:t>
            </a:r>
            <a:r>
              <a:rPr lang="es-ES" dirty="0" err="1" smtClean="0"/>
              <a:t>sequence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a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individuals</a:t>
            </a:r>
            <a:r>
              <a:rPr lang="es-ES" dirty="0" smtClean="0"/>
              <a:t>.</a:t>
            </a:r>
          </a:p>
          <a:p>
            <a:pPr marL="360363" indent="-273050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endParaRPr lang="es-ES" dirty="0"/>
          </a:p>
          <a:p>
            <a:pPr marL="360363" indent="-273050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Since</a:t>
            </a:r>
            <a:r>
              <a:rPr lang="es-ES" dirty="0" smtClean="0"/>
              <a:t> </a:t>
            </a:r>
            <a:r>
              <a:rPr lang="es-ES" dirty="0" err="1" smtClean="0"/>
              <a:t>sequencing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far</a:t>
            </a:r>
            <a:r>
              <a:rPr lang="es-ES" dirty="0" smtClean="0"/>
              <a:t> more </a:t>
            </a:r>
            <a:r>
              <a:rPr lang="es-ES" dirty="0" err="1" smtClean="0"/>
              <a:t>expensive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genotyping</a:t>
            </a:r>
            <a:r>
              <a:rPr lang="es-ES" dirty="0" smtClean="0"/>
              <a:t>, experimental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issues</a:t>
            </a:r>
            <a:r>
              <a:rPr lang="es-ES" dirty="0" smtClean="0"/>
              <a:t> </a:t>
            </a:r>
            <a:r>
              <a:rPr lang="es-ES" dirty="0" err="1" smtClean="0"/>
              <a:t>arise</a:t>
            </a:r>
            <a:r>
              <a:rPr lang="es-ES" dirty="0" smtClean="0"/>
              <a:t>:</a:t>
            </a:r>
          </a:p>
          <a:p>
            <a:pPr marL="360363" indent="-273050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endParaRPr lang="es-ES" dirty="0"/>
          </a:p>
          <a:p>
            <a:pPr marL="830263" lvl="1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samples</a:t>
            </a:r>
            <a:r>
              <a:rPr lang="es-ES" dirty="0" smtClean="0"/>
              <a:t> </a:t>
            </a:r>
            <a:r>
              <a:rPr lang="es-ES" dirty="0" err="1" smtClean="0"/>
              <a:t>sequenced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depth</a:t>
            </a:r>
            <a:r>
              <a:rPr lang="es-ES" dirty="0" smtClean="0"/>
              <a:t>?</a:t>
            </a:r>
          </a:p>
          <a:p>
            <a:pPr marL="373063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endParaRPr lang="es-ES" dirty="0"/>
          </a:p>
          <a:p>
            <a:pPr marL="830263" lvl="1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pooling</a:t>
            </a:r>
            <a:r>
              <a:rPr lang="es-ES" dirty="0" smtClean="0"/>
              <a:t> </a:t>
            </a:r>
            <a:r>
              <a:rPr lang="es-ES" dirty="0" err="1" smtClean="0"/>
              <a:t>effective</a:t>
            </a:r>
            <a:r>
              <a:rPr lang="es-ES" dirty="0" smtClean="0"/>
              <a:t>?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2"/>
          <p:cNvSpPr txBox="1"/>
          <p:nvPr/>
        </p:nvSpPr>
        <p:spPr>
          <a:xfrm>
            <a:off x="1388484" y="2348880"/>
            <a:ext cx="7128792" cy="2376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0363" indent="-360363">
              <a:spcBef>
                <a:spcPts val="600"/>
              </a:spcBef>
              <a:buFont typeface="Wingdings" pitchFamily="2" charset="2"/>
              <a:buChar char="v"/>
            </a:pPr>
            <a:r>
              <a:rPr lang="fr-FR" dirty="0" smtClean="0">
                <a:solidFill>
                  <a:schemeClr val="tx1"/>
                </a:solidFill>
                <a:latin typeface="Verdana" pitchFamily="34" charset="0"/>
              </a:rPr>
              <a:t>No </a:t>
            </a:r>
            <a:r>
              <a:rPr lang="fr-FR" dirty="0" err="1">
                <a:solidFill>
                  <a:schemeClr val="tx1"/>
                </a:solidFill>
                <a:latin typeface="Verdana" pitchFamily="34" charset="0"/>
              </a:rPr>
              <a:t>prior</a:t>
            </a: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Verdana" pitchFamily="34" charset="0"/>
              </a:rPr>
              <a:t>targeted</a:t>
            </a: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 amplification.</a:t>
            </a:r>
            <a:endParaRPr dirty="0">
              <a:solidFill>
                <a:schemeClr val="tx1"/>
              </a:solidFill>
              <a:latin typeface="Verdana" pitchFamily="34" charset="0"/>
            </a:endParaRPr>
          </a:p>
          <a:p>
            <a:pPr marL="360363" indent="-360363">
              <a:spcBef>
                <a:spcPts val="600"/>
              </a:spcBef>
              <a:buFont typeface="Wingdings" pitchFamily="2" charset="2"/>
              <a:buChar char="v"/>
            </a:pPr>
            <a:r>
              <a:rPr lang="fr-FR" dirty="0" err="1">
                <a:solidFill>
                  <a:schemeClr val="tx1"/>
                </a:solidFill>
                <a:latin typeface="Verdana" pitchFamily="34" charset="0"/>
              </a:rPr>
              <a:t>Paired</a:t>
            </a: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 - end </a:t>
            </a:r>
            <a:r>
              <a:rPr lang="fr-FR" dirty="0" err="1" smtClean="0">
                <a:solidFill>
                  <a:schemeClr val="tx1"/>
                </a:solidFill>
                <a:latin typeface="Verdana" pitchFamily="34" charset="0"/>
              </a:rPr>
              <a:t>sequences</a:t>
            </a:r>
            <a:r>
              <a:rPr lang="fr-FR" dirty="0" smtClean="0">
                <a:solidFill>
                  <a:schemeClr val="tx1"/>
                </a:solidFill>
                <a:latin typeface="Verdana" pitchFamily="34" charset="0"/>
              </a:rPr>
              <a:t>.</a:t>
            </a:r>
            <a:endParaRPr dirty="0">
              <a:solidFill>
                <a:schemeClr val="tx1"/>
              </a:solidFill>
              <a:latin typeface="Verdana" pitchFamily="34" charset="0"/>
            </a:endParaRPr>
          </a:p>
          <a:p>
            <a:pPr marL="360363" indent="-360363">
              <a:spcBef>
                <a:spcPts val="600"/>
              </a:spcBef>
              <a:buFont typeface="Wingdings" pitchFamily="2" charset="2"/>
              <a:buChar char="v"/>
            </a:pPr>
            <a:r>
              <a:rPr lang="fr-FR" dirty="0" err="1">
                <a:solidFill>
                  <a:schemeClr val="tx1"/>
                </a:solidFill>
                <a:latin typeface="Verdana" pitchFamily="34" charset="0"/>
              </a:rPr>
              <a:t>Sequences</a:t>
            </a: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 are ~ </a:t>
            </a:r>
            <a:r>
              <a:rPr lang="fr-FR" dirty="0" smtClean="0">
                <a:solidFill>
                  <a:schemeClr val="tx1"/>
                </a:solidFill>
                <a:latin typeface="Verdana" pitchFamily="34" charset="0"/>
              </a:rPr>
              <a:t>100-150 </a:t>
            </a:r>
            <a:r>
              <a:rPr lang="fr-FR" dirty="0" err="1">
                <a:solidFill>
                  <a:schemeClr val="tx1"/>
                </a:solidFill>
                <a:latin typeface="Verdana" pitchFamily="34" charset="0"/>
              </a:rPr>
              <a:t>bp</a:t>
            </a: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.</a:t>
            </a:r>
            <a:endParaRPr dirty="0">
              <a:solidFill>
                <a:schemeClr val="tx1"/>
              </a:solidFill>
              <a:latin typeface="Verdana" pitchFamily="34" charset="0"/>
            </a:endParaRPr>
          </a:p>
          <a:p>
            <a:pPr marL="360363" indent="-360363">
              <a:spcBef>
                <a:spcPts val="600"/>
              </a:spcBef>
              <a:buFont typeface="Wingdings" pitchFamily="2" charset="2"/>
              <a:buChar char="v"/>
            </a:pPr>
            <a:r>
              <a:rPr lang="fr-FR" dirty="0" err="1">
                <a:solidFill>
                  <a:schemeClr val="tx1"/>
                </a:solidFill>
                <a:latin typeface="Verdana" pitchFamily="34" charset="0"/>
              </a:rPr>
              <a:t>Based</a:t>
            </a: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 on </a:t>
            </a:r>
            <a:r>
              <a:rPr lang="fr-FR" dirty="0" err="1">
                <a:solidFill>
                  <a:schemeClr val="tx1"/>
                </a:solidFill>
                <a:latin typeface="Verdana" pitchFamily="34" charset="0"/>
              </a:rPr>
              <a:t>parallel</a:t>
            </a: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Verdana" pitchFamily="34" charset="0"/>
              </a:rPr>
              <a:t>sequencing</a:t>
            </a: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.</a:t>
            </a:r>
            <a:endParaRPr dirty="0">
              <a:solidFill>
                <a:schemeClr val="tx1"/>
              </a:solidFill>
              <a:latin typeface="Verdana" pitchFamily="34" charset="0"/>
            </a:endParaRPr>
          </a:p>
          <a:p>
            <a:pPr marL="360363" indent="-360363">
              <a:spcBef>
                <a:spcPts val="600"/>
              </a:spcBef>
              <a:buFont typeface="Wingdings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Massive output: </a:t>
            </a:r>
            <a:r>
              <a:rPr lang="fr-FR" dirty="0" smtClean="0">
                <a:solidFill>
                  <a:schemeClr val="tx1"/>
                </a:solidFill>
                <a:latin typeface="Verdana" pitchFamily="34" charset="0"/>
              </a:rPr>
              <a:t>10 Gb – 1Tb</a:t>
            </a:r>
            <a:endParaRPr lang="es-ES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743040" y="609480"/>
            <a:ext cx="8419680" cy="1142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3200" smtClean="0">
                <a:solidFill>
                  <a:srgbClr val="1A6BAE"/>
                </a:solidFill>
                <a:latin typeface="Verdana"/>
              </a:rPr>
              <a:t>The technology: Illumina HiSeq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>
            <a:spLocks/>
          </p:cNvSpPr>
          <p:nvPr/>
        </p:nvSpPr>
        <p:spPr>
          <a:xfrm>
            <a:off x="776536" y="332656"/>
            <a:ext cx="8419680" cy="1143000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Pools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1556792"/>
            <a:ext cx="7215221" cy="454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745088" y="6099709"/>
            <a:ext cx="282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Nat Rev Genet 2015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>
            <a:spLocks/>
          </p:cNvSpPr>
          <p:nvPr/>
        </p:nvSpPr>
        <p:spPr>
          <a:xfrm>
            <a:off x="776536" y="332656"/>
            <a:ext cx="8419680" cy="1143000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Pools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256128" y="1916832"/>
            <a:ext cx="7513295" cy="1354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68288" indent="-268288"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DNA Pooling is proposed as a cost effective approach for genetic analyses of populations at ‘low cost’.</a:t>
            </a:r>
            <a:endParaRPr lang="en-US" dirty="0"/>
          </a:p>
          <a:p>
            <a:pPr marL="268288" indent="-268288"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It allows to analyze many individuals at a fraction of the cost.</a:t>
            </a:r>
            <a:endParaRPr lang="en-US" dirty="0"/>
          </a:p>
          <a:p>
            <a:pPr marL="268288" indent="-268288"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Same principles apply to auto-</a:t>
            </a:r>
            <a:r>
              <a:rPr lang="en-US" dirty="0" err="1" smtClean="0"/>
              <a:t>polyploids</a:t>
            </a:r>
            <a:r>
              <a:rPr lang="en-US" dirty="0" smtClean="0"/>
              <a:t> as well.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80592" y="3645024"/>
            <a:ext cx="748883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/>
              <a:t>Difficult to separate errors from low frequency variants.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/>
              <a:t>Requires specific methods / software.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/>
              <a:t>Biased towards frequent variants.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/>
              <a:t>No. of SNPs identified is independent of individuals in the pool.</a:t>
            </a:r>
          </a:p>
        </p:txBody>
      </p:sp>
    </p:spTree>
    <p:extLst>
      <p:ext uri="{BB962C8B-B14F-4D97-AF65-F5344CB8AC3E}">
        <p14:creationId xmlns:p14="http://schemas.microsoft.com/office/powerpoint/2010/main" val="40782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 smtClean="0"/>
              <a:t>Experimental Design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≡ if </a:t>
            </a:r>
            <a:r>
              <a:rPr lang="en-US" sz="2400" dirty="0" smtClean="0"/>
              <a:t>money is limiting, </a:t>
            </a:r>
            <a:r>
              <a:rPr lang="en-US" sz="2400" dirty="0" err="1" smtClean="0"/>
              <a:t>ie</a:t>
            </a:r>
            <a:r>
              <a:rPr lang="en-US" sz="2400" dirty="0" smtClean="0"/>
              <a:t>, almost always)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25" y="2144241"/>
            <a:ext cx="71913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21975"/>
            <a:ext cx="5328592" cy="525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2108726" y="2271930"/>
            <a:ext cx="6331843" cy="203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969223" y="1292567"/>
            <a:ext cx="2796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% </a:t>
            </a:r>
            <a:r>
              <a:rPr lang="en-US" dirty="0">
                <a:solidFill>
                  <a:srgbClr val="C00000"/>
                </a:solidFill>
              </a:rPr>
              <a:t>of original heterozygous SNP genotypes that are correctly identified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7041232" y="3573016"/>
            <a:ext cx="177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# segregating </a:t>
            </a:r>
            <a:r>
              <a:rPr lang="en-US" dirty="0">
                <a:solidFill>
                  <a:srgbClr val="C00000"/>
                </a:solidFill>
              </a:rPr>
              <a:t>sites identified with each experimental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 smtClean="0"/>
              <a:t>To summarize </a:t>
            </a:r>
            <a:endParaRPr lang="en-U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532534" y="2132856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/>
              <a:t>NGS data are massive yet noisy. 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Caution </a:t>
            </a:r>
            <a:r>
              <a:rPr lang="en-US" sz="2000" b="1" dirty="0" smtClean="0">
                <a:solidFill>
                  <a:srgbClr val="FF0000"/>
                </a:solidFill>
              </a:rPr>
              <a:t>and quality control are a must in every step.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/>
              <a:t>Experimental design is highly relevant, is NGS what you need?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/>
              <a:t>Numerous pipelines and software, specific to each application (Variant detection, </a:t>
            </a:r>
            <a:r>
              <a:rPr lang="en-US" sz="2000" dirty="0" err="1" smtClean="0"/>
              <a:t>RNAseq</a:t>
            </a:r>
            <a:r>
              <a:rPr lang="en-US" sz="2000" dirty="0" smtClean="0"/>
              <a:t>, </a:t>
            </a:r>
            <a:r>
              <a:rPr lang="en-US" sz="2000" dirty="0" err="1" smtClean="0"/>
              <a:t>metagenomics</a:t>
            </a:r>
            <a:r>
              <a:rPr lang="en-US" sz="2000" dirty="0" smtClean="0"/>
              <a:t>, …).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/>
              <a:t>Allow for enough computing power (cloud services?).</a:t>
            </a:r>
          </a:p>
        </p:txBody>
      </p:sp>
    </p:spTree>
    <p:extLst>
      <p:ext uri="{BB962C8B-B14F-4D97-AF65-F5344CB8AC3E}">
        <p14:creationId xmlns:p14="http://schemas.microsoft.com/office/powerpoint/2010/main" val="34800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743040" y="476672"/>
            <a:ext cx="8419680" cy="1142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3200" dirty="0" smtClean="0">
                <a:solidFill>
                  <a:srgbClr val="1A6BAE"/>
                </a:solidFill>
                <a:latin typeface="Verdana"/>
              </a:rPr>
              <a:t>The 3rd </a:t>
            </a:r>
            <a:r>
              <a:rPr lang="fr-FR" sz="3200" dirty="0" err="1" smtClean="0">
                <a:solidFill>
                  <a:srgbClr val="1A6BAE"/>
                </a:solidFill>
                <a:latin typeface="Verdana"/>
              </a:rPr>
              <a:t>generation</a:t>
            </a:r>
            <a:r>
              <a:rPr lang="fr-FR" sz="3200" dirty="0" smtClean="0">
                <a:solidFill>
                  <a:srgbClr val="1A6BAE"/>
                </a:solidFill>
                <a:latin typeface="Verdana"/>
              </a:rPr>
              <a:t>: </a:t>
            </a:r>
          </a:p>
          <a:p>
            <a:pPr algn="ctr"/>
            <a:r>
              <a:rPr lang="fr-FR" sz="3200" dirty="0" smtClean="0">
                <a:solidFill>
                  <a:srgbClr val="1A6BAE"/>
                </a:solidFill>
                <a:latin typeface="Verdana"/>
              </a:rPr>
              <a:t>single </a:t>
            </a:r>
            <a:r>
              <a:rPr lang="fr-FR" sz="3200" dirty="0" err="1" smtClean="0">
                <a:solidFill>
                  <a:srgbClr val="1A6BAE"/>
                </a:solidFill>
                <a:latin typeface="Verdana"/>
              </a:rPr>
              <a:t>molecule</a:t>
            </a:r>
            <a:r>
              <a:rPr lang="fr-FR" sz="3200" dirty="0" smtClean="0">
                <a:solidFill>
                  <a:srgbClr val="1A6BAE"/>
                </a:solidFill>
                <a:latin typeface="Verdana"/>
              </a:rPr>
              <a:t> long </a:t>
            </a:r>
            <a:r>
              <a:rPr lang="fr-FR" sz="3200" dirty="0" err="1" smtClean="0">
                <a:solidFill>
                  <a:srgbClr val="1A6BAE"/>
                </a:solidFill>
                <a:latin typeface="Verdana"/>
              </a:rPr>
              <a:t>reads</a:t>
            </a:r>
            <a:endParaRPr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7" y="2159074"/>
            <a:ext cx="4101932" cy="266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12647" y="4624334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Oxford </a:t>
            </a:r>
            <a:r>
              <a:rPr lang="en-US" sz="1400" dirty="0" err="1" smtClean="0"/>
              <a:t>nanopore</a:t>
            </a:r>
            <a:r>
              <a:rPr lang="en-US" sz="1400" dirty="0"/>
              <a:t> minion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Each </a:t>
            </a:r>
            <a:r>
              <a:rPr lang="en-US" sz="1400" dirty="0"/>
              <a:t>consumable flow cell can now generate 10–20 Gb of DNA sequence data. Ultra-long read lengths are possible (hundreds of kb) as you can choose your fragment length. The </a:t>
            </a:r>
            <a:r>
              <a:rPr lang="en-US" sz="1400" dirty="0" err="1"/>
              <a:t>MinION</a:t>
            </a:r>
            <a:r>
              <a:rPr lang="en-US" sz="1400" dirty="0"/>
              <a:t> streams data in real time so that analysis can be performed during the experiment and workflows are fully versatile.</a:t>
            </a:r>
            <a:endParaRPr lang="en-US" sz="1400" dirty="0" smtClean="0"/>
          </a:p>
          <a:p>
            <a:pPr algn="ctr"/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2030061"/>
            <a:ext cx="2636116" cy="259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44" y="4174698"/>
            <a:ext cx="3024336" cy="228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920552" y="1772816"/>
            <a:ext cx="8424936" cy="4176464"/>
          </a:xfrm>
          <a:prstGeom prst="rect">
            <a:avLst/>
          </a:prstGeom>
        </p:spPr>
        <p:txBody>
          <a:bodyPr/>
          <a:lstStyle/>
          <a:p>
            <a:pPr marL="360363" indent="-360363">
              <a:lnSpc>
                <a:spcPct val="150000"/>
              </a:lnSpc>
              <a:buFont typeface="Wingdings" pitchFamily="2" charset="2"/>
              <a:buChar char="v"/>
            </a:pPr>
            <a:r>
              <a:rPr lang="fr-FR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Verdana"/>
                <a:hlinkClick r:id="rId2"/>
              </a:rPr>
              <a:t>http</a:t>
            </a:r>
            <a:r>
              <a:rPr lang="fr-FR" u="sng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Verdana"/>
                <a:hlinkClick r:id="rId2"/>
              </a:rPr>
              <a:t>://www.nature.com/nrg/series/nextgeneration/index.html</a:t>
            </a:r>
            <a:endParaRPr u="sng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  <a:p>
            <a:pPr marL="360363" indent="-360363">
              <a:lnSpc>
                <a:spcPct val="150000"/>
              </a:lnSpc>
              <a:buFont typeface="Wingdings" pitchFamily="2" charset="2"/>
              <a:buChar char="v"/>
            </a:pPr>
            <a:r>
              <a:rPr lang="fr-FR" u="sng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Verdana"/>
                <a:hlinkClick r:id="rId3"/>
              </a:rPr>
              <a:t>http://</a:t>
            </a:r>
            <a:r>
              <a:rPr lang="fr-FR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Verdana"/>
                <a:hlinkClick r:id="rId3"/>
              </a:rPr>
              <a:t>1000genomes.org</a:t>
            </a:r>
            <a:endParaRPr lang="fr-FR" u="sng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ea typeface="Verdana"/>
            </a:endParaRPr>
          </a:p>
          <a:p>
            <a:pPr marL="360363" indent="-360363">
              <a:lnSpc>
                <a:spcPct val="150000"/>
              </a:lnSpc>
              <a:buFont typeface="Wingdings" pitchFamily="2" charset="2"/>
              <a:buChar char="v"/>
            </a:pPr>
            <a:r>
              <a:rPr lang="fr-FR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Verdana"/>
              </a:rPr>
              <a:t>…</a:t>
            </a:r>
            <a:endParaRPr lang="fr-FR" u="sng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ea typeface="Verdana"/>
            </a:endParaRPr>
          </a:p>
          <a:p>
            <a:pPr>
              <a:lnSpc>
                <a:spcPct val="150000"/>
              </a:lnSpc>
            </a:pPr>
            <a:endParaRPr u="sng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u="sng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  <a:p>
            <a:pPr marL="360363" indent="-360363">
              <a:lnSpc>
                <a:spcPct val="150000"/>
              </a:lnSpc>
            </a:pPr>
            <a:endParaRPr lang="fr-FR" u="sng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u="sng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743040" y="609480"/>
            <a:ext cx="8419680" cy="1142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3200" smtClean="0">
                <a:solidFill>
                  <a:srgbClr val="1A6BAE"/>
                </a:solidFill>
                <a:latin typeface="Verdana"/>
              </a:rPr>
              <a:t>Some info? google</a:t>
            </a:r>
            <a:endParaRPr/>
          </a:p>
        </p:txBody>
      </p:sp>
      <p:sp>
        <p:nvSpPr>
          <p:cNvPr id="5" name="4 Rectángulo redondeado"/>
          <p:cNvSpPr/>
          <p:nvPr/>
        </p:nvSpPr>
        <p:spPr>
          <a:xfrm>
            <a:off x="7348514" y="1916832"/>
            <a:ext cx="1991699" cy="9997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 bwMode="auto">
          <a:xfrm>
            <a:off x="3495030" y="2348880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Alignment</a:t>
            </a:r>
            <a:r>
              <a:rPr lang="ca-ES" b="0" u="none" dirty="0" smtClean="0">
                <a:solidFill>
                  <a:schemeClr val="tx1"/>
                </a:solidFill>
                <a:latin typeface="Arial" charset="0"/>
              </a:rPr>
              <a:t>*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260080" y="5445224"/>
            <a:ext cx="24130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Variant calling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>
            <a:off x="4458196" y="2852936"/>
            <a:ext cx="16768" cy="43204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Rectángulo redondeado"/>
          <p:cNvSpPr/>
          <p:nvPr/>
        </p:nvSpPr>
        <p:spPr bwMode="auto">
          <a:xfrm>
            <a:off x="5025008" y="1358206"/>
            <a:ext cx="4102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Indexing reference </a:t>
            </a:r>
            <a:r>
              <a:rPr lang="ca-ES" b="0" u="none" smtClean="0">
                <a:solidFill>
                  <a:schemeClr val="tx1"/>
                </a:solidFill>
                <a:latin typeface="Arial" charset="0"/>
              </a:rPr>
              <a:t>genome (once)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4461477" y="3645024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6536556" y="3703960"/>
            <a:ext cx="2070100" cy="8051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0" u="none" smtClean="0">
                <a:solidFill>
                  <a:schemeClr val="tx1"/>
                </a:solidFill>
                <a:latin typeface="Arial" charset="0"/>
              </a:rPr>
              <a:t>Visualization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649860" y="434628"/>
            <a:ext cx="1006996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smtClean="0">
                <a:solidFill>
                  <a:schemeClr val="tx1"/>
                </a:solidFill>
                <a:latin typeface="Arial" charset="0"/>
              </a:rPr>
              <a:t>reads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19 Conector recto de flecha"/>
          <p:cNvCxnSpPr>
            <a:stCxn id="14" idx="2"/>
            <a:endCxn id="5" idx="0"/>
          </p:cNvCxnSpPr>
          <p:nvPr/>
        </p:nvCxnSpPr>
        <p:spPr>
          <a:xfrm flipH="1">
            <a:off x="4466580" y="1904306"/>
            <a:ext cx="2609478" cy="44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1"/>
            <a:endCxn id="5" idx="3"/>
          </p:cNvCxnSpPr>
          <p:nvPr/>
        </p:nvCxnSpPr>
        <p:spPr>
          <a:xfrm flipH="1" flipV="1">
            <a:off x="5438130" y="2621930"/>
            <a:ext cx="1098426" cy="148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1" idx="1"/>
            <a:endCxn id="6" idx="3"/>
          </p:cNvCxnSpPr>
          <p:nvPr/>
        </p:nvCxnSpPr>
        <p:spPr>
          <a:xfrm flipH="1">
            <a:off x="5673080" y="4106540"/>
            <a:ext cx="863476" cy="161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 bwMode="auto">
          <a:xfrm>
            <a:off x="5817096" y="519510"/>
            <a:ext cx="2448272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smtClean="0">
                <a:solidFill>
                  <a:schemeClr val="tx1"/>
                </a:solidFill>
                <a:latin typeface="Arial" charset="0"/>
              </a:rPr>
              <a:t>Reference genome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>
            <a:off x="7041232" y="1065610"/>
            <a:ext cx="0" cy="24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Rectángulo redondeado"/>
          <p:cNvSpPr/>
          <p:nvPr/>
        </p:nvSpPr>
        <p:spPr>
          <a:xfrm rot="16200000">
            <a:off x="-2355812" y="3032956"/>
            <a:ext cx="66247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Andalus"/>
              </a:rPr>
              <a:t>Generic pipeline</a:t>
            </a:r>
            <a:endParaRPr lang="en-US" sz="4400" dirty="0">
              <a:latin typeface="Andalus"/>
            </a:endParaRP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3495030" y="3314948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dirty="0" err="1">
                <a:solidFill>
                  <a:schemeClr val="tx1"/>
                </a:solidFill>
                <a:latin typeface="Arial" charset="0"/>
              </a:rPr>
              <a:t>R</a:t>
            </a: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ealignment</a:t>
            </a:r>
            <a:r>
              <a:rPr lang="ca-ES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 smtClean="0">
                <a:solidFill>
                  <a:schemeClr val="tx1"/>
                </a:solidFill>
                <a:latin typeface="Arial" charset="0"/>
              </a:rPr>
              <a:t>around</a:t>
            </a:r>
            <a:r>
              <a:rPr lang="ca-ES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 smtClean="0">
                <a:solidFill>
                  <a:schemeClr val="tx1"/>
                </a:solidFill>
                <a:latin typeface="Arial" charset="0"/>
              </a:rPr>
              <a:t>indels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18 Rectángulo redondeado"/>
          <p:cNvSpPr/>
          <p:nvPr/>
        </p:nvSpPr>
        <p:spPr bwMode="auto">
          <a:xfrm>
            <a:off x="3495030" y="4293096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smtClean="0">
                <a:solidFill>
                  <a:schemeClr val="tx1"/>
                </a:solidFill>
                <a:latin typeface="Arial" charset="0"/>
              </a:rPr>
              <a:t>PCR </a:t>
            </a: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duplicate</a:t>
            </a:r>
            <a:r>
              <a:rPr lang="ca-ES" b="0" u="none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removal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 bwMode="auto">
          <a:xfrm>
            <a:off x="4461477" y="4852516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Rectángulo redondeado"/>
          <p:cNvSpPr/>
          <p:nvPr/>
        </p:nvSpPr>
        <p:spPr bwMode="auto">
          <a:xfrm>
            <a:off x="2000672" y="1370732"/>
            <a:ext cx="2232248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Quality</a:t>
            </a:r>
            <a:r>
              <a:rPr lang="ca-ES" b="0" u="none" dirty="0" smtClean="0">
                <a:solidFill>
                  <a:schemeClr val="tx1"/>
                </a:solidFill>
                <a:latin typeface="Arial" charset="0"/>
              </a:rPr>
              <a:t> control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" name="25 Conector recto de flecha"/>
          <p:cNvCxnSpPr>
            <a:stCxn id="18" idx="2"/>
          </p:cNvCxnSpPr>
          <p:nvPr/>
        </p:nvCxnSpPr>
        <p:spPr>
          <a:xfrm>
            <a:off x="3153358" y="980728"/>
            <a:ext cx="0" cy="33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5" idx="0"/>
          </p:cNvCxnSpPr>
          <p:nvPr/>
        </p:nvCxnSpPr>
        <p:spPr>
          <a:xfrm>
            <a:off x="3260080" y="1988840"/>
            <a:ext cx="12065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Elipse"/>
          <p:cNvSpPr/>
          <p:nvPr/>
        </p:nvSpPr>
        <p:spPr>
          <a:xfrm>
            <a:off x="1352601" y="3784959"/>
            <a:ext cx="1890364" cy="61036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recommended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041232" y="5426149"/>
            <a:ext cx="208587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* Includes sorting</a:t>
            </a:r>
          </a:p>
          <a:p>
            <a:r>
              <a:rPr lang="en-US" dirty="0" smtClean="0"/>
              <a:t>  and indexing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 bwMode="auto">
          <a:xfrm>
            <a:off x="3495030" y="2348880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alignment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260080" y="5445224"/>
            <a:ext cx="24130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Variant calling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>
            <a:off x="4458196" y="2852936"/>
            <a:ext cx="16768" cy="43204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Rectángulo redondeado"/>
          <p:cNvSpPr/>
          <p:nvPr/>
        </p:nvSpPr>
        <p:spPr bwMode="auto">
          <a:xfrm>
            <a:off x="5025008" y="1358206"/>
            <a:ext cx="4102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Indexing reference </a:t>
            </a:r>
            <a:r>
              <a:rPr lang="ca-ES" b="0" u="none" smtClean="0">
                <a:solidFill>
                  <a:schemeClr val="tx1"/>
                </a:solidFill>
                <a:latin typeface="Arial" charset="0"/>
              </a:rPr>
              <a:t>genome (once)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4461477" y="3645024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6536556" y="3703960"/>
            <a:ext cx="2070100" cy="805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b="0" u="none" smtClean="0">
                <a:solidFill>
                  <a:schemeClr val="tx1"/>
                </a:solidFill>
                <a:latin typeface="Arial" charset="0"/>
              </a:rPr>
              <a:t>Visualization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649860" y="434628"/>
            <a:ext cx="1006996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smtClean="0">
                <a:solidFill>
                  <a:schemeClr val="tx1"/>
                </a:solidFill>
                <a:latin typeface="Arial" charset="0"/>
              </a:rPr>
              <a:t>reads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19 Conector recto de flecha"/>
          <p:cNvCxnSpPr>
            <a:stCxn id="14" idx="2"/>
            <a:endCxn id="5" idx="0"/>
          </p:cNvCxnSpPr>
          <p:nvPr/>
        </p:nvCxnSpPr>
        <p:spPr>
          <a:xfrm flipH="1">
            <a:off x="4466580" y="1904306"/>
            <a:ext cx="2609478" cy="44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1"/>
            <a:endCxn id="5" idx="3"/>
          </p:cNvCxnSpPr>
          <p:nvPr/>
        </p:nvCxnSpPr>
        <p:spPr>
          <a:xfrm flipH="1" flipV="1">
            <a:off x="5438130" y="2621930"/>
            <a:ext cx="1098426" cy="148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1" idx="1"/>
            <a:endCxn id="6" idx="3"/>
          </p:cNvCxnSpPr>
          <p:nvPr/>
        </p:nvCxnSpPr>
        <p:spPr>
          <a:xfrm flipH="1">
            <a:off x="5673080" y="4106540"/>
            <a:ext cx="863476" cy="161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 bwMode="auto">
          <a:xfrm>
            <a:off x="5817096" y="519510"/>
            <a:ext cx="2448272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smtClean="0">
                <a:solidFill>
                  <a:schemeClr val="tx1"/>
                </a:solidFill>
                <a:latin typeface="Arial" charset="0"/>
              </a:rPr>
              <a:t>Reference genome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>
            <a:off x="7041232" y="1065610"/>
            <a:ext cx="0" cy="24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Rectángulo redondeado"/>
          <p:cNvSpPr/>
          <p:nvPr/>
        </p:nvSpPr>
        <p:spPr>
          <a:xfrm rot="16200000">
            <a:off x="-2355812" y="3032956"/>
            <a:ext cx="66247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ndalus"/>
              </a:rPr>
              <a:t>Generic pipeline</a:t>
            </a:r>
            <a:r>
              <a:rPr lang="en-US" sz="3600" dirty="0" smtClean="0">
                <a:latin typeface="Andalus"/>
              </a:rPr>
              <a:t>: software</a:t>
            </a:r>
            <a:endParaRPr lang="en-US" sz="3600" dirty="0">
              <a:latin typeface="Andalus"/>
            </a:endParaRP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3495030" y="3314948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realignment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 smtClean="0">
                <a:solidFill>
                  <a:schemeClr val="tx1"/>
                </a:solidFill>
                <a:latin typeface="Arial" charset="0"/>
              </a:rPr>
              <a:t>around</a:t>
            </a:r>
            <a:r>
              <a:rPr lang="ca-ES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 smtClean="0">
                <a:solidFill>
                  <a:schemeClr val="tx1"/>
                </a:solidFill>
                <a:latin typeface="Arial" charset="0"/>
              </a:rPr>
              <a:t>indels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18 Rectángulo redondeado"/>
          <p:cNvSpPr/>
          <p:nvPr/>
        </p:nvSpPr>
        <p:spPr bwMode="auto">
          <a:xfrm>
            <a:off x="3495030" y="4293096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smtClean="0">
                <a:solidFill>
                  <a:schemeClr val="tx1"/>
                </a:solidFill>
                <a:latin typeface="Arial" charset="0"/>
              </a:rPr>
              <a:t>PCR </a:t>
            </a: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duplicate</a:t>
            </a:r>
            <a:r>
              <a:rPr lang="ca-ES" b="0" u="none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removal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 bwMode="auto">
          <a:xfrm>
            <a:off x="4461477" y="4852516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Rectángulo redondeado"/>
          <p:cNvSpPr/>
          <p:nvPr/>
        </p:nvSpPr>
        <p:spPr bwMode="auto">
          <a:xfrm>
            <a:off x="2000672" y="1370732"/>
            <a:ext cx="2232248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Quality</a:t>
            </a:r>
            <a:r>
              <a:rPr lang="ca-ES" b="0" u="none" dirty="0" smtClean="0">
                <a:solidFill>
                  <a:schemeClr val="tx1"/>
                </a:solidFill>
                <a:latin typeface="Arial" charset="0"/>
              </a:rPr>
              <a:t> control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" name="25 Conector recto de flecha"/>
          <p:cNvCxnSpPr>
            <a:stCxn id="18" idx="2"/>
          </p:cNvCxnSpPr>
          <p:nvPr/>
        </p:nvCxnSpPr>
        <p:spPr>
          <a:xfrm>
            <a:off x="3153358" y="980728"/>
            <a:ext cx="0" cy="33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5" idx="0"/>
          </p:cNvCxnSpPr>
          <p:nvPr/>
        </p:nvCxnSpPr>
        <p:spPr>
          <a:xfrm>
            <a:off x="3260080" y="1988840"/>
            <a:ext cx="12065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2423170" y="908720"/>
            <a:ext cx="1305694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24" name="23 Elipse"/>
          <p:cNvSpPr/>
          <p:nvPr/>
        </p:nvSpPr>
        <p:spPr>
          <a:xfrm>
            <a:off x="6551153" y="908720"/>
            <a:ext cx="1138151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bwa</a:t>
            </a:r>
            <a:endParaRPr lang="en-US" dirty="0"/>
          </a:p>
        </p:txBody>
      </p:sp>
      <p:sp>
        <p:nvSpPr>
          <p:cNvPr id="25" name="24 Elipse"/>
          <p:cNvSpPr/>
          <p:nvPr/>
        </p:nvSpPr>
        <p:spPr>
          <a:xfrm>
            <a:off x="3879869" y="1872680"/>
            <a:ext cx="1138151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bwa</a:t>
            </a:r>
            <a:endParaRPr lang="en-US" dirty="0"/>
          </a:p>
        </p:txBody>
      </p:sp>
      <p:sp>
        <p:nvSpPr>
          <p:cNvPr id="28" name="27 Elipse"/>
          <p:cNvSpPr/>
          <p:nvPr/>
        </p:nvSpPr>
        <p:spPr>
          <a:xfrm>
            <a:off x="3879869" y="2808784"/>
            <a:ext cx="1138151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GATK</a:t>
            </a:r>
            <a:endParaRPr lang="en-US" dirty="0"/>
          </a:p>
        </p:txBody>
      </p:sp>
      <p:sp>
        <p:nvSpPr>
          <p:cNvPr id="33" name="32 Elipse"/>
          <p:cNvSpPr/>
          <p:nvPr/>
        </p:nvSpPr>
        <p:spPr>
          <a:xfrm>
            <a:off x="3836876" y="3816896"/>
            <a:ext cx="1224136" cy="520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picard</a:t>
            </a:r>
            <a:endParaRPr lang="en-US" dirty="0"/>
          </a:p>
        </p:txBody>
      </p:sp>
      <p:sp>
        <p:nvSpPr>
          <p:cNvPr id="35" name="34 Elipse"/>
          <p:cNvSpPr/>
          <p:nvPr/>
        </p:nvSpPr>
        <p:spPr>
          <a:xfrm>
            <a:off x="3656856" y="4825008"/>
            <a:ext cx="1656184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/ GATK</a:t>
            </a:r>
            <a:endParaRPr lang="en-US" dirty="0"/>
          </a:p>
        </p:txBody>
      </p:sp>
      <p:sp>
        <p:nvSpPr>
          <p:cNvPr id="36" name="35 Elipse"/>
          <p:cNvSpPr/>
          <p:nvPr/>
        </p:nvSpPr>
        <p:spPr>
          <a:xfrm>
            <a:off x="5601072" y="3789040"/>
            <a:ext cx="1224136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 bwMode="auto">
          <a:xfrm>
            <a:off x="3495030" y="2348880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alignment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260080" y="5445224"/>
            <a:ext cx="24130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Variant calling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>
            <a:off x="4458196" y="2852936"/>
            <a:ext cx="16768" cy="43204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Rectángulo redondeado"/>
          <p:cNvSpPr/>
          <p:nvPr/>
        </p:nvSpPr>
        <p:spPr bwMode="auto">
          <a:xfrm>
            <a:off x="5025008" y="1358206"/>
            <a:ext cx="4102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Indexing reference </a:t>
            </a:r>
            <a:r>
              <a:rPr lang="ca-ES" b="0" u="none" smtClean="0">
                <a:solidFill>
                  <a:schemeClr val="tx1"/>
                </a:solidFill>
                <a:latin typeface="Arial" charset="0"/>
              </a:rPr>
              <a:t>genome (once)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4461477" y="3645024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6536556" y="3703960"/>
            <a:ext cx="2070100" cy="805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b="0" u="none" smtClean="0">
                <a:solidFill>
                  <a:schemeClr val="tx1"/>
                </a:solidFill>
                <a:latin typeface="Arial" charset="0"/>
              </a:rPr>
              <a:t>Visualization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649860" y="434628"/>
            <a:ext cx="1006996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smtClean="0">
                <a:solidFill>
                  <a:schemeClr val="tx1"/>
                </a:solidFill>
                <a:latin typeface="Arial" charset="0"/>
              </a:rPr>
              <a:t>reads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19 Conector recto de flecha"/>
          <p:cNvCxnSpPr>
            <a:stCxn id="14" idx="2"/>
            <a:endCxn id="5" idx="0"/>
          </p:cNvCxnSpPr>
          <p:nvPr/>
        </p:nvCxnSpPr>
        <p:spPr>
          <a:xfrm flipH="1">
            <a:off x="4466580" y="1904306"/>
            <a:ext cx="2609478" cy="44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1"/>
            <a:endCxn id="5" idx="3"/>
          </p:cNvCxnSpPr>
          <p:nvPr/>
        </p:nvCxnSpPr>
        <p:spPr>
          <a:xfrm flipH="1" flipV="1">
            <a:off x="5438130" y="2621930"/>
            <a:ext cx="1098426" cy="148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1" idx="1"/>
            <a:endCxn id="6" idx="3"/>
          </p:cNvCxnSpPr>
          <p:nvPr/>
        </p:nvCxnSpPr>
        <p:spPr>
          <a:xfrm flipH="1">
            <a:off x="5673080" y="4106540"/>
            <a:ext cx="863476" cy="161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 bwMode="auto">
          <a:xfrm>
            <a:off x="5817096" y="519510"/>
            <a:ext cx="2448272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smtClean="0">
                <a:solidFill>
                  <a:schemeClr val="tx1"/>
                </a:solidFill>
                <a:latin typeface="Arial" charset="0"/>
              </a:rPr>
              <a:t>Reference genome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>
            <a:off x="7041232" y="1065610"/>
            <a:ext cx="0" cy="24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Rectángulo redondeado"/>
          <p:cNvSpPr/>
          <p:nvPr/>
        </p:nvSpPr>
        <p:spPr>
          <a:xfrm rot="16200000">
            <a:off x="-2355812" y="3032956"/>
            <a:ext cx="66247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ndalus"/>
              </a:rPr>
              <a:t>Generic pipeline</a:t>
            </a:r>
            <a:r>
              <a:rPr lang="en-US" sz="3600" dirty="0" smtClean="0">
                <a:latin typeface="Andalus"/>
              </a:rPr>
              <a:t>: formats</a:t>
            </a:r>
            <a:endParaRPr lang="en-US" sz="3600" dirty="0">
              <a:latin typeface="Andalus"/>
            </a:endParaRP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3495030" y="3314948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realignment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 smtClean="0">
                <a:solidFill>
                  <a:schemeClr val="tx1"/>
                </a:solidFill>
                <a:latin typeface="Arial" charset="0"/>
              </a:rPr>
              <a:t>around</a:t>
            </a:r>
            <a:r>
              <a:rPr lang="ca-ES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 smtClean="0">
                <a:solidFill>
                  <a:schemeClr val="tx1"/>
                </a:solidFill>
                <a:latin typeface="Arial" charset="0"/>
              </a:rPr>
              <a:t>indels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18 Rectángulo redondeado"/>
          <p:cNvSpPr/>
          <p:nvPr/>
        </p:nvSpPr>
        <p:spPr bwMode="auto">
          <a:xfrm>
            <a:off x="3495030" y="4293096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smtClean="0">
                <a:solidFill>
                  <a:schemeClr val="tx1"/>
                </a:solidFill>
                <a:latin typeface="Arial" charset="0"/>
              </a:rPr>
              <a:t>PCR </a:t>
            </a: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duplicate</a:t>
            </a:r>
            <a:r>
              <a:rPr lang="ca-ES" b="0" u="none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removal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 bwMode="auto">
          <a:xfrm>
            <a:off x="4461477" y="4852516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Rectángulo redondeado"/>
          <p:cNvSpPr/>
          <p:nvPr/>
        </p:nvSpPr>
        <p:spPr bwMode="auto">
          <a:xfrm>
            <a:off x="2000672" y="1370732"/>
            <a:ext cx="2232248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 smtClean="0">
                <a:solidFill>
                  <a:schemeClr val="tx1"/>
                </a:solidFill>
                <a:latin typeface="Arial" charset="0"/>
              </a:rPr>
              <a:t>Quality</a:t>
            </a:r>
            <a:r>
              <a:rPr lang="ca-ES" b="0" u="none" dirty="0" smtClean="0">
                <a:solidFill>
                  <a:schemeClr val="tx1"/>
                </a:solidFill>
                <a:latin typeface="Arial" charset="0"/>
              </a:rPr>
              <a:t> control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" name="25 Conector recto de flecha"/>
          <p:cNvCxnSpPr>
            <a:stCxn id="18" idx="2"/>
          </p:cNvCxnSpPr>
          <p:nvPr/>
        </p:nvCxnSpPr>
        <p:spPr>
          <a:xfrm>
            <a:off x="3153358" y="980728"/>
            <a:ext cx="0" cy="33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5" idx="0"/>
          </p:cNvCxnSpPr>
          <p:nvPr/>
        </p:nvCxnSpPr>
        <p:spPr>
          <a:xfrm>
            <a:off x="3260080" y="1988840"/>
            <a:ext cx="12065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2423170" y="908720"/>
            <a:ext cx="1305694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fastq</a:t>
            </a:r>
            <a:endParaRPr lang="en-US" dirty="0"/>
          </a:p>
        </p:txBody>
      </p:sp>
      <p:sp>
        <p:nvSpPr>
          <p:cNvPr id="28" name="27 Elipse"/>
          <p:cNvSpPr/>
          <p:nvPr/>
        </p:nvSpPr>
        <p:spPr>
          <a:xfrm>
            <a:off x="3879869" y="2808784"/>
            <a:ext cx="1138151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bam</a:t>
            </a:r>
            <a:endParaRPr lang="en-US" dirty="0"/>
          </a:p>
        </p:txBody>
      </p:sp>
      <p:sp>
        <p:nvSpPr>
          <p:cNvPr id="33" name="32 Elipse"/>
          <p:cNvSpPr/>
          <p:nvPr/>
        </p:nvSpPr>
        <p:spPr>
          <a:xfrm>
            <a:off x="3836876" y="3816896"/>
            <a:ext cx="1224136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bam</a:t>
            </a:r>
            <a:endParaRPr lang="en-US" dirty="0"/>
          </a:p>
        </p:txBody>
      </p:sp>
      <p:sp>
        <p:nvSpPr>
          <p:cNvPr id="35" name="34 Elipse"/>
          <p:cNvSpPr/>
          <p:nvPr/>
        </p:nvSpPr>
        <p:spPr>
          <a:xfrm>
            <a:off x="3656856" y="4825008"/>
            <a:ext cx="1656184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bam </a:t>
            </a:r>
            <a:endParaRPr lang="en-US" dirty="0"/>
          </a:p>
        </p:txBody>
      </p:sp>
      <p:sp>
        <p:nvSpPr>
          <p:cNvPr id="36" name="35 Elipse"/>
          <p:cNvSpPr/>
          <p:nvPr/>
        </p:nvSpPr>
        <p:spPr>
          <a:xfrm>
            <a:off x="5601072" y="3717032"/>
            <a:ext cx="1224136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gtf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36 Elipse"/>
          <p:cNvSpPr/>
          <p:nvPr/>
        </p:nvSpPr>
        <p:spPr>
          <a:xfrm>
            <a:off x="3656856" y="5977136"/>
            <a:ext cx="1656184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cf</a:t>
            </a:r>
            <a:r>
              <a:rPr lang="en-US" dirty="0" smtClean="0"/>
              <a:t> / </a:t>
            </a:r>
            <a:r>
              <a:rPr lang="en-US" dirty="0" err="1" smtClean="0"/>
              <a:t>gvcf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7018</TotalTime>
  <Words>1785</Words>
  <Application>Microsoft Office PowerPoint</Application>
  <PresentationFormat>A4 (210 x 297 mm)</PresentationFormat>
  <Paragraphs>322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44</vt:i4>
      </vt:variant>
    </vt:vector>
  </HeadingPairs>
  <TitlesOfParts>
    <vt:vector size="47" baseType="lpstr"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Basic format: fastq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SNP Visualizing: Sanger sequencing</vt:lpstr>
      <vt:lpstr>SNP Visualizing: NGS alignment with IGV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Visualizing data: IGV http://www.broadinstitute.org/igv/</vt:lpstr>
      <vt:lpstr>This is X chromosome of a mammal: is it a male or a female?</vt:lpstr>
      <vt:lpstr>Annotating SNPs</vt:lpstr>
      <vt:lpstr>Identifying structural variants</vt:lpstr>
      <vt:lpstr>Presentación de PowerPoint</vt:lpstr>
      <vt:lpstr>Identifying structural variants: https://genomebiology.biomedcentral.com/articles/10.1186/s13059-019-1720-5</vt:lpstr>
      <vt:lpstr>RNAseq</vt:lpstr>
      <vt:lpstr>Presentación de PowerPoint</vt:lpstr>
      <vt:lpstr>RNAseq Pipelines (J Hopkins): Hisat2 + StringTie + BallGown</vt:lpstr>
      <vt:lpstr>Presentación de PowerPoint</vt:lpstr>
      <vt:lpstr>Presentación de PowerPoint</vt:lpstr>
      <vt:lpstr>Presentación de PowerPoint</vt:lpstr>
      <vt:lpstr>Presentación de PowerPoint</vt:lpstr>
      <vt:lpstr>Experimental Design  (≡ if money is limiting, ie, almost always)</vt:lpstr>
      <vt:lpstr>Presentación de PowerPoint</vt:lpstr>
      <vt:lpstr>To summarize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miguel</dc:creator>
  <cp:lastModifiedBy>miguel</cp:lastModifiedBy>
  <cp:revision>878</cp:revision>
  <dcterms:modified xsi:type="dcterms:W3CDTF">2019-12-02T14:26:10Z</dcterms:modified>
</cp:coreProperties>
</file>