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</p:sldMasterIdLst>
  <p:notesMasterIdLst>
    <p:notesMasterId r:id="rId48"/>
  </p:notesMasterIdLst>
  <p:handoutMasterIdLst>
    <p:handoutMasterId r:id="rId49"/>
  </p:handoutMasterIdLst>
  <p:sldIdLst>
    <p:sldId id="457" r:id="rId4"/>
    <p:sldId id="464" r:id="rId5"/>
    <p:sldId id="269" r:id="rId6"/>
    <p:sldId id="368" r:id="rId7"/>
    <p:sldId id="461" r:id="rId8"/>
    <p:sldId id="289" r:id="rId9"/>
    <p:sldId id="437" r:id="rId10"/>
    <p:sldId id="438" r:id="rId11"/>
    <p:sldId id="277" r:id="rId12"/>
    <p:sldId id="290" r:id="rId13"/>
    <p:sldId id="292" r:id="rId14"/>
    <p:sldId id="294" r:id="rId15"/>
    <p:sldId id="315" r:id="rId16"/>
    <p:sldId id="458" r:id="rId17"/>
    <p:sldId id="300" r:id="rId18"/>
    <p:sldId id="278" r:id="rId19"/>
    <p:sldId id="279" r:id="rId20"/>
    <p:sldId id="468" r:id="rId21"/>
    <p:sldId id="280" r:id="rId22"/>
    <p:sldId id="281" r:id="rId23"/>
    <p:sldId id="412" r:id="rId24"/>
    <p:sldId id="413" r:id="rId25"/>
    <p:sldId id="307" r:id="rId26"/>
    <p:sldId id="462" r:id="rId27"/>
    <p:sldId id="303" r:id="rId28"/>
    <p:sldId id="463" r:id="rId29"/>
    <p:sldId id="414" r:id="rId30"/>
    <p:sldId id="440" r:id="rId31"/>
    <p:sldId id="311" r:id="rId32"/>
    <p:sldId id="404" r:id="rId33"/>
    <p:sldId id="302" r:id="rId34"/>
    <p:sldId id="459" r:id="rId35"/>
    <p:sldId id="460" r:id="rId36"/>
    <p:sldId id="312" r:id="rId37"/>
    <p:sldId id="313" r:id="rId38"/>
    <p:sldId id="467" r:id="rId39"/>
    <p:sldId id="465" r:id="rId40"/>
    <p:sldId id="466" r:id="rId41"/>
    <p:sldId id="284" r:id="rId42"/>
    <p:sldId id="416" r:id="rId43"/>
    <p:sldId id="417" r:id="rId44"/>
    <p:sldId id="420" r:id="rId45"/>
    <p:sldId id="423" r:id="rId46"/>
    <p:sldId id="425" r:id="rId47"/>
  </p:sldIdLst>
  <p:sldSz cx="9906000" cy="6858000" type="A4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CC"/>
    <a:srgbClr val="FFFF00"/>
    <a:srgbClr val="66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/>
    <p:restoredTop sz="94660"/>
  </p:normalViewPr>
  <p:slideViewPr>
    <p:cSldViewPr>
      <p:cViewPr varScale="1">
        <p:scale>
          <a:sx n="88" d="100"/>
          <a:sy n="88" d="100"/>
        </p:scale>
        <p:origin x="712" y="1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1708E6-E77E-4C0E-BD5B-BB95BC7DF4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EBAF680-8D39-4697-9732-05272C50606B}">
      <dgm:prSet/>
      <dgm:spPr/>
      <dgm:t>
        <a:bodyPr/>
        <a:lstStyle/>
        <a:p>
          <a:r>
            <a:rPr lang="fr-FR"/>
            <a:t>No prior targeted amplification.</a:t>
          </a:r>
          <a:endParaRPr lang="en-US"/>
        </a:p>
      </dgm:t>
    </dgm:pt>
    <dgm:pt modelId="{578D078B-CE58-4EBE-AD0B-BD387E9F87A9}" type="parTrans" cxnId="{2A0C338C-2042-4A52-878E-2B57DC4BB6BC}">
      <dgm:prSet/>
      <dgm:spPr/>
      <dgm:t>
        <a:bodyPr/>
        <a:lstStyle/>
        <a:p>
          <a:endParaRPr lang="en-US"/>
        </a:p>
      </dgm:t>
    </dgm:pt>
    <dgm:pt modelId="{A303AEE9-352C-454F-8658-795D7BF5D762}" type="sibTrans" cxnId="{2A0C338C-2042-4A52-878E-2B57DC4BB6BC}">
      <dgm:prSet/>
      <dgm:spPr/>
      <dgm:t>
        <a:bodyPr/>
        <a:lstStyle/>
        <a:p>
          <a:endParaRPr lang="en-US"/>
        </a:p>
      </dgm:t>
    </dgm:pt>
    <dgm:pt modelId="{D0642344-675B-4CC7-B39A-F9A146ABB934}">
      <dgm:prSet/>
      <dgm:spPr/>
      <dgm:t>
        <a:bodyPr/>
        <a:lstStyle/>
        <a:p>
          <a:r>
            <a:rPr lang="fr-FR"/>
            <a:t>Paired - end sequences.</a:t>
          </a:r>
          <a:endParaRPr lang="en-US"/>
        </a:p>
      </dgm:t>
    </dgm:pt>
    <dgm:pt modelId="{7EAD6952-AA0B-4F95-8459-66EB1DFAE4C3}" type="parTrans" cxnId="{A2A72F81-E29E-4F71-97F3-B609C26337AE}">
      <dgm:prSet/>
      <dgm:spPr/>
      <dgm:t>
        <a:bodyPr/>
        <a:lstStyle/>
        <a:p>
          <a:endParaRPr lang="en-US"/>
        </a:p>
      </dgm:t>
    </dgm:pt>
    <dgm:pt modelId="{DCDD95F8-C500-441A-ACC3-03062FF2CFE5}" type="sibTrans" cxnId="{A2A72F81-E29E-4F71-97F3-B609C26337AE}">
      <dgm:prSet/>
      <dgm:spPr/>
      <dgm:t>
        <a:bodyPr/>
        <a:lstStyle/>
        <a:p>
          <a:endParaRPr lang="en-US"/>
        </a:p>
      </dgm:t>
    </dgm:pt>
    <dgm:pt modelId="{D7782A21-3359-4E56-9EDD-1E8BD0ACF770}">
      <dgm:prSet/>
      <dgm:spPr/>
      <dgm:t>
        <a:bodyPr/>
        <a:lstStyle/>
        <a:p>
          <a:r>
            <a:rPr lang="fr-FR"/>
            <a:t>Sequences are ~ 100-150 bp.</a:t>
          </a:r>
          <a:endParaRPr lang="en-US"/>
        </a:p>
      </dgm:t>
    </dgm:pt>
    <dgm:pt modelId="{1E1959CC-0B2A-4F80-9FB7-36CA6C5E0F46}" type="parTrans" cxnId="{6AC967E5-DF88-4996-BB2D-E9C25ED49244}">
      <dgm:prSet/>
      <dgm:spPr/>
      <dgm:t>
        <a:bodyPr/>
        <a:lstStyle/>
        <a:p>
          <a:endParaRPr lang="en-US"/>
        </a:p>
      </dgm:t>
    </dgm:pt>
    <dgm:pt modelId="{9838C103-4965-4324-9639-F3C2C5AE7D25}" type="sibTrans" cxnId="{6AC967E5-DF88-4996-BB2D-E9C25ED49244}">
      <dgm:prSet/>
      <dgm:spPr/>
      <dgm:t>
        <a:bodyPr/>
        <a:lstStyle/>
        <a:p>
          <a:endParaRPr lang="en-US"/>
        </a:p>
      </dgm:t>
    </dgm:pt>
    <dgm:pt modelId="{EAD9695C-74ED-42E3-9DE1-A61D6DBBD185}">
      <dgm:prSet/>
      <dgm:spPr/>
      <dgm:t>
        <a:bodyPr/>
        <a:lstStyle/>
        <a:p>
          <a:r>
            <a:rPr lang="fr-FR"/>
            <a:t>Based on parallel sequencing.</a:t>
          </a:r>
          <a:endParaRPr lang="en-US"/>
        </a:p>
      </dgm:t>
    </dgm:pt>
    <dgm:pt modelId="{73775779-4B62-47CE-8985-998AC3AF8C8F}" type="parTrans" cxnId="{BAC0ECD3-4842-4491-9F18-81DFDDD47F9C}">
      <dgm:prSet/>
      <dgm:spPr/>
      <dgm:t>
        <a:bodyPr/>
        <a:lstStyle/>
        <a:p>
          <a:endParaRPr lang="en-US"/>
        </a:p>
      </dgm:t>
    </dgm:pt>
    <dgm:pt modelId="{A0E9602D-33C9-4D2A-BC2A-C9E414FF69E1}" type="sibTrans" cxnId="{BAC0ECD3-4842-4491-9F18-81DFDDD47F9C}">
      <dgm:prSet/>
      <dgm:spPr/>
      <dgm:t>
        <a:bodyPr/>
        <a:lstStyle/>
        <a:p>
          <a:endParaRPr lang="en-US"/>
        </a:p>
      </dgm:t>
    </dgm:pt>
    <dgm:pt modelId="{4675423F-C247-4006-BE37-CCFFFF05F005}">
      <dgm:prSet/>
      <dgm:spPr/>
      <dgm:t>
        <a:bodyPr/>
        <a:lstStyle/>
        <a:p>
          <a:r>
            <a:rPr lang="fr-FR"/>
            <a:t>Massive output: 10 Gb – 1Tb</a:t>
          </a:r>
          <a:endParaRPr lang="en-US"/>
        </a:p>
      </dgm:t>
    </dgm:pt>
    <dgm:pt modelId="{0FB0BF5F-7CE8-4C13-9E94-A6155C79C10A}" type="parTrans" cxnId="{C2C436F6-71FC-45C1-BBD1-B96025D69734}">
      <dgm:prSet/>
      <dgm:spPr/>
      <dgm:t>
        <a:bodyPr/>
        <a:lstStyle/>
        <a:p>
          <a:endParaRPr lang="en-US"/>
        </a:p>
      </dgm:t>
    </dgm:pt>
    <dgm:pt modelId="{C18C8AEB-7FFD-480F-89FA-DE647156CE88}" type="sibTrans" cxnId="{C2C436F6-71FC-45C1-BBD1-B96025D69734}">
      <dgm:prSet/>
      <dgm:spPr/>
      <dgm:t>
        <a:bodyPr/>
        <a:lstStyle/>
        <a:p>
          <a:endParaRPr lang="en-US"/>
        </a:p>
      </dgm:t>
    </dgm:pt>
    <dgm:pt modelId="{297FB8BB-68FD-4831-9865-2E7A92AE5CF9}" type="pres">
      <dgm:prSet presAssocID="{241708E6-E77E-4C0E-BD5B-BB95BC7DF469}" presName="root" presStyleCnt="0">
        <dgm:presLayoutVars>
          <dgm:dir/>
          <dgm:resizeHandles val="exact"/>
        </dgm:presLayoutVars>
      </dgm:prSet>
      <dgm:spPr/>
    </dgm:pt>
    <dgm:pt modelId="{FBC0D41D-34AC-4593-936B-794E1F052281}" type="pres">
      <dgm:prSet presAssocID="{3EBAF680-8D39-4697-9732-05272C50606B}" presName="compNode" presStyleCnt="0"/>
      <dgm:spPr/>
    </dgm:pt>
    <dgm:pt modelId="{45AF3FA4-0D1A-4C90-AB8C-5948AF76B2D7}" type="pres">
      <dgm:prSet presAssocID="{3EBAF680-8D39-4697-9732-05272C50606B}" presName="bgRect" presStyleLbl="bgShp" presStyleIdx="0" presStyleCnt="5"/>
      <dgm:spPr/>
    </dgm:pt>
    <dgm:pt modelId="{32B28935-1153-411F-BC07-CFF86B89247A}" type="pres">
      <dgm:prSet presAssocID="{3EBAF680-8D39-4697-9732-05272C50606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EE3460C1-690D-48A4-9366-CAD38F52B544}" type="pres">
      <dgm:prSet presAssocID="{3EBAF680-8D39-4697-9732-05272C50606B}" presName="spaceRect" presStyleCnt="0"/>
      <dgm:spPr/>
    </dgm:pt>
    <dgm:pt modelId="{0D72684B-6713-443B-92E1-5C6A8F9E5671}" type="pres">
      <dgm:prSet presAssocID="{3EBAF680-8D39-4697-9732-05272C50606B}" presName="parTx" presStyleLbl="revTx" presStyleIdx="0" presStyleCnt="5">
        <dgm:presLayoutVars>
          <dgm:chMax val="0"/>
          <dgm:chPref val="0"/>
        </dgm:presLayoutVars>
      </dgm:prSet>
      <dgm:spPr/>
    </dgm:pt>
    <dgm:pt modelId="{95BF9684-96E1-4078-A7EA-9F260AE2B05B}" type="pres">
      <dgm:prSet presAssocID="{A303AEE9-352C-454F-8658-795D7BF5D762}" presName="sibTrans" presStyleCnt="0"/>
      <dgm:spPr/>
    </dgm:pt>
    <dgm:pt modelId="{CAAAD0F3-62AA-4E05-A0D9-0AF18E173115}" type="pres">
      <dgm:prSet presAssocID="{D0642344-675B-4CC7-B39A-F9A146ABB934}" presName="compNode" presStyleCnt="0"/>
      <dgm:spPr/>
    </dgm:pt>
    <dgm:pt modelId="{C4CBFA9F-18A8-420E-AEF3-C36C4C801190}" type="pres">
      <dgm:prSet presAssocID="{D0642344-675B-4CC7-B39A-F9A146ABB934}" presName="bgRect" presStyleLbl="bgShp" presStyleIdx="1" presStyleCnt="5"/>
      <dgm:spPr/>
    </dgm:pt>
    <dgm:pt modelId="{B2E55810-0FC4-4EF1-8C4C-E3DD5AD3C65C}" type="pres">
      <dgm:prSet presAssocID="{D0642344-675B-4CC7-B39A-F9A146ABB93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593DAEE5-6422-416D-A672-68F6B4F10038}" type="pres">
      <dgm:prSet presAssocID="{D0642344-675B-4CC7-B39A-F9A146ABB934}" presName="spaceRect" presStyleCnt="0"/>
      <dgm:spPr/>
    </dgm:pt>
    <dgm:pt modelId="{334916F8-3047-4931-8069-749535622047}" type="pres">
      <dgm:prSet presAssocID="{D0642344-675B-4CC7-B39A-F9A146ABB934}" presName="parTx" presStyleLbl="revTx" presStyleIdx="1" presStyleCnt="5">
        <dgm:presLayoutVars>
          <dgm:chMax val="0"/>
          <dgm:chPref val="0"/>
        </dgm:presLayoutVars>
      </dgm:prSet>
      <dgm:spPr/>
    </dgm:pt>
    <dgm:pt modelId="{0EDB430A-6EAD-411C-ADA2-CD8979D1CFB3}" type="pres">
      <dgm:prSet presAssocID="{DCDD95F8-C500-441A-ACC3-03062FF2CFE5}" presName="sibTrans" presStyleCnt="0"/>
      <dgm:spPr/>
    </dgm:pt>
    <dgm:pt modelId="{3C96E3D5-7EFA-47BF-BAE3-0D36B5FDB231}" type="pres">
      <dgm:prSet presAssocID="{D7782A21-3359-4E56-9EDD-1E8BD0ACF770}" presName="compNode" presStyleCnt="0"/>
      <dgm:spPr/>
    </dgm:pt>
    <dgm:pt modelId="{BE48FD14-A2A5-4D68-B1E0-FEEBD40E1EAC}" type="pres">
      <dgm:prSet presAssocID="{D7782A21-3359-4E56-9EDD-1E8BD0ACF770}" presName="bgRect" presStyleLbl="bgShp" presStyleIdx="2" presStyleCnt="5"/>
      <dgm:spPr/>
    </dgm:pt>
    <dgm:pt modelId="{9794A6C4-459C-462A-B6A7-9D2A63C45F5F}" type="pres">
      <dgm:prSet presAssocID="{D7782A21-3359-4E56-9EDD-1E8BD0ACF77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42AB97CA-1BD2-4CBF-81A4-C0FCBD345F13}" type="pres">
      <dgm:prSet presAssocID="{D7782A21-3359-4E56-9EDD-1E8BD0ACF770}" presName="spaceRect" presStyleCnt="0"/>
      <dgm:spPr/>
    </dgm:pt>
    <dgm:pt modelId="{D698B22B-AA90-4878-A22D-892E4FF5A14B}" type="pres">
      <dgm:prSet presAssocID="{D7782A21-3359-4E56-9EDD-1E8BD0ACF770}" presName="parTx" presStyleLbl="revTx" presStyleIdx="2" presStyleCnt="5">
        <dgm:presLayoutVars>
          <dgm:chMax val="0"/>
          <dgm:chPref val="0"/>
        </dgm:presLayoutVars>
      </dgm:prSet>
      <dgm:spPr/>
    </dgm:pt>
    <dgm:pt modelId="{DD8A094B-F725-4108-AC9B-90E8F149E1D3}" type="pres">
      <dgm:prSet presAssocID="{9838C103-4965-4324-9639-F3C2C5AE7D25}" presName="sibTrans" presStyleCnt="0"/>
      <dgm:spPr/>
    </dgm:pt>
    <dgm:pt modelId="{A26B990B-367B-4ABC-83CF-F275D6B39FBF}" type="pres">
      <dgm:prSet presAssocID="{EAD9695C-74ED-42E3-9DE1-A61D6DBBD185}" presName="compNode" presStyleCnt="0"/>
      <dgm:spPr/>
    </dgm:pt>
    <dgm:pt modelId="{7FB8F410-40EA-4396-85AF-147F6883CBFA}" type="pres">
      <dgm:prSet presAssocID="{EAD9695C-74ED-42E3-9DE1-A61D6DBBD185}" presName="bgRect" presStyleLbl="bgShp" presStyleIdx="3" presStyleCnt="5"/>
      <dgm:spPr/>
    </dgm:pt>
    <dgm:pt modelId="{FCA040E9-E15B-4696-B57A-3D2C9D7BD85C}" type="pres">
      <dgm:prSet presAssocID="{EAD9695C-74ED-42E3-9DE1-A61D6DBBD18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89A0EDF8-32DB-4198-801C-84841337E7A3}" type="pres">
      <dgm:prSet presAssocID="{EAD9695C-74ED-42E3-9DE1-A61D6DBBD185}" presName="spaceRect" presStyleCnt="0"/>
      <dgm:spPr/>
    </dgm:pt>
    <dgm:pt modelId="{D171B095-564D-4514-8C6B-AF20EF2FD04C}" type="pres">
      <dgm:prSet presAssocID="{EAD9695C-74ED-42E3-9DE1-A61D6DBBD185}" presName="parTx" presStyleLbl="revTx" presStyleIdx="3" presStyleCnt="5">
        <dgm:presLayoutVars>
          <dgm:chMax val="0"/>
          <dgm:chPref val="0"/>
        </dgm:presLayoutVars>
      </dgm:prSet>
      <dgm:spPr/>
    </dgm:pt>
    <dgm:pt modelId="{4F841106-08FD-4D71-BC04-046B272DDBDE}" type="pres">
      <dgm:prSet presAssocID="{A0E9602D-33C9-4D2A-BC2A-C9E414FF69E1}" presName="sibTrans" presStyleCnt="0"/>
      <dgm:spPr/>
    </dgm:pt>
    <dgm:pt modelId="{2E4BB697-21F3-442C-8200-80AFA82E98D4}" type="pres">
      <dgm:prSet presAssocID="{4675423F-C247-4006-BE37-CCFFFF05F005}" presName="compNode" presStyleCnt="0"/>
      <dgm:spPr/>
    </dgm:pt>
    <dgm:pt modelId="{0EF643B6-26BF-4D35-A21A-DC0B8291DA62}" type="pres">
      <dgm:prSet presAssocID="{4675423F-C247-4006-BE37-CCFFFF05F005}" presName="bgRect" presStyleLbl="bgShp" presStyleIdx="4" presStyleCnt="5"/>
      <dgm:spPr/>
    </dgm:pt>
    <dgm:pt modelId="{803BAEF7-70F4-462E-B322-7747C77941A8}" type="pres">
      <dgm:prSet presAssocID="{4675423F-C247-4006-BE37-CCFFFF05F00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BB0637F-599B-4571-8AF7-6CE8702E7C1E}" type="pres">
      <dgm:prSet presAssocID="{4675423F-C247-4006-BE37-CCFFFF05F005}" presName="spaceRect" presStyleCnt="0"/>
      <dgm:spPr/>
    </dgm:pt>
    <dgm:pt modelId="{70FFAA1D-A5D4-4FAD-8BE7-A1881883EB9F}" type="pres">
      <dgm:prSet presAssocID="{4675423F-C247-4006-BE37-CCFFFF05F00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AE1CC21-D341-49BF-8DEB-170D9FA96D5E}" type="presOf" srcId="{4675423F-C247-4006-BE37-CCFFFF05F005}" destId="{70FFAA1D-A5D4-4FAD-8BE7-A1881883EB9F}" srcOrd="0" destOrd="0" presId="urn:microsoft.com/office/officeart/2018/2/layout/IconVerticalSolidList"/>
    <dgm:cxn modelId="{121EEB41-84C1-41BA-8327-BE0F8053D191}" type="presOf" srcId="{D0642344-675B-4CC7-B39A-F9A146ABB934}" destId="{334916F8-3047-4931-8069-749535622047}" srcOrd="0" destOrd="0" presId="urn:microsoft.com/office/officeart/2018/2/layout/IconVerticalSolidList"/>
    <dgm:cxn modelId="{F39A4577-F117-4F25-9011-499493D7655C}" type="presOf" srcId="{3EBAF680-8D39-4697-9732-05272C50606B}" destId="{0D72684B-6713-443B-92E1-5C6A8F9E5671}" srcOrd="0" destOrd="0" presId="urn:microsoft.com/office/officeart/2018/2/layout/IconVerticalSolidList"/>
    <dgm:cxn modelId="{A2A72F81-E29E-4F71-97F3-B609C26337AE}" srcId="{241708E6-E77E-4C0E-BD5B-BB95BC7DF469}" destId="{D0642344-675B-4CC7-B39A-F9A146ABB934}" srcOrd="1" destOrd="0" parTransId="{7EAD6952-AA0B-4F95-8459-66EB1DFAE4C3}" sibTransId="{DCDD95F8-C500-441A-ACC3-03062FF2CFE5}"/>
    <dgm:cxn modelId="{2A0C338C-2042-4A52-878E-2B57DC4BB6BC}" srcId="{241708E6-E77E-4C0E-BD5B-BB95BC7DF469}" destId="{3EBAF680-8D39-4697-9732-05272C50606B}" srcOrd="0" destOrd="0" parTransId="{578D078B-CE58-4EBE-AD0B-BD387E9F87A9}" sibTransId="{A303AEE9-352C-454F-8658-795D7BF5D762}"/>
    <dgm:cxn modelId="{06052A9F-14FF-4CF7-B42E-C86D6DA168F4}" type="presOf" srcId="{D7782A21-3359-4E56-9EDD-1E8BD0ACF770}" destId="{D698B22B-AA90-4878-A22D-892E4FF5A14B}" srcOrd="0" destOrd="0" presId="urn:microsoft.com/office/officeart/2018/2/layout/IconVerticalSolidList"/>
    <dgm:cxn modelId="{61F774B9-882F-4F16-ABD1-FE99062F3533}" type="presOf" srcId="{EAD9695C-74ED-42E3-9DE1-A61D6DBBD185}" destId="{D171B095-564D-4514-8C6B-AF20EF2FD04C}" srcOrd="0" destOrd="0" presId="urn:microsoft.com/office/officeart/2018/2/layout/IconVerticalSolidList"/>
    <dgm:cxn modelId="{BAC0ECD3-4842-4491-9F18-81DFDDD47F9C}" srcId="{241708E6-E77E-4C0E-BD5B-BB95BC7DF469}" destId="{EAD9695C-74ED-42E3-9DE1-A61D6DBBD185}" srcOrd="3" destOrd="0" parTransId="{73775779-4B62-47CE-8985-998AC3AF8C8F}" sibTransId="{A0E9602D-33C9-4D2A-BC2A-C9E414FF69E1}"/>
    <dgm:cxn modelId="{3D9757E0-3490-48D5-A0F5-327F098221F8}" type="presOf" srcId="{241708E6-E77E-4C0E-BD5B-BB95BC7DF469}" destId="{297FB8BB-68FD-4831-9865-2E7A92AE5CF9}" srcOrd="0" destOrd="0" presId="urn:microsoft.com/office/officeart/2018/2/layout/IconVerticalSolidList"/>
    <dgm:cxn modelId="{6AC967E5-DF88-4996-BB2D-E9C25ED49244}" srcId="{241708E6-E77E-4C0E-BD5B-BB95BC7DF469}" destId="{D7782A21-3359-4E56-9EDD-1E8BD0ACF770}" srcOrd="2" destOrd="0" parTransId="{1E1959CC-0B2A-4F80-9FB7-36CA6C5E0F46}" sibTransId="{9838C103-4965-4324-9639-F3C2C5AE7D25}"/>
    <dgm:cxn modelId="{C2C436F6-71FC-45C1-BBD1-B96025D69734}" srcId="{241708E6-E77E-4C0E-BD5B-BB95BC7DF469}" destId="{4675423F-C247-4006-BE37-CCFFFF05F005}" srcOrd="4" destOrd="0" parTransId="{0FB0BF5F-7CE8-4C13-9E94-A6155C79C10A}" sibTransId="{C18C8AEB-7FFD-480F-89FA-DE647156CE88}"/>
    <dgm:cxn modelId="{DD763B90-1D5D-4AC5-A6B3-0B85B175C524}" type="presParOf" srcId="{297FB8BB-68FD-4831-9865-2E7A92AE5CF9}" destId="{FBC0D41D-34AC-4593-936B-794E1F052281}" srcOrd="0" destOrd="0" presId="urn:microsoft.com/office/officeart/2018/2/layout/IconVerticalSolidList"/>
    <dgm:cxn modelId="{10E2DBD8-D492-470D-A014-555F3E045F13}" type="presParOf" srcId="{FBC0D41D-34AC-4593-936B-794E1F052281}" destId="{45AF3FA4-0D1A-4C90-AB8C-5948AF76B2D7}" srcOrd="0" destOrd="0" presId="urn:microsoft.com/office/officeart/2018/2/layout/IconVerticalSolidList"/>
    <dgm:cxn modelId="{D62F2C24-3FBF-4856-BCBF-FEABBFDDF1A6}" type="presParOf" srcId="{FBC0D41D-34AC-4593-936B-794E1F052281}" destId="{32B28935-1153-411F-BC07-CFF86B89247A}" srcOrd="1" destOrd="0" presId="urn:microsoft.com/office/officeart/2018/2/layout/IconVerticalSolidList"/>
    <dgm:cxn modelId="{003A9BA0-3DDB-4E79-9862-9D139C59CB10}" type="presParOf" srcId="{FBC0D41D-34AC-4593-936B-794E1F052281}" destId="{EE3460C1-690D-48A4-9366-CAD38F52B544}" srcOrd="2" destOrd="0" presId="urn:microsoft.com/office/officeart/2018/2/layout/IconVerticalSolidList"/>
    <dgm:cxn modelId="{FAB96DC7-9DCF-4188-9912-25B9D84AFE34}" type="presParOf" srcId="{FBC0D41D-34AC-4593-936B-794E1F052281}" destId="{0D72684B-6713-443B-92E1-5C6A8F9E5671}" srcOrd="3" destOrd="0" presId="urn:microsoft.com/office/officeart/2018/2/layout/IconVerticalSolidList"/>
    <dgm:cxn modelId="{063407FF-D75B-4882-AD85-F99B92E52D57}" type="presParOf" srcId="{297FB8BB-68FD-4831-9865-2E7A92AE5CF9}" destId="{95BF9684-96E1-4078-A7EA-9F260AE2B05B}" srcOrd="1" destOrd="0" presId="urn:microsoft.com/office/officeart/2018/2/layout/IconVerticalSolidList"/>
    <dgm:cxn modelId="{49195F50-13BB-4EC5-92D0-2B830741358D}" type="presParOf" srcId="{297FB8BB-68FD-4831-9865-2E7A92AE5CF9}" destId="{CAAAD0F3-62AA-4E05-A0D9-0AF18E173115}" srcOrd="2" destOrd="0" presId="urn:microsoft.com/office/officeart/2018/2/layout/IconVerticalSolidList"/>
    <dgm:cxn modelId="{29A46BA3-2BA0-4083-8F71-9D1D08BDA1A9}" type="presParOf" srcId="{CAAAD0F3-62AA-4E05-A0D9-0AF18E173115}" destId="{C4CBFA9F-18A8-420E-AEF3-C36C4C801190}" srcOrd="0" destOrd="0" presId="urn:microsoft.com/office/officeart/2018/2/layout/IconVerticalSolidList"/>
    <dgm:cxn modelId="{1602ADCD-5FB9-4FA1-BA43-A683FE6862B2}" type="presParOf" srcId="{CAAAD0F3-62AA-4E05-A0D9-0AF18E173115}" destId="{B2E55810-0FC4-4EF1-8C4C-E3DD5AD3C65C}" srcOrd="1" destOrd="0" presId="urn:microsoft.com/office/officeart/2018/2/layout/IconVerticalSolidList"/>
    <dgm:cxn modelId="{057648B0-F1FA-42B6-A9FE-5BBB8DF58502}" type="presParOf" srcId="{CAAAD0F3-62AA-4E05-A0D9-0AF18E173115}" destId="{593DAEE5-6422-416D-A672-68F6B4F10038}" srcOrd="2" destOrd="0" presId="urn:microsoft.com/office/officeart/2018/2/layout/IconVerticalSolidList"/>
    <dgm:cxn modelId="{EB2FD37A-4D36-41BC-BD13-894AF64C40EB}" type="presParOf" srcId="{CAAAD0F3-62AA-4E05-A0D9-0AF18E173115}" destId="{334916F8-3047-4931-8069-749535622047}" srcOrd="3" destOrd="0" presId="urn:microsoft.com/office/officeart/2018/2/layout/IconVerticalSolidList"/>
    <dgm:cxn modelId="{AFABDDB5-86AB-4B33-A4DA-B2DE6DF50103}" type="presParOf" srcId="{297FB8BB-68FD-4831-9865-2E7A92AE5CF9}" destId="{0EDB430A-6EAD-411C-ADA2-CD8979D1CFB3}" srcOrd="3" destOrd="0" presId="urn:microsoft.com/office/officeart/2018/2/layout/IconVerticalSolidList"/>
    <dgm:cxn modelId="{1AAC0B92-A61E-4B4B-A154-7A8D6228FA78}" type="presParOf" srcId="{297FB8BB-68FD-4831-9865-2E7A92AE5CF9}" destId="{3C96E3D5-7EFA-47BF-BAE3-0D36B5FDB231}" srcOrd="4" destOrd="0" presId="urn:microsoft.com/office/officeart/2018/2/layout/IconVerticalSolidList"/>
    <dgm:cxn modelId="{5F0A61B4-F4C5-4EAF-AE6F-F600CDF2B973}" type="presParOf" srcId="{3C96E3D5-7EFA-47BF-BAE3-0D36B5FDB231}" destId="{BE48FD14-A2A5-4D68-B1E0-FEEBD40E1EAC}" srcOrd="0" destOrd="0" presId="urn:microsoft.com/office/officeart/2018/2/layout/IconVerticalSolidList"/>
    <dgm:cxn modelId="{E6A4470E-BE83-4C46-93F1-942BF50DF15D}" type="presParOf" srcId="{3C96E3D5-7EFA-47BF-BAE3-0D36B5FDB231}" destId="{9794A6C4-459C-462A-B6A7-9D2A63C45F5F}" srcOrd="1" destOrd="0" presId="urn:microsoft.com/office/officeart/2018/2/layout/IconVerticalSolidList"/>
    <dgm:cxn modelId="{97C2C713-49B1-44B8-9663-04861706A1BC}" type="presParOf" srcId="{3C96E3D5-7EFA-47BF-BAE3-0D36B5FDB231}" destId="{42AB97CA-1BD2-4CBF-81A4-C0FCBD345F13}" srcOrd="2" destOrd="0" presId="urn:microsoft.com/office/officeart/2018/2/layout/IconVerticalSolidList"/>
    <dgm:cxn modelId="{319B634A-C2AE-451F-B2A7-70C41A1C0C45}" type="presParOf" srcId="{3C96E3D5-7EFA-47BF-BAE3-0D36B5FDB231}" destId="{D698B22B-AA90-4878-A22D-892E4FF5A14B}" srcOrd="3" destOrd="0" presId="urn:microsoft.com/office/officeart/2018/2/layout/IconVerticalSolidList"/>
    <dgm:cxn modelId="{0CC3C867-E1BA-44C0-9A5B-BDC4CAA28E75}" type="presParOf" srcId="{297FB8BB-68FD-4831-9865-2E7A92AE5CF9}" destId="{DD8A094B-F725-4108-AC9B-90E8F149E1D3}" srcOrd="5" destOrd="0" presId="urn:microsoft.com/office/officeart/2018/2/layout/IconVerticalSolidList"/>
    <dgm:cxn modelId="{06BD2597-FAA8-4CF1-B65D-AC5CB757DA68}" type="presParOf" srcId="{297FB8BB-68FD-4831-9865-2E7A92AE5CF9}" destId="{A26B990B-367B-4ABC-83CF-F275D6B39FBF}" srcOrd="6" destOrd="0" presId="urn:microsoft.com/office/officeart/2018/2/layout/IconVerticalSolidList"/>
    <dgm:cxn modelId="{DBD974D8-526D-4F51-B7BF-251B9AA20577}" type="presParOf" srcId="{A26B990B-367B-4ABC-83CF-F275D6B39FBF}" destId="{7FB8F410-40EA-4396-85AF-147F6883CBFA}" srcOrd="0" destOrd="0" presId="urn:microsoft.com/office/officeart/2018/2/layout/IconVerticalSolidList"/>
    <dgm:cxn modelId="{C8CFED45-EAB0-46AB-8408-424F5CE74D97}" type="presParOf" srcId="{A26B990B-367B-4ABC-83CF-F275D6B39FBF}" destId="{FCA040E9-E15B-4696-B57A-3D2C9D7BD85C}" srcOrd="1" destOrd="0" presId="urn:microsoft.com/office/officeart/2018/2/layout/IconVerticalSolidList"/>
    <dgm:cxn modelId="{2E3D68F4-F33F-40D4-A93B-49C7B20672D9}" type="presParOf" srcId="{A26B990B-367B-4ABC-83CF-F275D6B39FBF}" destId="{89A0EDF8-32DB-4198-801C-84841337E7A3}" srcOrd="2" destOrd="0" presId="urn:microsoft.com/office/officeart/2018/2/layout/IconVerticalSolidList"/>
    <dgm:cxn modelId="{857E4C06-06C0-44E2-8EC5-99FAB0A2ACE2}" type="presParOf" srcId="{A26B990B-367B-4ABC-83CF-F275D6B39FBF}" destId="{D171B095-564D-4514-8C6B-AF20EF2FD04C}" srcOrd="3" destOrd="0" presId="urn:microsoft.com/office/officeart/2018/2/layout/IconVerticalSolidList"/>
    <dgm:cxn modelId="{06AC83AA-EE5B-4878-AD19-E0E15DEAFDAA}" type="presParOf" srcId="{297FB8BB-68FD-4831-9865-2E7A92AE5CF9}" destId="{4F841106-08FD-4D71-BC04-046B272DDBDE}" srcOrd="7" destOrd="0" presId="urn:microsoft.com/office/officeart/2018/2/layout/IconVerticalSolidList"/>
    <dgm:cxn modelId="{46F73339-E254-48AF-8502-BA17981A7B68}" type="presParOf" srcId="{297FB8BB-68FD-4831-9865-2E7A92AE5CF9}" destId="{2E4BB697-21F3-442C-8200-80AFA82E98D4}" srcOrd="8" destOrd="0" presId="urn:microsoft.com/office/officeart/2018/2/layout/IconVerticalSolidList"/>
    <dgm:cxn modelId="{14DBA2B8-3C31-4988-8224-AF22411FA9E6}" type="presParOf" srcId="{2E4BB697-21F3-442C-8200-80AFA82E98D4}" destId="{0EF643B6-26BF-4D35-A21A-DC0B8291DA62}" srcOrd="0" destOrd="0" presId="urn:microsoft.com/office/officeart/2018/2/layout/IconVerticalSolidList"/>
    <dgm:cxn modelId="{F9E9F2D0-9BB7-41CF-A1B2-0AEBC4279DD3}" type="presParOf" srcId="{2E4BB697-21F3-442C-8200-80AFA82E98D4}" destId="{803BAEF7-70F4-462E-B322-7747C77941A8}" srcOrd="1" destOrd="0" presId="urn:microsoft.com/office/officeart/2018/2/layout/IconVerticalSolidList"/>
    <dgm:cxn modelId="{6B6C64FD-7B16-418E-AF80-DE61DBA5832A}" type="presParOf" srcId="{2E4BB697-21F3-442C-8200-80AFA82E98D4}" destId="{7BB0637F-599B-4571-8AF7-6CE8702E7C1E}" srcOrd="2" destOrd="0" presId="urn:microsoft.com/office/officeart/2018/2/layout/IconVerticalSolidList"/>
    <dgm:cxn modelId="{29AAD5F0-D0C1-4434-8355-2EB92683D14D}" type="presParOf" srcId="{2E4BB697-21F3-442C-8200-80AFA82E98D4}" destId="{70FFAA1D-A5D4-4FAD-8BE7-A1881883EB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F3FA4-0D1A-4C90-AB8C-5948AF76B2D7}">
      <dsp:nvSpPr>
        <dsp:cNvPr id="0" name=""/>
        <dsp:cNvSpPr/>
      </dsp:nvSpPr>
      <dsp:spPr>
        <a:xfrm>
          <a:off x="0" y="4597"/>
          <a:ext cx="5292304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28935-1153-411F-BC07-CFF86B89247A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2684B-6713-443B-92E1-5C6A8F9E5671}">
      <dsp:nvSpPr>
        <dsp:cNvPr id="0" name=""/>
        <dsp:cNvSpPr/>
      </dsp:nvSpPr>
      <dsp:spPr>
        <a:xfrm>
          <a:off x="1131174" y="4597"/>
          <a:ext cx="41611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No prior targeted amplification.</a:t>
          </a:r>
          <a:endParaRPr lang="en-US" sz="1900" kern="1200"/>
        </a:p>
      </dsp:txBody>
      <dsp:txXfrm>
        <a:off x="1131174" y="4597"/>
        <a:ext cx="4161129" cy="979371"/>
      </dsp:txXfrm>
    </dsp:sp>
    <dsp:sp modelId="{C4CBFA9F-18A8-420E-AEF3-C36C4C801190}">
      <dsp:nvSpPr>
        <dsp:cNvPr id="0" name=""/>
        <dsp:cNvSpPr/>
      </dsp:nvSpPr>
      <dsp:spPr>
        <a:xfrm>
          <a:off x="0" y="1228812"/>
          <a:ext cx="5292304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55810-0FC4-4EF1-8C4C-E3DD5AD3C65C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916F8-3047-4931-8069-749535622047}">
      <dsp:nvSpPr>
        <dsp:cNvPr id="0" name=""/>
        <dsp:cNvSpPr/>
      </dsp:nvSpPr>
      <dsp:spPr>
        <a:xfrm>
          <a:off x="1131174" y="1228812"/>
          <a:ext cx="41611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Paired - end sequences.</a:t>
          </a:r>
          <a:endParaRPr lang="en-US" sz="1900" kern="1200"/>
        </a:p>
      </dsp:txBody>
      <dsp:txXfrm>
        <a:off x="1131174" y="1228812"/>
        <a:ext cx="4161129" cy="979371"/>
      </dsp:txXfrm>
    </dsp:sp>
    <dsp:sp modelId="{BE48FD14-A2A5-4D68-B1E0-FEEBD40E1EAC}">
      <dsp:nvSpPr>
        <dsp:cNvPr id="0" name=""/>
        <dsp:cNvSpPr/>
      </dsp:nvSpPr>
      <dsp:spPr>
        <a:xfrm>
          <a:off x="0" y="2453027"/>
          <a:ext cx="5292304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4A6C4-459C-462A-B6A7-9D2A63C45F5F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8B22B-AA90-4878-A22D-892E4FF5A14B}">
      <dsp:nvSpPr>
        <dsp:cNvPr id="0" name=""/>
        <dsp:cNvSpPr/>
      </dsp:nvSpPr>
      <dsp:spPr>
        <a:xfrm>
          <a:off x="1131174" y="2453027"/>
          <a:ext cx="41611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Sequences are ~ 100-150 bp.</a:t>
          </a:r>
          <a:endParaRPr lang="en-US" sz="1900" kern="1200"/>
        </a:p>
      </dsp:txBody>
      <dsp:txXfrm>
        <a:off x="1131174" y="2453027"/>
        <a:ext cx="4161129" cy="979371"/>
      </dsp:txXfrm>
    </dsp:sp>
    <dsp:sp modelId="{7FB8F410-40EA-4396-85AF-147F6883CBFA}">
      <dsp:nvSpPr>
        <dsp:cNvPr id="0" name=""/>
        <dsp:cNvSpPr/>
      </dsp:nvSpPr>
      <dsp:spPr>
        <a:xfrm>
          <a:off x="0" y="3677241"/>
          <a:ext cx="5292304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040E9-E15B-4696-B57A-3D2C9D7BD85C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1B095-564D-4514-8C6B-AF20EF2FD04C}">
      <dsp:nvSpPr>
        <dsp:cNvPr id="0" name=""/>
        <dsp:cNvSpPr/>
      </dsp:nvSpPr>
      <dsp:spPr>
        <a:xfrm>
          <a:off x="1131174" y="3677241"/>
          <a:ext cx="41611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Based on parallel sequencing.</a:t>
          </a:r>
          <a:endParaRPr lang="en-US" sz="1900" kern="1200"/>
        </a:p>
      </dsp:txBody>
      <dsp:txXfrm>
        <a:off x="1131174" y="3677241"/>
        <a:ext cx="4161129" cy="979371"/>
      </dsp:txXfrm>
    </dsp:sp>
    <dsp:sp modelId="{0EF643B6-26BF-4D35-A21A-DC0B8291DA62}">
      <dsp:nvSpPr>
        <dsp:cNvPr id="0" name=""/>
        <dsp:cNvSpPr/>
      </dsp:nvSpPr>
      <dsp:spPr>
        <a:xfrm>
          <a:off x="0" y="4901456"/>
          <a:ext cx="5292304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BAEF7-70F4-462E-B322-7747C77941A8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FAA1D-A5D4-4FAD-8BE7-A1881883EB9F}">
      <dsp:nvSpPr>
        <dsp:cNvPr id="0" name=""/>
        <dsp:cNvSpPr/>
      </dsp:nvSpPr>
      <dsp:spPr>
        <a:xfrm>
          <a:off x="1131174" y="4901456"/>
          <a:ext cx="41611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Massive output: 10 Gb – 1Tb</a:t>
          </a:r>
          <a:endParaRPr lang="en-US" sz="1900" kern="1200"/>
        </a:p>
      </dsp:txBody>
      <dsp:txXfrm>
        <a:off x="1131174" y="4901456"/>
        <a:ext cx="41611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90158-549F-4EFB-A790-8F777596636A}" type="datetimeFigureOut">
              <a:rPr lang="en-US" smtClean="0"/>
              <a:pPr/>
              <a:t>12/16/19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38DBF-4964-4850-96B2-E9ACD24B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80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5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6151A191-5101-4131-91D1-31E1C1E1B1A1}" type="slidenum">
              <a:rPr lang="en-US"/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71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841968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43040" y="4129920"/>
            <a:ext cx="841968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5692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4304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743040" y="1981080"/>
            <a:ext cx="8419680" cy="411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841968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743040" y="609480"/>
            <a:ext cx="8419680" cy="5486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74304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43040" y="1981080"/>
            <a:ext cx="8419680" cy="411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5692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743040" y="4129920"/>
            <a:ext cx="841896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841968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43040" y="4129920"/>
            <a:ext cx="841968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5692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74304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743040" y="1981080"/>
            <a:ext cx="8419680" cy="411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841968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841968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743040" y="609480"/>
            <a:ext cx="8419680" cy="5486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74304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5692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743040" y="4129920"/>
            <a:ext cx="841896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841968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43040" y="4129920"/>
            <a:ext cx="841968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5692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74304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43040" y="609480"/>
            <a:ext cx="8419680" cy="5486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4304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5692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43040" y="4129920"/>
            <a:ext cx="841896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11C17181-B1F1-4161-B1B1-71F15161A111}" type="slidenum">
              <a:rPr lang="en-US" b="1" u="sng">
                <a:solidFill>
                  <a:srgbClr val="000000"/>
                </a:solidFill>
                <a:latin typeface="Times New Roman"/>
              </a:rPr>
              <a:pPr/>
              <a:t>‹#›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fr-FR"/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r-FR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r-FR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r-FR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r-FR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r-FR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fr-FR"/>
              <a:t>Ninth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fr-FR" sz="4400">
                <a:solidFill>
                  <a:srgbClr val="000000"/>
                </a:solidFill>
                <a:latin typeface="Times New Roman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8419680" cy="41144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fr-FR" b="1" u="sng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r-FR" b="1" u="sng">
                <a:solidFill>
                  <a:srgbClr val="000000"/>
                </a:solidFill>
                <a:latin typeface="Times New Roman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r-FR" b="1" u="sng">
                <a:solidFill>
                  <a:srgbClr val="000000"/>
                </a:solidFill>
                <a:latin typeface="Times New Roman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r-FR" b="1" u="sng">
                <a:solidFill>
                  <a:srgbClr val="000000"/>
                </a:solidFill>
                <a:latin typeface="Times New Roman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r-FR" b="1" u="sng">
                <a:solidFill>
                  <a:srgbClr val="000000"/>
                </a:solidFill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b="1" u="sng">
                <a:solidFill>
                  <a:srgbClr val="000000"/>
                </a:solidFill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b="1" u="sng">
                <a:solidFill>
                  <a:srgbClr val="000000"/>
                </a:solidFill>
                <a:latin typeface="Times New Roman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r-FR" b="1" u="sng">
                <a:solidFill>
                  <a:srgbClr val="000000"/>
                </a:solidFill>
                <a:latin typeface="Times New Roman"/>
              </a:rPr>
              <a:t>Eighth Outline Level</a:t>
            </a:r>
            <a:endParaRPr/>
          </a:p>
          <a:p>
            <a:r>
              <a:rPr lang="fr-FR" b="1" u="sng">
                <a:solidFill>
                  <a:srgbClr val="000000"/>
                </a:solidFill>
                <a:latin typeface="Times New Roman"/>
              </a:rPr>
              <a:t>Ninth Outline LevelHaga clic para modificar el estilo de texto del patrón</a:t>
            </a:r>
            <a:endParaRPr/>
          </a:p>
          <a:p>
            <a:r>
              <a:rPr lang="fr-FR" b="1" u="sng">
                <a:solidFill>
                  <a:srgbClr val="000000"/>
                </a:solidFill>
                <a:latin typeface="Times New Roman"/>
              </a:rPr>
              <a:t>Segundo nivel</a:t>
            </a:r>
            <a:endParaRPr/>
          </a:p>
          <a:p>
            <a:r>
              <a:rPr lang="fr-FR" b="1" u="sng">
                <a:solidFill>
                  <a:srgbClr val="000000"/>
                </a:solidFill>
                <a:latin typeface="Times New Roman"/>
              </a:rPr>
              <a:t>Tercer nivel</a:t>
            </a:r>
            <a:endParaRPr/>
          </a:p>
          <a:p>
            <a:r>
              <a:rPr lang="fr-FR" b="1" u="sng">
                <a:solidFill>
                  <a:srgbClr val="000000"/>
                </a:solidFill>
                <a:latin typeface="Times New Roman"/>
              </a:rPr>
              <a:t>Cuarto nivel</a:t>
            </a:r>
            <a:endParaRPr/>
          </a:p>
          <a:p>
            <a:r>
              <a:rPr lang="fr-FR" b="1" u="sng">
                <a:solidFill>
                  <a:srgbClr val="000000"/>
                </a:solidFill>
                <a:latin typeface="Times New Roman"/>
              </a:rPr>
              <a:t>Quinto nivel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31317191-2161-4131-8171-81E141C1A121}" type="slidenum">
              <a:rPr lang="en-US" b="1" u="sng">
                <a:solidFill>
                  <a:srgbClr val="000000"/>
                </a:solidFill>
                <a:latin typeface="Times New Roman"/>
              </a:rPr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fr-FR" sz="4400">
                <a:solidFill>
                  <a:srgbClr val="000000"/>
                </a:solidFill>
                <a:latin typeface="Times New Roman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51F191A1-B161-4171-B1B1-5141F191A1C1}" type="slidenum">
              <a:rPr lang="en-US" b="1" u="sng">
                <a:solidFill>
                  <a:srgbClr val="000000"/>
                </a:solidFill>
                <a:latin typeface="Times New Roman"/>
              </a:rPr>
              <a:pPr/>
              <a:t>‹#›</a:t>
            </a:fld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r-FR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r-FR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r-FR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r-FR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r-FR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fr-FR"/>
              <a:t>Ninth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tools/hts-specs" TargetMode="External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ww.htslib.org/workflow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software.broadinstitute.org/gatk/best-practice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broadinstitute.org/ig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sembl.org/info/docs/tools/vep/index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oinf.jku.at/software/cnmops/" TargetMode="External"/><Relationship Id="rId3" Type="http://schemas.openxmlformats.org/officeDocument/2006/relationships/hyperlink" Target="http://seqanswers.com/wiki/CNVnator" TargetMode="External"/><Relationship Id="rId7" Type="http://schemas.openxmlformats.org/officeDocument/2006/relationships/hyperlink" Target="http://www.bioinf.jku.at/software/cnmops" TargetMode="External"/><Relationship Id="rId2" Type="http://schemas.openxmlformats.org/officeDocument/2006/relationships/hyperlink" Target="http://seqanswers.com/wiki/CNVer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:%20http:/bioinfo-out.curie.fr/projects/freec" TargetMode="External"/><Relationship Id="rId5" Type="http://schemas.openxmlformats.org/officeDocument/2006/relationships/hyperlink" Target="https://github.com/chrisamiller/readdepth" TargetMode="External"/><Relationship Id="rId4" Type="http://schemas.openxmlformats.org/officeDocument/2006/relationships/hyperlink" Target="http://code.google.com/p/readdepth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prot.2016.095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yssafrazee/ballgown" TargetMode="External"/><Relationship Id="rId2" Type="http://schemas.openxmlformats.org/officeDocument/2006/relationships/hyperlink" Target="http://ccb.jhu.edu/software/hisat2/index.shtml" TargetMode="Externa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roadinstitute.org/igv/" TargetMode="External"/><Relationship Id="rId3" Type="http://schemas.openxmlformats.org/officeDocument/2006/relationships/hyperlink" Target="http://bio-bwa.sourceforge.net/" TargetMode="External"/><Relationship Id="rId7" Type="http://schemas.openxmlformats.org/officeDocument/2006/relationships/hyperlink" Target="http://picard.sourceforge.net/" TargetMode="External"/><Relationship Id="rId2" Type="http://schemas.openxmlformats.org/officeDocument/2006/relationships/hyperlink" Target="http://www.bioinformatics.babraham.ac.uk/projects/fastqc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cftools.github.io/" TargetMode="External"/><Relationship Id="rId5" Type="http://schemas.openxmlformats.org/officeDocument/2006/relationships/hyperlink" Target="http://www.broadinstitute.org/gatk/" TargetMode="External"/><Relationship Id="rId4" Type="http://schemas.openxmlformats.org/officeDocument/2006/relationships/hyperlink" Target="http://www.oxfordjournals.org/our_journals/bioinformatics/nextgenerationsequenc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352600" y="476672"/>
            <a:ext cx="7344816" cy="17366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s-ES" sz="32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s-ES" sz="3200" dirty="0">
                <a:solidFill>
                  <a:schemeClr val="accent2">
                    <a:lumMod val="50000"/>
                  </a:schemeClr>
                </a:solidFill>
                <a:latin typeface="Antique Olive" pitchFamily="34" charset="0"/>
              </a:rPr>
              <a:t>NGS data </a:t>
            </a:r>
            <a:r>
              <a:rPr lang="es-ES" sz="3200" dirty="0" err="1">
                <a:solidFill>
                  <a:schemeClr val="accent2">
                    <a:lumMod val="50000"/>
                  </a:schemeClr>
                </a:solidFill>
                <a:latin typeface="Antique Olive" pitchFamily="34" charset="0"/>
              </a:rPr>
              <a:t>analysis</a:t>
            </a:r>
            <a:r>
              <a:rPr lang="es-ES" sz="3200" dirty="0">
                <a:solidFill>
                  <a:schemeClr val="accent2">
                    <a:lumMod val="50000"/>
                  </a:schemeClr>
                </a:solidFill>
                <a:latin typeface="Antique Olive" pitchFamily="34" charset="0"/>
              </a:rPr>
              <a:t>: </a:t>
            </a:r>
            <a:r>
              <a:rPr lang="es-ES" sz="3200" dirty="0" err="1">
                <a:solidFill>
                  <a:schemeClr val="accent2">
                    <a:lumMod val="50000"/>
                  </a:schemeClr>
                </a:solidFill>
                <a:latin typeface="Antique Olive" pitchFamily="34" charset="0"/>
              </a:rPr>
              <a:t>An</a:t>
            </a:r>
            <a:r>
              <a:rPr lang="es-ES" sz="3200" dirty="0">
                <a:solidFill>
                  <a:schemeClr val="accent2">
                    <a:lumMod val="50000"/>
                  </a:schemeClr>
                </a:solidFill>
                <a:latin typeface="Antique Olive" pitchFamily="34" charset="0"/>
              </a:rPr>
              <a:t> </a:t>
            </a:r>
            <a:r>
              <a:rPr lang="es-ES" sz="3200" dirty="0" err="1">
                <a:solidFill>
                  <a:schemeClr val="accent2">
                    <a:lumMod val="50000"/>
                  </a:schemeClr>
                </a:solidFill>
                <a:latin typeface="Antique Olive" pitchFamily="34" charset="0"/>
              </a:rPr>
              <a:t>introduction</a:t>
            </a:r>
            <a:endParaRPr lang="es-ES" sz="3200" dirty="0">
              <a:solidFill>
                <a:schemeClr val="accent2">
                  <a:lumMod val="50000"/>
                </a:schemeClr>
              </a:solidFill>
              <a:latin typeface="Antique Olive" pitchFamily="34" charset="0"/>
            </a:endParaRPr>
          </a:p>
          <a:p>
            <a:pPr algn="ctr"/>
            <a:endParaRPr lang="en-US" sz="3200" dirty="0">
              <a:solidFill>
                <a:schemeClr val="accent2">
                  <a:lumMod val="50000"/>
                </a:schemeClr>
              </a:solidFill>
              <a:latin typeface="Antique Olive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144688" y="2773837"/>
            <a:ext cx="4953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2800" dirty="0">
                <a:solidFill>
                  <a:schemeClr val="accent2">
                    <a:lumMod val="50000"/>
                  </a:schemeClr>
                </a:solidFill>
                <a:latin typeface="Andalus"/>
              </a:rPr>
              <a:t>Miguel Pérez-Enciso</a:t>
            </a:r>
          </a:p>
          <a:p>
            <a:pPr algn="ctr"/>
            <a:r>
              <a:rPr lang="es-ES" sz="2800" dirty="0" err="1">
                <a:solidFill>
                  <a:schemeClr val="accent2">
                    <a:lumMod val="50000"/>
                  </a:schemeClr>
                </a:solidFill>
                <a:latin typeface="Andalus"/>
              </a:rPr>
              <a:t>miguel.perez@uab.es</a:t>
            </a:r>
            <a:endParaRPr lang="es-ES" sz="2800" dirty="0">
              <a:solidFill>
                <a:schemeClr val="accent2">
                  <a:lumMod val="50000"/>
                </a:schemeClr>
              </a:solidFill>
              <a:latin typeface="Andalu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440832" y="4328046"/>
            <a:ext cx="2531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ICREA – CRAG – UAB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4" descr="Resultado de imagen de pac bio sequencing techn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00" y="2846412"/>
            <a:ext cx="22860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5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Título"/>
          <p:cNvSpPr>
            <a:spLocks noGrp="1"/>
          </p:cNvSpPr>
          <p:nvPr>
            <p:ph type="title"/>
          </p:nvPr>
        </p:nvSpPr>
        <p:spPr>
          <a:xfrm>
            <a:off x="704528" y="404664"/>
            <a:ext cx="8420100" cy="792088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2875A4"/>
                </a:solidFill>
                <a:latin typeface="+mj-lt"/>
              </a:rPr>
              <a:t>Basic format: </a:t>
            </a:r>
            <a:r>
              <a:rPr lang="en-US" sz="3200" dirty="0" err="1">
                <a:solidFill>
                  <a:srgbClr val="2875A4"/>
                </a:solidFill>
                <a:latin typeface="+mj-lt"/>
              </a:rPr>
              <a:t>fastq</a:t>
            </a:r>
            <a:endParaRPr lang="en-US" sz="3200" dirty="0">
              <a:solidFill>
                <a:srgbClr val="2875A4"/>
              </a:solidFill>
              <a:latin typeface="+mj-lt"/>
            </a:endParaRPr>
          </a:p>
        </p:txBody>
      </p:sp>
      <p:sp>
        <p:nvSpPr>
          <p:cNvPr id="22531" name="2 Rectángulo"/>
          <p:cNvSpPr>
            <a:spLocks noChangeArrowheads="1"/>
          </p:cNvSpPr>
          <p:nvPr/>
        </p:nvSpPr>
        <p:spPr bwMode="auto">
          <a:xfrm>
            <a:off x="1280592" y="5661248"/>
            <a:ext cx="775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http://nar.oxfordjournals.org/content/38/6/1767.full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425" y="1651000"/>
            <a:ext cx="8804275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5 Llamada rectangular redondeada"/>
          <p:cNvSpPr>
            <a:spLocks noChangeArrowheads="1"/>
          </p:cNvSpPr>
          <p:nvPr/>
        </p:nvSpPr>
        <p:spPr bwMode="auto">
          <a:xfrm>
            <a:off x="927100" y="3454400"/>
            <a:ext cx="2717800" cy="910704"/>
          </a:xfrm>
          <a:prstGeom prst="wedgeRoundRectCallout">
            <a:avLst>
              <a:gd name="adj1" fmla="val -15648"/>
              <a:gd name="adj2" fmla="val -77625"/>
              <a:gd name="adj3" fmla="val 16667"/>
            </a:avLst>
          </a:prstGeom>
          <a:solidFill>
            <a:srgbClr val="FFFF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s-ES" u="none">
                <a:solidFill>
                  <a:srgbClr val="2875A4"/>
                </a:solidFill>
              </a:rPr>
              <a:t>Quality representation using ascii code</a:t>
            </a:r>
            <a:endParaRPr lang="en-US" u="none">
              <a:solidFill>
                <a:srgbClr val="2875A4"/>
              </a:solidFill>
            </a:endParaRPr>
          </a:p>
        </p:txBody>
      </p:sp>
      <p:sp>
        <p:nvSpPr>
          <p:cNvPr id="22534" name="6 CuadroTexto"/>
          <p:cNvSpPr txBox="1">
            <a:spLocks noChangeArrowheads="1"/>
          </p:cNvSpPr>
          <p:nvPr/>
        </p:nvSpPr>
        <p:spPr bwMode="auto">
          <a:xfrm>
            <a:off x="4376936" y="4293096"/>
            <a:ext cx="3794720" cy="64633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s-ES" b="0" u="none">
                <a:solidFill>
                  <a:schemeClr val="bg1"/>
                </a:solidFill>
                <a:latin typeface="Courier" pitchFamily="49" charset="0"/>
              </a:rPr>
              <a:t>perl -e ‘print ord(‘!’);’</a:t>
            </a:r>
          </a:p>
          <a:p>
            <a:pPr algn="l"/>
            <a:r>
              <a:rPr lang="es-ES" b="0" u="none">
                <a:solidFill>
                  <a:schemeClr val="bg1"/>
                </a:solidFill>
                <a:latin typeface="Courier" pitchFamily="49" charset="0"/>
              </a:rPr>
              <a:t>perl -e ‘print chr(33);’</a:t>
            </a:r>
          </a:p>
        </p:txBody>
      </p:sp>
      <p:sp>
        <p:nvSpPr>
          <p:cNvPr id="2" name="1 Rectángulo"/>
          <p:cNvSpPr/>
          <p:nvPr/>
        </p:nvSpPr>
        <p:spPr>
          <a:xfrm>
            <a:off x="2864768" y="1124744"/>
            <a:ext cx="3944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>
                <a:latin typeface="Arial Rounded MT Bold" pitchFamily="34" charset="0"/>
              </a:rPr>
              <a:t>All NGS data </a:t>
            </a:r>
            <a:r>
              <a:rPr lang="ca-ES" dirty="0" err="1">
                <a:latin typeface="Arial Rounded MT Bold" pitchFamily="34" charset="0"/>
              </a:rPr>
              <a:t>come</a:t>
            </a:r>
            <a:r>
              <a:rPr lang="ca-ES" dirty="0">
                <a:latin typeface="Arial Rounded MT Bold" pitchFamily="34" charset="0"/>
              </a:rPr>
              <a:t> in </a:t>
            </a:r>
            <a:r>
              <a:rPr lang="ca-ES" dirty="0" err="1">
                <a:latin typeface="Arial Rounded MT Bold" pitchFamily="34" charset="0"/>
              </a:rPr>
              <a:t>fastq</a:t>
            </a:r>
            <a:r>
              <a:rPr lang="ca-ES" dirty="0">
                <a:latin typeface="Arial Rounded MT Bold" pitchFamily="34" charset="0"/>
              </a:rPr>
              <a:t> format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7 CuadroTexto"/>
          <p:cNvSpPr txBox="1">
            <a:spLocks noChangeArrowheads="1"/>
          </p:cNvSpPr>
          <p:nvPr/>
        </p:nvSpPr>
        <p:spPr bwMode="auto">
          <a:xfrm>
            <a:off x="1352600" y="764704"/>
            <a:ext cx="7094538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ca-ES" sz="2000" b="0" u="none">
                <a:latin typeface="Verdana" pitchFamily="34" charset="0"/>
              </a:rPr>
              <a:t>Quality is expressed as PHRED score (</a:t>
            </a:r>
            <a:r>
              <a:rPr lang="ca-ES" sz="2000" b="0" u="none">
                <a:solidFill>
                  <a:srgbClr val="C00000"/>
                </a:solidFill>
                <a:latin typeface="Verdana" pitchFamily="34" charset="0"/>
              </a:rPr>
              <a:t>Q</a:t>
            </a:r>
            <a:r>
              <a:rPr lang="ca-ES" sz="2000" b="0" u="none">
                <a:latin typeface="Verdana" pitchFamily="34" charset="0"/>
              </a:rPr>
              <a:t>), which measures the probability P of a sequencing error:</a:t>
            </a:r>
          </a:p>
          <a:p>
            <a:pPr algn="l"/>
            <a:endParaRPr lang="ca-ES" sz="2000" b="0" u="none">
              <a:latin typeface="Verdana" pitchFamily="34" charset="0"/>
            </a:endParaRPr>
          </a:p>
          <a:p>
            <a:pPr algn="l"/>
            <a:r>
              <a:rPr lang="ca-ES" sz="2000" b="0" u="none">
                <a:latin typeface="Verdana" pitchFamily="34" charset="0"/>
              </a:rPr>
              <a:t>		</a:t>
            </a:r>
            <a:r>
              <a:rPr lang="ca-ES" sz="2000" b="0" u="none">
                <a:solidFill>
                  <a:srgbClr val="C00000"/>
                </a:solidFill>
                <a:latin typeface="Verdana" pitchFamily="34" charset="0"/>
              </a:rPr>
              <a:t>Q</a:t>
            </a:r>
            <a:r>
              <a:rPr lang="ca-ES" sz="2000" b="0" u="none">
                <a:latin typeface="Verdana" pitchFamily="34" charset="0"/>
              </a:rPr>
              <a:t> = -10 log</a:t>
            </a:r>
            <a:r>
              <a:rPr lang="ca-ES" sz="1800" b="0" u="none" baseline="-25000">
                <a:latin typeface="Verdana" pitchFamily="34" charset="0"/>
              </a:rPr>
              <a:t>10</a:t>
            </a:r>
            <a:r>
              <a:rPr lang="ca-ES" sz="2000" b="0" u="none">
                <a:latin typeface="Verdana" pitchFamily="34" charset="0"/>
              </a:rPr>
              <a:t> P</a:t>
            </a:r>
          </a:p>
          <a:p>
            <a:pPr algn="l"/>
            <a:endParaRPr lang="ca-ES" sz="2000" b="0" u="none">
              <a:latin typeface="Verdana" pitchFamily="34" charset="0"/>
            </a:endParaRPr>
          </a:p>
          <a:p>
            <a:pPr algn="l"/>
            <a:r>
              <a:rPr lang="ca-ES" sz="2000" b="0" u="none">
                <a:latin typeface="Verdana" pitchFamily="34" charset="0"/>
              </a:rPr>
              <a:t>		P = 10</a:t>
            </a:r>
            <a:r>
              <a:rPr lang="ca-ES" sz="2000" b="0" u="none" baseline="30000">
                <a:latin typeface="Verdana" pitchFamily="34" charset="0"/>
              </a:rPr>
              <a:t>-Q/10</a:t>
            </a:r>
          </a:p>
          <a:p>
            <a:pPr algn="l"/>
            <a:endParaRPr lang="en-US" sz="2000" b="0" u="none">
              <a:latin typeface="Verdana" pitchFamily="34" charset="0"/>
            </a:endParaRPr>
          </a:p>
        </p:txBody>
      </p:sp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1496616" y="3284984"/>
          <a:ext cx="6603999" cy="2468880"/>
        </p:xfrm>
        <a:graphic>
          <a:graphicData uri="http://schemas.openxmlformats.org/drawingml/2006/table">
            <a:tbl>
              <a:tblPr/>
              <a:tblGrid>
                <a:gridCol w="2201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Phred Quality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Probability of incorrect base 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Base call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in 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90 %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in 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99 %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in 1000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99.9 %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in 10000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99.99 %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in 100000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99.999 %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4 Rectángulo"/>
          <p:cNvSpPr/>
          <p:nvPr/>
        </p:nvSpPr>
        <p:spPr bwMode="auto">
          <a:xfrm>
            <a:off x="5169024" y="2420888"/>
            <a:ext cx="4419600" cy="361950"/>
          </a:xfrm>
          <a:prstGeom prst="rect">
            <a:avLst/>
          </a:prstGeom>
          <a:solidFill>
            <a:srgbClr val="2875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it-IT" sz="1400" u="none">
                <a:solidFill>
                  <a:schemeClr val="bg1">
                    <a:lumMod val="95000"/>
                  </a:schemeClr>
                </a:solidFill>
                <a:latin typeface="Courant" pitchFamily="49" charset="0"/>
              </a:rPr>
              <a:t>perl -e 'print 10**(-(ord("A")-33)/10)'</a:t>
            </a:r>
            <a:endParaRPr lang="en-US" sz="1400" u="none">
              <a:solidFill>
                <a:schemeClr val="bg1">
                  <a:lumMod val="95000"/>
                </a:schemeClr>
              </a:solidFill>
              <a:latin typeface="Courant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836712"/>
            <a:ext cx="6264696" cy="5644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1352600" y="5733256"/>
            <a:ext cx="684076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/>
              <a:t>http://www.bioinformatics.babraham.ac.uk/projects/fastqc/</a:t>
            </a:r>
          </a:p>
        </p:txBody>
      </p:sp>
      <p:sp>
        <p:nvSpPr>
          <p:cNvPr id="7" name="TextShape 1"/>
          <p:cNvSpPr txBox="1">
            <a:spLocks/>
          </p:cNvSpPr>
          <p:nvPr/>
        </p:nvSpPr>
        <p:spPr>
          <a:xfrm>
            <a:off x="632520" y="260648"/>
            <a:ext cx="8419680" cy="11430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0" cap="none" spc="0" normalizeH="0" baseline="0" noProof="0" dirty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The first </a:t>
            </a:r>
            <a:r>
              <a:rPr kumimoji="0" lang="fr-F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step</a:t>
            </a:r>
            <a:r>
              <a:rPr kumimoji="0" lang="fr-FR" sz="3200" b="0" i="0" u="none" strike="noStrike" kern="0" cap="none" spc="0" normalizeH="0" noProof="0" dirty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fr-FR" sz="3200" b="0" i="0" u="none" strike="noStrike" kern="0" cap="none" spc="0" normalizeH="0" noProof="0" dirty="0" err="1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is</a:t>
            </a:r>
            <a:r>
              <a:rPr kumimoji="0" lang="fr-FR" sz="3200" b="0" i="0" u="none" strike="noStrike" kern="0" cap="none" spc="0" normalizeH="0" noProof="0" dirty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to check </a:t>
            </a:r>
            <a:r>
              <a:rPr kumimoji="0" lang="fr-F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quality</a:t>
            </a:r>
            <a:r>
              <a:rPr kumimoji="0" lang="fr-FR" sz="3200" b="0" i="0" u="none" strike="noStrike" kern="0" cap="none" spc="0" normalizeH="0" baseline="0" noProof="0" dirty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 </a:t>
            </a:r>
            <a:r>
              <a:rPr kumimoji="0" lang="fr-F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fastqc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ocuments and Settings\mperez\Mis documentos\Dropbox\NGS_course\Screenshot at 2012-08-10 1448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117" y="620688"/>
            <a:ext cx="8409748" cy="5544616"/>
          </a:xfrm>
          <a:prstGeom prst="rect">
            <a:avLst/>
          </a:prstGeom>
          <a:noFill/>
        </p:spPr>
      </p:pic>
      <p:sp>
        <p:nvSpPr>
          <p:cNvPr id="3" name="2 Rectángulo redondeado"/>
          <p:cNvSpPr/>
          <p:nvPr/>
        </p:nvSpPr>
        <p:spPr>
          <a:xfrm>
            <a:off x="7041232" y="1196752"/>
            <a:ext cx="244827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Creole pig, Argentina</a:t>
            </a:r>
          </a:p>
          <a:p>
            <a:pPr algn="ctr"/>
            <a:r>
              <a:rPr lang="es-ES"/>
              <a:t>100 bp PE</a:t>
            </a:r>
          </a:p>
          <a:p>
            <a:pPr algn="ctr"/>
            <a:r>
              <a:rPr lang="es-ES"/>
              <a:t>CNAG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61270" y="320040"/>
            <a:ext cx="9383459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Shape 1"/>
          <p:cNvSpPr txBox="1"/>
          <p:nvPr/>
        </p:nvSpPr>
        <p:spPr>
          <a:xfrm>
            <a:off x="681037" y="963877"/>
            <a:ext cx="28391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Indexing reference genome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81615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stomShape 2"/>
          <p:cNvSpPr/>
          <p:nvPr/>
        </p:nvSpPr>
        <p:spPr>
          <a:xfrm>
            <a:off x="4043025" y="1916832"/>
            <a:ext cx="5181937" cy="3977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49263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Consists of generating a rapidly accessible reference genome </a:t>
            </a:r>
          </a:p>
          <a:p>
            <a:pPr marL="449263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49263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It needs to be done only one</a:t>
            </a:r>
          </a:p>
          <a:p>
            <a:pPr marL="449263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49263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Currently,  Burrows-Wheeler algorithm is the most used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4924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319" y="980728"/>
            <a:ext cx="9918319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671152" y="452520"/>
            <a:ext cx="8419680" cy="9504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fr-FR" sz="3600" dirty="0" err="1">
                <a:solidFill>
                  <a:srgbClr val="2875A4"/>
                </a:solidFill>
                <a:latin typeface="+mj-lt"/>
              </a:rPr>
              <a:t>Alignment</a:t>
            </a:r>
            <a:endParaRPr dirty="0">
              <a:latin typeface="+mj-lt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992560" y="1628800"/>
            <a:ext cx="7776864" cy="3384376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49263" indent="-449263">
              <a:buFont typeface="Wingdings" charset="2"/>
              <a:buChar char="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Consists of determining the most likely origin of a short read sequences within a larger reference genome.</a:t>
            </a:r>
            <a:endParaRPr dirty="0"/>
          </a:p>
          <a:p>
            <a:pPr marL="449263" indent="-449263"/>
            <a:endParaRPr dirty="0"/>
          </a:p>
          <a:p>
            <a:pPr marL="449263" indent="-449263">
              <a:buFont typeface="Wingdings" charset="2"/>
              <a:buChar char="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BLAST is a classical tool, but you will never finish …</a:t>
            </a:r>
            <a:endParaRPr dirty="0"/>
          </a:p>
          <a:p>
            <a:pPr marL="449263" indent="-449263"/>
            <a:endParaRPr dirty="0"/>
          </a:p>
          <a:p>
            <a:pPr marL="449263" indent="-449263">
              <a:buFont typeface="Wingdings" charset="2"/>
              <a:buChar char="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New challenges: number of sequences (speed) and close similarity (large impact of sequence errors).</a:t>
            </a:r>
            <a:endParaRPr dirty="0"/>
          </a:p>
          <a:p>
            <a:pPr marL="449263" indent="-449263"/>
            <a:endParaRPr dirty="0"/>
          </a:p>
          <a:p>
            <a:pPr marL="449263" indent="-449263">
              <a:buFont typeface="Wingdings" charset="2"/>
              <a:buChar char="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Main 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Softwares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: </a:t>
            </a:r>
          </a:p>
          <a:p>
            <a:pPr marL="1363663" lvl="2" indent="-449263">
              <a:buFont typeface="Wingdings" charset="2"/>
              <a:buChar char=""/>
            </a:pPr>
            <a:r>
              <a:rPr lang="en-US" sz="2000" dirty="0" err="1">
                <a:solidFill>
                  <a:srgbClr val="000000"/>
                </a:solidFill>
                <a:latin typeface="Verdana"/>
              </a:rPr>
              <a:t>bwa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 (genome data)</a:t>
            </a:r>
          </a:p>
          <a:p>
            <a:pPr marL="1363663" lvl="2" indent="-449263">
              <a:buFont typeface="Wingdings" charset="2"/>
              <a:buChar char="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Hisat2 (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RNAseq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)</a:t>
            </a:r>
          </a:p>
          <a:p>
            <a:endParaRPr dirty="0"/>
          </a:p>
          <a:p>
            <a:endParaRPr dirty="0"/>
          </a:p>
        </p:txBody>
      </p:sp>
      <p:sp>
        <p:nvSpPr>
          <p:cNvPr id="2" name="Llamada de nube 1"/>
          <p:cNvSpPr/>
          <p:nvPr/>
        </p:nvSpPr>
        <p:spPr>
          <a:xfrm>
            <a:off x="4520952" y="5229200"/>
            <a:ext cx="2232248" cy="1152128"/>
          </a:xfrm>
          <a:prstGeom prst="cloudCallout">
            <a:avLst>
              <a:gd name="adj1" fmla="val -110750"/>
              <a:gd name="adj2" fmla="val -7021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Superseded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Hisat2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61270" y="320040"/>
            <a:ext cx="9383459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Shape 1"/>
          <p:cNvSpPr txBox="1"/>
          <p:nvPr/>
        </p:nvSpPr>
        <p:spPr>
          <a:xfrm>
            <a:off x="681037" y="963877"/>
            <a:ext cx="28391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Alignment: sources of errors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81615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ustomShape 2"/>
          <p:cNvSpPr/>
          <p:nvPr/>
        </p:nvSpPr>
        <p:spPr>
          <a:xfrm>
            <a:off x="4043025" y="963877"/>
            <a:ext cx="5181937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61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Incomplete / Wrong reference genomes</a:t>
            </a:r>
          </a:p>
          <a:p>
            <a:pPr marL="361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Repeats, segmental duplications</a:t>
            </a:r>
          </a:p>
          <a:p>
            <a:pPr marL="361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Incomplete search.</a:t>
            </a:r>
          </a:p>
          <a:p>
            <a:pPr marL="361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Short indels.</a:t>
            </a:r>
          </a:p>
          <a:p>
            <a:pPr marL="361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61270" y="320040"/>
            <a:ext cx="9383459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Shape 1"/>
          <p:cNvSpPr txBox="1"/>
          <p:nvPr/>
        </p:nvSpPr>
        <p:spPr>
          <a:xfrm>
            <a:off x="681037" y="963877"/>
            <a:ext cx="28391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Alignment: sources of errors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81615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CustomShape 3"/>
          <p:cNvSpPr/>
          <p:nvPr/>
        </p:nvSpPr>
        <p:spPr>
          <a:xfrm>
            <a:off x="4043025" y="963877"/>
            <a:ext cx="5181937" cy="4930246"/>
          </a:xfrm>
          <a:prstGeom prst="roundRect">
            <a:avLst>
              <a:gd name="adj" fmla="val 3333"/>
            </a:avLst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Aligners give very low quality for multiple mapping reads or those with many mismatches.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It is very important to filter for LOW quality alignments before further processing.</a:t>
            </a:r>
          </a:p>
        </p:txBody>
      </p:sp>
    </p:spTree>
    <p:extLst>
      <p:ext uri="{BB962C8B-B14F-4D97-AF65-F5344CB8AC3E}">
        <p14:creationId xmlns:p14="http://schemas.microsoft.com/office/powerpoint/2010/main" val="1430785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727200" y="452520"/>
            <a:ext cx="8419680" cy="9504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fr-FR" sz="3600" dirty="0">
                <a:solidFill>
                  <a:srgbClr val="2875A4"/>
                </a:solidFill>
                <a:latin typeface="+mj-lt"/>
              </a:rPr>
              <a:t>Alignement: BAM format</a:t>
            </a:r>
            <a:endParaRPr dirty="0">
              <a:latin typeface="+mj-lt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976600" y="1700808"/>
            <a:ext cx="7920880" cy="3096344"/>
          </a:xfrm>
          <a:prstGeom prst="rect">
            <a:avLst/>
          </a:prstGeom>
          <a:solidFill>
            <a:srgbClr val="E6E6E6"/>
          </a:solidFill>
        </p:spPr>
        <p:txBody>
          <a:bodyPr lIns="90000" tIns="45000" rIns="90000" bIns="45000"/>
          <a:lstStyle/>
          <a:p>
            <a:pPr marL="361950" indent="-361950"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It is the standard format. It contains, for every read, most likely mapping position and differences to the reference genome. </a:t>
            </a:r>
            <a:endParaRPr dirty="0"/>
          </a:p>
          <a:p>
            <a:pPr marL="361950" indent="-361950"/>
            <a:r>
              <a:rPr lang="en-US" sz="2000" dirty="0">
                <a:solidFill>
                  <a:srgbClr val="000000"/>
                </a:solidFill>
                <a:latin typeface="Verdana"/>
              </a:rPr>
              <a:t> </a:t>
            </a:r>
            <a:endParaRPr dirty="0"/>
          </a:p>
          <a:p>
            <a:pPr marL="361950" indent="-361950"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Managed by 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SAMtools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: merging alignments , variant calling, selecting regions, …</a:t>
            </a:r>
          </a:p>
          <a:p>
            <a:pPr marL="361950" indent="-361950">
              <a:buFont typeface="Courier New"/>
              <a:buChar char="o"/>
            </a:pPr>
            <a:endParaRPr lang="en-US" sz="2000" dirty="0">
              <a:solidFill>
                <a:srgbClr val="000000"/>
              </a:solidFill>
              <a:latin typeface="Verdana"/>
            </a:endParaRPr>
          </a:p>
          <a:p>
            <a:pPr marL="361950" indent="-361950"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Can be visualized with IGV or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samtools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view 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command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xplosión 2"/>
          <p:cNvSpPr/>
          <p:nvPr/>
        </p:nvSpPr>
        <p:spPr>
          <a:xfrm>
            <a:off x="2243894" y="980728"/>
            <a:ext cx="6237498" cy="4896544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Warning: This is a rapidly evolving field</a:t>
            </a:r>
          </a:p>
        </p:txBody>
      </p:sp>
    </p:spTree>
    <p:extLst>
      <p:ext uri="{BB962C8B-B14F-4D97-AF65-F5344CB8AC3E}">
        <p14:creationId xmlns:p14="http://schemas.microsoft.com/office/powerpoint/2010/main" val="1412172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645528" y="317529"/>
            <a:ext cx="8419680" cy="9504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fr-FR" sz="3600" dirty="0">
                <a:solidFill>
                  <a:srgbClr val="2875A4"/>
                </a:solidFill>
                <a:latin typeface="+mj-lt"/>
              </a:rPr>
              <a:t>Variant </a:t>
            </a:r>
            <a:r>
              <a:rPr lang="fr-FR" sz="3600" dirty="0" err="1">
                <a:solidFill>
                  <a:srgbClr val="2875A4"/>
                </a:solidFill>
                <a:latin typeface="+mj-lt"/>
              </a:rPr>
              <a:t>calling</a:t>
            </a:r>
            <a:endParaRPr dirty="0">
              <a:latin typeface="+mj-lt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064568" y="1268760"/>
            <a:ext cx="7581600" cy="4680520"/>
          </a:xfrm>
          <a:prstGeom prst="rect">
            <a:avLst/>
          </a:prstGeom>
          <a:solidFill>
            <a:srgbClr val="E6E6E6"/>
          </a:solidFill>
        </p:spPr>
        <p:txBody>
          <a:bodyPr lIns="90000" tIns="45000" rIns="90000" bIns="45000"/>
          <a:lstStyle/>
          <a:p>
            <a:pPr marL="534988" indent="-361950"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It is the main goal of many studies.</a:t>
            </a:r>
            <a:endParaRPr dirty="0"/>
          </a:p>
          <a:p>
            <a:pPr marL="534988" indent="-361950">
              <a:buFont typeface="Wingdings" pitchFamily="2" charset="2"/>
              <a:buChar char="Ø"/>
            </a:pPr>
            <a:endParaRPr dirty="0"/>
          </a:p>
          <a:p>
            <a:pPr marL="534988" indent="-361950"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Fraught with dangers and subtleties, among them:</a:t>
            </a:r>
            <a:endParaRPr dirty="0"/>
          </a:p>
          <a:p>
            <a:pPr marL="534988" indent="-361950"/>
            <a:endParaRPr dirty="0"/>
          </a:p>
          <a:p>
            <a:pPr marL="992188" lvl="2" indent="-361950">
              <a:buBlip>
                <a:blip r:embed="rId2"/>
              </a:buBlip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Base and mapping qualities</a:t>
            </a:r>
            <a:endParaRPr dirty="0"/>
          </a:p>
          <a:p>
            <a:pPr marL="992188" lvl="2" indent="-361950">
              <a:buBlip>
                <a:blip r:embed="rId2"/>
              </a:buBlip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Low or too high coverage</a:t>
            </a:r>
            <a:endParaRPr dirty="0"/>
          </a:p>
          <a:p>
            <a:pPr marL="992188" lvl="2" indent="-361950">
              <a:buBlip>
                <a:blip r:embed="rId2"/>
              </a:buBlip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Multiple alignments</a:t>
            </a:r>
            <a:endParaRPr dirty="0"/>
          </a:p>
          <a:p>
            <a:pPr marL="992188" lvl="2" indent="-361950">
              <a:buBlip>
                <a:blip r:embed="rId2"/>
              </a:buBlip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Structural variants are much more difficult to identify than SNPs</a:t>
            </a:r>
          </a:p>
          <a:p>
            <a:pPr marL="992188" lvl="2" indent="-361950">
              <a:buBlip>
                <a:blip r:embed="rId2"/>
              </a:buBlip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Sex chromosomes</a:t>
            </a:r>
            <a:endParaRPr dirty="0"/>
          </a:p>
          <a:p>
            <a:pPr marL="534988" indent="-361950"/>
            <a:endParaRPr dirty="0"/>
          </a:p>
          <a:p>
            <a:pPr marL="534988" lvl="1" indent="-361950"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SNP filtering is essential to improve reliability.</a:t>
            </a:r>
          </a:p>
          <a:p>
            <a:pPr marL="534988" lvl="1" indent="-361950"/>
            <a:endParaRPr lang="en-US" dirty="0"/>
          </a:p>
          <a:p>
            <a:pPr marL="534988" lvl="1" indent="-361950"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The standard format to contain SNPs is the 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vcf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 format: </a:t>
            </a:r>
            <a:r>
              <a:rPr lang="en-US" sz="2000" dirty="0">
                <a:solidFill>
                  <a:srgbClr val="000000"/>
                </a:solidFill>
                <a:latin typeface="Verdana"/>
                <a:hlinkClick r:id="rId3"/>
              </a:rPr>
              <a:t>https://github.com/samtools/hts-specs</a:t>
            </a:r>
            <a:endParaRPr lang="en-US" sz="2000" dirty="0">
              <a:solidFill>
                <a:srgbClr val="000000"/>
              </a:solidFill>
              <a:latin typeface="Verdana"/>
            </a:endParaRPr>
          </a:p>
          <a:p>
            <a:pPr marL="173038" lvl="1"/>
            <a:endParaRPr lang="en-US" sz="2000" dirty="0">
              <a:solidFill>
                <a:srgbClr val="000000"/>
              </a:solidFill>
              <a:latin typeface="Verdana"/>
            </a:endParaRPr>
          </a:p>
          <a:p>
            <a:pPr marL="173038" lvl="1"/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800" dirty="0">
                <a:latin typeface="Verdana" pitchFamily="34" charset="0"/>
              </a:rPr>
              <a:t>SNP Visualizing: Sanger sequencing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2420888"/>
            <a:ext cx="517207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009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040" y="404664"/>
            <a:ext cx="841968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800" dirty="0">
                <a:latin typeface="Verdana" pitchFamily="34" charset="0"/>
              </a:rPr>
              <a:t>SNP Visualizing: NGS alignment with IGV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457056" y="593998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http://phylonetworks.blogspot.com.es/</a:t>
            </a:r>
          </a:p>
        </p:txBody>
      </p:sp>
      <p:grpSp>
        <p:nvGrpSpPr>
          <p:cNvPr id="16" name="15 Grupo"/>
          <p:cNvGrpSpPr/>
          <p:nvPr/>
        </p:nvGrpSpPr>
        <p:grpSpPr>
          <a:xfrm>
            <a:off x="704528" y="1714163"/>
            <a:ext cx="8756923" cy="4091101"/>
            <a:chOff x="704528" y="1714163"/>
            <a:chExt cx="8756923" cy="409110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528" y="1714163"/>
              <a:ext cx="8756923" cy="4091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" name="14 Conector recto"/>
            <p:cNvCxnSpPr/>
            <p:nvPr/>
          </p:nvCxnSpPr>
          <p:spPr>
            <a:xfrm>
              <a:off x="6321152" y="4248360"/>
              <a:ext cx="0" cy="8039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>
              <a:off x="6321152" y="3933056"/>
              <a:ext cx="0" cy="8039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6321152" y="4140696"/>
              <a:ext cx="0" cy="8039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>
              <a:off x="6321152" y="3717032"/>
              <a:ext cx="0" cy="8039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5558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064568" y="404664"/>
            <a:ext cx="7776864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NOTES ON SNP CALLING</a:t>
            </a:r>
            <a:endParaRPr lang="en-US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136576" y="1196752"/>
            <a:ext cx="76328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>
              <a:buFont typeface="Wingdings" pitchFamily="2" charset="2"/>
              <a:buChar char="Ø"/>
            </a:pP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Using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several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individuals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simultaneously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improves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reliability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specially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for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middle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frequency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alleles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542925" indent="-542925"/>
            <a:endParaRPr lang="es-E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42925" indent="-542925">
              <a:buFont typeface="Wingdings" pitchFamily="2" charset="2"/>
              <a:buChar char="Ø"/>
            </a:pP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However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calling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SNPs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in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individuals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separately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is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better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for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singleton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detection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542925" indent="-542925"/>
            <a:endParaRPr lang="es-E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42925" indent="-542925">
              <a:buFont typeface="Wingdings" pitchFamily="2" charset="2"/>
              <a:buChar char="Ø"/>
            </a:pP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Distrust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indels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especially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long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or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complex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ones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542925" indent="-542925">
              <a:buFont typeface="Wingdings" pitchFamily="2" charset="2"/>
              <a:buChar char="Ø"/>
            </a:pPr>
            <a:endParaRPr lang="es-E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42925" indent="-542925">
              <a:buFont typeface="Wingdings" pitchFamily="2" charset="2"/>
              <a:buChar char="Ø"/>
            </a:pP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It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is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absolutely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necessary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to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filter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SNPs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with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bcftools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filter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or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similar.</a:t>
            </a:r>
          </a:p>
          <a:p>
            <a:pPr marL="542925" indent="-542925">
              <a:buFont typeface="Wingdings" pitchFamily="2" charset="2"/>
              <a:buChar char="Ø"/>
            </a:pPr>
            <a:endParaRPr lang="es-E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42925" indent="-542925">
              <a:buFont typeface="Wingdings" pitchFamily="2" charset="2"/>
              <a:buChar char="Ø"/>
            </a:pP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Inspect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with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IGV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necessary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542925" indent="-542925">
              <a:buFont typeface="Wingdings" pitchFamily="2" charset="2"/>
              <a:buChar char="Ø"/>
            </a:pPr>
            <a:endParaRPr lang="es-E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42925" indent="-542925">
              <a:buFont typeface="Wingdings" pitchFamily="2" charset="2"/>
              <a:buChar char="Ø"/>
            </a:pP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Beware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of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duplicated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regions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filter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by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MAQ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quality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542925" indent="-542925">
              <a:buFont typeface="Wingdings" pitchFamily="2" charset="2"/>
              <a:buChar char="Ø"/>
            </a:pPr>
            <a:endParaRPr lang="es-E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42925" indent="-542925">
              <a:buFont typeface="Wingdings" pitchFamily="2" charset="2"/>
              <a:buChar char="Ø"/>
            </a:pP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Pools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require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specific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algorithms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61270" y="320040"/>
            <a:ext cx="9383459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Shape 1"/>
          <p:cNvSpPr txBox="1"/>
          <p:nvPr/>
        </p:nvSpPr>
        <p:spPr>
          <a:xfrm>
            <a:off x="681037" y="963877"/>
            <a:ext cx="28391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Variant calling pipelines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81615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CustomShape 2"/>
          <p:cNvSpPr/>
          <p:nvPr/>
        </p:nvSpPr>
        <p:spPr>
          <a:xfrm>
            <a:off x="4043025" y="963877"/>
            <a:ext cx="5181937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34988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samtools</a:t>
            </a:r>
            <a:r>
              <a:rPr lang="en-US" sz="2400" dirty="0"/>
              <a:t> / </a:t>
            </a:r>
            <a:r>
              <a:rPr lang="en-US" sz="2400" dirty="0" err="1"/>
              <a:t>bcftools</a:t>
            </a:r>
            <a:endParaRPr lang="en-US" sz="2400" dirty="0"/>
          </a:p>
          <a:p>
            <a:pPr marL="534988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34988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GATK</a:t>
            </a:r>
          </a:p>
          <a:p>
            <a:pPr marL="534988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34988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 combination (see attached pipeline)</a:t>
            </a:r>
          </a:p>
        </p:txBody>
      </p:sp>
    </p:spTree>
    <p:extLst>
      <p:ext uri="{BB962C8B-B14F-4D97-AF65-F5344CB8AC3E}">
        <p14:creationId xmlns:p14="http://schemas.microsoft.com/office/powerpoint/2010/main" val="2599766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466056" y="188640"/>
            <a:ext cx="9073008" cy="10081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SAM / BCF </a:t>
            </a:r>
            <a:r>
              <a:rPr lang="es-ES" dirty="0" err="1"/>
              <a:t>tools</a:t>
            </a:r>
            <a:endParaRPr lang="es-ES" dirty="0"/>
          </a:p>
          <a:p>
            <a:pPr algn="ctr"/>
            <a:r>
              <a:rPr lang="es-ES" dirty="0">
                <a:hlinkClick r:id="rId2"/>
              </a:rPr>
              <a:t>http://www.htslib.org/workflow/#mapping_to_variant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0" y="1340768"/>
            <a:ext cx="975138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466056" y="188640"/>
            <a:ext cx="9073008" cy="10081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GATK</a:t>
            </a:r>
          </a:p>
          <a:p>
            <a:pPr algn="ctr"/>
            <a:r>
              <a:rPr lang="es-ES" dirty="0">
                <a:hlinkClick r:id="rId2"/>
              </a:rPr>
              <a:t>https://software.broadinstitute.org/gatk/best-practices/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85888"/>
            <a:ext cx="839152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459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200472" y="116632"/>
            <a:ext cx="95770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NGS pipeline main steps (Alignment)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21642" y="933683"/>
            <a:ext cx="958435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" pitchFamily="1" charset="0"/>
              </a:rPr>
              <a:t># sample name</a:t>
            </a:r>
          </a:p>
          <a:p>
            <a:r>
              <a:rPr lang="en-US" sz="1200" dirty="0">
                <a:latin typeface="Courier" pitchFamily="1" charset="0"/>
              </a:rPr>
              <a:t>OUT=sample</a:t>
            </a:r>
          </a:p>
          <a:p>
            <a:endParaRPr lang="en-US" sz="1200" dirty="0">
              <a:latin typeface="Courier" pitchFamily="1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" pitchFamily="1" charset="0"/>
              </a:rPr>
              <a:t># reads</a:t>
            </a:r>
          </a:p>
          <a:p>
            <a:r>
              <a:rPr lang="en-US" sz="1200" dirty="0">
                <a:latin typeface="Courier" pitchFamily="1" charset="0"/>
              </a:rPr>
              <a:t>$OUT.2.fq.gz</a:t>
            </a:r>
          </a:p>
          <a:p>
            <a:r>
              <a:rPr lang="en-US" sz="1200" dirty="0">
                <a:latin typeface="Courier" pitchFamily="1" charset="0"/>
              </a:rPr>
              <a:t>$OUT.2.fq.gz</a:t>
            </a:r>
          </a:p>
          <a:p>
            <a:endParaRPr lang="en-US" sz="1200" dirty="0">
              <a:latin typeface="Courier" pitchFamily="1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" pitchFamily="1" charset="0"/>
              </a:rPr>
              <a:t># reference genome</a:t>
            </a:r>
          </a:p>
          <a:p>
            <a:r>
              <a:rPr lang="en-US" sz="1200" dirty="0">
                <a:latin typeface="Courier" pitchFamily="1" charset="0"/>
              </a:rPr>
              <a:t>ASSEMBLY=human.v23.2</a:t>
            </a:r>
          </a:p>
          <a:p>
            <a:endParaRPr lang="en-US" sz="1200" b="1" dirty="0">
              <a:solidFill>
                <a:srgbClr val="0000FF"/>
              </a:solidFill>
              <a:latin typeface="Courier" pitchFamily="1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" pitchFamily="1" charset="0"/>
              </a:rPr>
              <a:t># index genome</a:t>
            </a:r>
          </a:p>
          <a:p>
            <a:r>
              <a:rPr lang="en-US" sz="1200" b="1" dirty="0" err="1">
                <a:latin typeface="Courier" pitchFamily="1" charset="0"/>
              </a:rPr>
              <a:t>bwa</a:t>
            </a:r>
            <a:r>
              <a:rPr lang="en-US" sz="1200" b="1" dirty="0">
                <a:latin typeface="Courier" pitchFamily="1" charset="0"/>
              </a:rPr>
              <a:t> index </a:t>
            </a:r>
            <a:r>
              <a:rPr lang="en-US" sz="1200" dirty="0">
                <a:latin typeface="Courier" pitchFamily="1" charset="0"/>
              </a:rPr>
              <a:t>-a </a:t>
            </a:r>
            <a:r>
              <a:rPr lang="en-US" sz="1200" dirty="0" err="1">
                <a:latin typeface="Courier" pitchFamily="1" charset="0"/>
              </a:rPr>
              <a:t>bwtsw</a:t>
            </a:r>
            <a:r>
              <a:rPr lang="en-US" sz="1200" dirty="0">
                <a:latin typeface="Courier" pitchFamily="1" charset="0"/>
              </a:rPr>
              <a:t> $</a:t>
            </a:r>
            <a:r>
              <a:rPr lang="en-US" sz="1200" dirty="0" err="1">
                <a:latin typeface="Courier" pitchFamily="1" charset="0"/>
              </a:rPr>
              <a:t>ASSEMBLY.fa</a:t>
            </a:r>
            <a:endParaRPr lang="en-US" sz="1200" dirty="0">
              <a:latin typeface="Courier" pitchFamily="1" charset="0"/>
            </a:endParaRPr>
          </a:p>
          <a:p>
            <a:endParaRPr lang="en-US" sz="1200" dirty="0">
              <a:latin typeface="Courier" pitchFamily="1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" pitchFamily="1" charset="0"/>
              </a:rPr>
              <a:t># align read pairs</a:t>
            </a:r>
          </a:p>
          <a:p>
            <a:r>
              <a:rPr lang="en-US" sz="1200" b="1" dirty="0" err="1">
                <a:latin typeface="Courier" pitchFamily="1" charset="0"/>
              </a:rPr>
              <a:t>bwa</a:t>
            </a:r>
            <a:r>
              <a:rPr lang="en-US" sz="1200" b="1" dirty="0">
                <a:latin typeface="Courier" pitchFamily="1" charset="0"/>
              </a:rPr>
              <a:t> </a:t>
            </a:r>
            <a:r>
              <a:rPr lang="en-US" sz="1200" b="1" dirty="0" err="1">
                <a:latin typeface="Courier" pitchFamily="1" charset="0"/>
              </a:rPr>
              <a:t>mem</a:t>
            </a:r>
            <a:r>
              <a:rPr lang="en-US" sz="1200" b="1" dirty="0">
                <a:latin typeface="Courier" pitchFamily="1" charset="0"/>
              </a:rPr>
              <a:t> </a:t>
            </a:r>
            <a:r>
              <a:rPr lang="en-US" sz="1200" dirty="0">
                <a:latin typeface="Courier" pitchFamily="1" charset="0"/>
              </a:rPr>
              <a:t>$</a:t>
            </a:r>
            <a:r>
              <a:rPr lang="en-US" sz="1200" dirty="0" err="1">
                <a:latin typeface="Courier" pitchFamily="1" charset="0"/>
              </a:rPr>
              <a:t>ASSEMBLY.fa</a:t>
            </a:r>
            <a:r>
              <a:rPr lang="en-US" sz="1200" dirty="0">
                <a:latin typeface="Courier" pitchFamily="1" charset="0"/>
              </a:rPr>
              <a:t> $OUT.1.fq.gz $OUT.2.fq.gz | </a:t>
            </a:r>
            <a:r>
              <a:rPr lang="en-US" sz="1200" b="1" dirty="0" err="1">
                <a:latin typeface="Courier" pitchFamily="1" charset="0"/>
              </a:rPr>
              <a:t>samtools</a:t>
            </a:r>
            <a:r>
              <a:rPr lang="en-US" sz="1200" b="1" dirty="0">
                <a:latin typeface="Courier" pitchFamily="1" charset="0"/>
              </a:rPr>
              <a:t> view </a:t>
            </a:r>
            <a:r>
              <a:rPr lang="en-US" sz="1200" dirty="0">
                <a:latin typeface="Courier" pitchFamily="1" charset="0"/>
              </a:rPr>
              <a:t>-b - &gt; $</a:t>
            </a:r>
            <a:r>
              <a:rPr lang="en-US" sz="1200" dirty="0" err="1">
                <a:latin typeface="Courier" pitchFamily="1" charset="0"/>
              </a:rPr>
              <a:t>OUT.tmp.bam</a:t>
            </a:r>
            <a:endParaRPr lang="en-US" sz="1200" dirty="0">
              <a:latin typeface="Courier" pitchFamily="1" charset="0"/>
            </a:endParaRPr>
          </a:p>
          <a:p>
            <a:endParaRPr lang="en-US" sz="1200" dirty="0">
              <a:latin typeface="Courier" pitchFamily="1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" pitchFamily="1" charset="0"/>
              </a:rPr>
              <a:t># sorts</a:t>
            </a:r>
          </a:p>
          <a:p>
            <a:r>
              <a:rPr lang="en-US" sz="1200" b="1" dirty="0" err="1">
                <a:latin typeface="Courier" pitchFamily="1" charset="0"/>
              </a:rPr>
              <a:t>samtools</a:t>
            </a:r>
            <a:r>
              <a:rPr lang="en-US" sz="1200" b="1" dirty="0">
                <a:latin typeface="Courier" pitchFamily="1" charset="0"/>
              </a:rPr>
              <a:t> sort </a:t>
            </a:r>
            <a:r>
              <a:rPr lang="en-US" sz="1200" dirty="0">
                <a:latin typeface="Courier" pitchFamily="1" charset="0"/>
              </a:rPr>
              <a:t>-O bam -T </a:t>
            </a:r>
            <a:r>
              <a:rPr lang="en-US" sz="1200" dirty="0" err="1">
                <a:latin typeface="Courier" pitchFamily="1" charset="0"/>
              </a:rPr>
              <a:t>tmp</a:t>
            </a:r>
            <a:r>
              <a:rPr lang="en-US" sz="1200" dirty="0">
                <a:latin typeface="Courier" pitchFamily="1" charset="0"/>
              </a:rPr>
              <a:t> $</a:t>
            </a:r>
            <a:r>
              <a:rPr lang="en-US" sz="1200" dirty="0" err="1">
                <a:latin typeface="Courier" pitchFamily="1" charset="0"/>
              </a:rPr>
              <a:t>OUT.tmp.bam</a:t>
            </a:r>
            <a:r>
              <a:rPr lang="en-US" sz="1200" dirty="0">
                <a:latin typeface="Courier" pitchFamily="1" charset="0"/>
              </a:rPr>
              <a:t> &gt; $</a:t>
            </a:r>
            <a:r>
              <a:rPr lang="en-US" sz="1200" dirty="0" err="1">
                <a:latin typeface="Courier" pitchFamily="1" charset="0"/>
              </a:rPr>
              <a:t>OUT.sort.bam</a:t>
            </a:r>
            <a:endParaRPr lang="en-US" sz="1200" dirty="0">
              <a:latin typeface="Courier" pitchFamily="1" charset="0"/>
            </a:endParaRPr>
          </a:p>
          <a:p>
            <a:endParaRPr lang="en-US" sz="1200" b="1" dirty="0">
              <a:solidFill>
                <a:srgbClr val="0000FF"/>
              </a:solidFill>
              <a:latin typeface="Courier" pitchFamily="1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" pitchFamily="1" charset="0"/>
              </a:rPr>
              <a:t># realign reads around </a:t>
            </a:r>
            <a:r>
              <a:rPr lang="en-US" sz="1200" b="1" dirty="0" err="1">
                <a:solidFill>
                  <a:srgbClr val="0000FF"/>
                </a:solidFill>
                <a:latin typeface="Courier" pitchFamily="1" charset="0"/>
              </a:rPr>
              <a:t>indels</a:t>
            </a:r>
            <a:r>
              <a:rPr lang="en-US" sz="1200" b="1" dirty="0">
                <a:solidFill>
                  <a:srgbClr val="0000FF"/>
                </a:solidFill>
                <a:latin typeface="Courier" pitchFamily="1" charset="0"/>
              </a:rPr>
              <a:t> with GATK</a:t>
            </a:r>
          </a:p>
          <a:p>
            <a:r>
              <a:rPr lang="en-US" sz="1200" b="1" dirty="0">
                <a:latin typeface="Courier" pitchFamily="1" charset="0"/>
              </a:rPr>
              <a:t>java -jar GATK  -T </a:t>
            </a:r>
            <a:r>
              <a:rPr lang="en-US" sz="1200" b="1" dirty="0" err="1">
                <a:latin typeface="Courier" pitchFamily="1" charset="0"/>
              </a:rPr>
              <a:t>RealignerTargetCreator</a:t>
            </a:r>
            <a:r>
              <a:rPr lang="en-US" sz="1200" b="1" dirty="0">
                <a:latin typeface="Courier" pitchFamily="1" charset="0"/>
              </a:rPr>
              <a:t> </a:t>
            </a:r>
            <a:r>
              <a:rPr lang="en-US" sz="1200" dirty="0">
                <a:latin typeface="Courier" pitchFamily="1" charset="0"/>
              </a:rPr>
              <a:t>-R $</a:t>
            </a:r>
            <a:r>
              <a:rPr lang="en-US" sz="1200" dirty="0" err="1">
                <a:latin typeface="Courier" pitchFamily="1" charset="0"/>
              </a:rPr>
              <a:t>ASSEMBLY.fa</a:t>
            </a:r>
            <a:r>
              <a:rPr lang="en-US" sz="1200" dirty="0">
                <a:latin typeface="Courier" pitchFamily="1" charset="0"/>
              </a:rPr>
              <a:t> -I $</a:t>
            </a:r>
            <a:r>
              <a:rPr lang="en-US" sz="1200" dirty="0" err="1">
                <a:latin typeface="Courier" pitchFamily="1" charset="0"/>
              </a:rPr>
              <a:t>OUT.sort.bam</a:t>
            </a:r>
            <a:r>
              <a:rPr lang="en-US" sz="1200" dirty="0">
                <a:latin typeface="Courier" pitchFamily="1" charset="0"/>
              </a:rPr>
              <a:t> -o $</a:t>
            </a:r>
            <a:r>
              <a:rPr lang="en-US" sz="1200" dirty="0" err="1">
                <a:latin typeface="Courier" pitchFamily="1" charset="0"/>
              </a:rPr>
              <a:t>OUT.intervals</a:t>
            </a:r>
            <a:endParaRPr lang="en-US" sz="1200" dirty="0">
              <a:latin typeface="Courier" pitchFamily="1" charset="0"/>
            </a:endParaRPr>
          </a:p>
          <a:p>
            <a:r>
              <a:rPr lang="en-US" sz="1200" b="1" dirty="0">
                <a:latin typeface="Courier" pitchFamily="1" charset="0"/>
              </a:rPr>
              <a:t>java -jar GATK -T </a:t>
            </a:r>
            <a:r>
              <a:rPr lang="en-US" sz="1200" b="1" dirty="0" err="1">
                <a:latin typeface="Courier" pitchFamily="1" charset="0"/>
              </a:rPr>
              <a:t>IndelRealigner</a:t>
            </a:r>
            <a:r>
              <a:rPr lang="en-US" sz="1200" b="1" dirty="0">
                <a:latin typeface="Courier" pitchFamily="1" charset="0"/>
              </a:rPr>
              <a:t> </a:t>
            </a:r>
            <a:r>
              <a:rPr lang="en-US" sz="1200" dirty="0">
                <a:latin typeface="Courier" pitchFamily="1" charset="0"/>
              </a:rPr>
              <a:t>-R $</a:t>
            </a:r>
            <a:r>
              <a:rPr lang="en-US" sz="1200" dirty="0" err="1">
                <a:latin typeface="Courier" pitchFamily="1" charset="0"/>
              </a:rPr>
              <a:t>ASSEMBLY.fa</a:t>
            </a:r>
            <a:r>
              <a:rPr lang="en-US" sz="1200" dirty="0">
                <a:latin typeface="Courier" pitchFamily="1" charset="0"/>
              </a:rPr>
              <a:t> -I $</a:t>
            </a:r>
            <a:r>
              <a:rPr lang="en-US" sz="1200" dirty="0" err="1">
                <a:latin typeface="Courier" pitchFamily="1" charset="0"/>
              </a:rPr>
              <a:t>OUT.sort.bam</a:t>
            </a:r>
            <a:r>
              <a:rPr lang="en-US" sz="1200" dirty="0">
                <a:latin typeface="Courier" pitchFamily="1" charset="0"/>
              </a:rPr>
              <a:t> -</a:t>
            </a:r>
            <a:r>
              <a:rPr lang="en-US" sz="1200" dirty="0" err="1">
                <a:latin typeface="Courier" pitchFamily="1" charset="0"/>
              </a:rPr>
              <a:t>targetIntervals</a:t>
            </a:r>
            <a:r>
              <a:rPr lang="en-US" sz="1200" dirty="0">
                <a:latin typeface="Courier" pitchFamily="1" charset="0"/>
              </a:rPr>
              <a:t> $</a:t>
            </a:r>
            <a:r>
              <a:rPr lang="en-US" sz="1200" dirty="0" err="1">
                <a:latin typeface="Courier" pitchFamily="1" charset="0"/>
              </a:rPr>
              <a:t>OUT.intervals</a:t>
            </a:r>
            <a:r>
              <a:rPr lang="en-US" sz="1200" dirty="0">
                <a:latin typeface="Courier" pitchFamily="1" charset="0"/>
              </a:rPr>
              <a:t> -o $</a:t>
            </a:r>
            <a:r>
              <a:rPr lang="en-US" sz="1200" dirty="0" err="1">
                <a:latin typeface="Courier" pitchFamily="1" charset="0"/>
              </a:rPr>
              <a:t>OUT.rl.bam</a:t>
            </a:r>
            <a:endParaRPr lang="en-US" sz="1200" dirty="0">
              <a:latin typeface="Courier" pitchFamily="1" charset="0"/>
            </a:endParaRPr>
          </a:p>
          <a:p>
            <a:endParaRPr lang="en-US" sz="1200" dirty="0">
              <a:latin typeface="Courier" pitchFamily="1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" pitchFamily="1" charset="0"/>
              </a:rPr>
              <a:t># remove duplicates with </a:t>
            </a:r>
            <a:r>
              <a:rPr lang="en-US" sz="1200" b="1" dirty="0" err="1">
                <a:solidFill>
                  <a:srgbClr val="0000FF"/>
                </a:solidFill>
                <a:latin typeface="Courier" pitchFamily="1" charset="0"/>
              </a:rPr>
              <a:t>picard</a:t>
            </a:r>
            <a:endParaRPr lang="en-US" sz="1200" b="1" dirty="0">
              <a:solidFill>
                <a:srgbClr val="0000FF"/>
              </a:solidFill>
              <a:latin typeface="Courier" pitchFamily="1" charset="0"/>
            </a:endParaRPr>
          </a:p>
          <a:p>
            <a:r>
              <a:rPr lang="en-US" sz="1200" b="1" dirty="0">
                <a:latin typeface="Courier" pitchFamily="1" charset="0"/>
              </a:rPr>
              <a:t>java -jar $</a:t>
            </a:r>
            <a:r>
              <a:rPr lang="en-US" sz="1200" b="1" dirty="0" err="1">
                <a:latin typeface="Courier" pitchFamily="1" charset="0"/>
              </a:rPr>
              <a:t>picard</a:t>
            </a:r>
            <a:r>
              <a:rPr lang="en-US" sz="1200" b="1" dirty="0">
                <a:latin typeface="Courier" pitchFamily="1" charset="0"/>
              </a:rPr>
              <a:t> </a:t>
            </a:r>
            <a:r>
              <a:rPr lang="en-US" sz="1200" b="1" dirty="0" err="1">
                <a:latin typeface="Courier" pitchFamily="1" charset="0"/>
              </a:rPr>
              <a:t>MarkDuplicates</a:t>
            </a:r>
            <a:r>
              <a:rPr lang="en-US" sz="1200" b="1" dirty="0">
                <a:latin typeface="Courier" pitchFamily="1" charset="0"/>
              </a:rPr>
              <a:t> </a:t>
            </a:r>
            <a:r>
              <a:rPr lang="en-US" sz="1200" dirty="0">
                <a:latin typeface="Courier" pitchFamily="1" charset="0"/>
              </a:rPr>
              <a:t>REMOVE_DUPLICATES=true INPUT=$</a:t>
            </a:r>
            <a:r>
              <a:rPr lang="en-US" sz="1200" dirty="0" err="1">
                <a:latin typeface="Courier" pitchFamily="1" charset="0"/>
              </a:rPr>
              <a:t>OUT.rl.bam</a:t>
            </a:r>
            <a:r>
              <a:rPr lang="en-US" sz="1200" dirty="0">
                <a:latin typeface="Courier" pitchFamily="1" charset="0"/>
              </a:rPr>
              <a:t> OUTPUT=$</a:t>
            </a:r>
            <a:r>
              <a:rPr lang="en-US" sz="1200" dirty="0" err="1">
                <a:latin typeface="Courier" pitchFamily="1" charset="0"/>
              </a:rPr>
              <a:t>OUT.realigned.bam</a:t>
            </a:r>
            <a:r>
              <a:rPr lang="en-US" sz="1200" dirty="0">
                <a:latin typeface="Courier" pitchFamily="1" charset="0"/>
              </a:rPr>
              <a:t> \ 	METRICS_FILE=</a:t>
            </a:r>
            <a:r>
              <a:rPr lang="en-US" sz="1200" dirty="0" err="1">
                <a:latin typeface="Courier" pitchFamily="1" charset="0"/>
              </a:rPr>
              <a:t>metrics.out</a:t>
            </a:r>
            <a:endParaRPr lang="en-US" sz="1200" dirty="0">
              <a:latin typeface="Courier" pitchFamily="1" charset="0"/>
            </a:endParaRPr>
          </a:p>
          <a:p>
            <a:endParaRPr lang="en-US" sz="1200" dirty="0">
              <a:latin typeface="Courier" pitchFamily="1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" pitchFamily="1" charset="0"/>
              </a:rPr>
              <a:t># index</a:t>
            </a:r>
          </a:p>
          <a:p>
            <a:r>
              <a:rPr lang="en-US" sz="1200" b="1" dirty="0" err="1">
                <a:latin typeface="Courier" pitchFamily="1" charset="0"/>
              </a:rPr>
              <a:t>samtools</a:t>
            </a:r>
            <a:r>
              <a:rPr lang="en-US" sz="1200" b="1" dirty="0">
                <a:latin typeface="Courier" pitchFamily="1" charset="0"/>
              </a:rPr>
              <a:t> index </a:t>
            </a:r>
            <a:r>
              <a:rPr lang="en-US" sz="1200" dirty="0">
                <a:latin typeface="Courier" pitchFamily="1" charset="0"/>
              </a:rPr>
              <a:t>$</a:t>
            </a:r>
            <a:r>
              <a:rPr lang="en-US" sz="1200" dirty="0" err="1">
                <a:latin typeface="Courier" pitchFamily="1" charset="0"/>
              </a:rPr>
              <a:t>OUT.realigned.bam</a:t>
            </a:r>
            <a:endParaRPr lang="en-US" sz="1200" dirty="0">
              <a:latin typeface="Courier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955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200472" y="116632"/>
            <a:ext cx="95770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NGS pipeline main steps (Variant Calling)</a:t>
            </a:r>
          </a:p>
        </p:txBody>
      </p:sp>
      <p:sp>
        <p:nvSpPr>
          <p:cNvPr id="3" name="2 Rectángulo"/>
          <p:cNvSpPr/>
          <p:nvPr/>
        </p:nvSpPr>
        <p:spPr>
          <a:xfrm>
            <a:off x="416496" y="1196752"/>
            <a:ext cx="88569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</a:rPr>
              <a:t># minimum map quality</a:t>
            </a:r>
          </a:p>
          <a:p>
            <a:r>
              <a:rPr lang="en-US" sz="1200" dirty="0"/>
              <a:t>MAPQ=20</a:t>
            </a:r>
          </a:p>
          <a:p>
            <a:endParaRPr lang="en-US" sz="1200" b="1" dirty="0">
              <a:solidFill>
                <a:srgbClr val="0000FF"/>
              </a:solidFill>
            </a:endParaRPr>
          </a:p>
          <a:p>
            <a:r>
              <a:rPr lang="en-US" sz="1200" b="1" dirty="0">
                <a:solidFill>
                  <a:srgbClr val="0000FF"/>
                </a:solidFill>
              </a:rPr>
              <a:t># minimum base quality</a:t>
            </a:r>
          </a:p>
          <a:p>
            <a:r>
              <a:rPr lang="en-US" sz="1200" dirty="0"/>
              <a:t>BASEQ=20</a:t>
            </a:r>
          </a:p>
          <a:p>
            <a:endParaRPr lang="en-US" sz="1200" b="1" dirty="0">
              <a:solidFill>
                <a:srgbClr val="0000FF"/>
              </a:solidFill>
            </a:endParaRPr>
          </a:p>
          <a:p>
            <a:r>
              <a:rPr lang="en-US" sz="1200" b="1" dirty="0">
                <a:solidFill>
                  <a:srgbClr val="0000FF"/>
                </a:solidFill>
              </a:rPr>
              <a:t># minimum depth</a:t>
            </a:r>
          </a:p>
          <a:p>
            <a:r>
              <a:rPr lang="en-US" sz="1200" dirty="0"/>
              <a:t>MINCOV=10</a:t>
            </a:r>
          </a:p>
          <a:p>
            <a:endParaRPr lang="en-US" sz="1200" b="1" dirty="0">
              <a:solidFill>
                <a:srgbClr val="0000FF"/>
              </a:solidFill>
            </a:endParaRPr>
          </a:p>
          <a:p>
            <a:r>
              <a:rPr lang="en-US" sz="1200" b="1" dirty="0">
                <a:solidFill>
                  <a:srgbClr val="0000FF"/>
                </a:solidFill>
              </a:rPr>
              <a:t># maximum depth (recommended twice average depth)</a:t>
            </a:r>
          </a:p>
          <a:p>
            <a:r>
              <a:rPr lang="en-US" sz="1200" dirty="0"/>
              <a:t>MAXCOV=30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0000FF"/>
                </a:solidFill>
              </a:rPr>
              <a:t># minimum SNP quality</a:t>
            </a:r>
          </a:p>
          <a:p>
            <a:r>
              <a:rPr lang="en-US" sz="1200" dirty="0"/>
              <a:t>SNPQ=10</a:t>
            </a:r>
          </a:p>
          <a:p>
            <a:endParaRPr lang="en-US" sz="1200" b="1" dirty="0">
              <a:solidFill>
                <a:srgbClr val="0000FF"/>
              </a:solidFill>
            </a:endParaRPr>
          </a:p>
          <a:p>
            <a:r>
              <a:rPr lang="en-US" sz="1200" b="1" dirty="0">
                <a:solidFill>
                  <a:srgbClr val="0000FF"/>
                </a:solidFill>
              </a:rPr>
              <a:t># variant calling</a:t>
            </a:r>
          </a:p>
          <a:p>
            <a:r>
              <a:rPr lang="en-US" sz="1200" b="1" dirty="0" err="1"/>
              <a:t>samtools</a:t>
            </a:r>
            <a:r>
              <a:rPr lang="en-US" sz="1200" b="1" dirty="0"/>
              <a:t> </a:t>
            </a:r>
            <a:r>
              <a:rPr lang="en-US" sz="1200" b="1" dirty="0" err="1"/>
              <a:t>mpileup</a:t>
            </a:r>
            <a:r>
              <a:rPr lang="en-US" sz="1200" b="1" dirty="0"/>
              <a:t> </a:t>
            </a:r>
            <a:r>
              <a:rPr lang="en-US" sz="1200" dirty="0"/>
              <a:t>-q $MAPQ -Q $BASEQ -go $</a:t>
            </a:r>
            <a:r>
              <a:rPr lang="en-US" sz="1200" dirty="0" err="1"/>
              <a:t>OUT.bcf</a:t>
            </a:r>
            <a:r>
              <a:rPr lang="en-US" sz="1200" dirty="0"/>
              <a:t> -t DP -f $</a:t>
            </a:r>
            <a:r>
              <a:rPr lang="en-US" sz="1200" dirty="0" err="1"/>
              <a:t>ASSEMBLY.fa</a:t>
            </a:r>
            <a:r>
              <a:rPr lang="en-US" sz="1200" dirty="0"/>
              <a:t> $</a:t>
            </a:r>
            <a:r>
              <a:rPr lang="en-US" sz="1200" dirty="0" err="1"/>
              <a:t>OUT.realigned.bam</a:t>
            </a:r>
            <a:endParaRPr lang="en-US" sz="1200" dirty="0"/>
          </a:p>
          <a:p>
            <a:r>
              <a:rPr lang="en-US" sz="1200" b="1" dirty="0" err="1"/>
              <a:t>bcftools</a:t>
            </a:r>
            <a:r>
              <a:rPr lang="en-US" sz="1200" b="1" dirty="0"/>
              <a:t> call </a:t>
            </a:r>
            <a:r>
              <a:rPr lang="en-US" sz="1200" dirty="0"/>
              <a:t>-</a:t>
            </a:r>
            <a:r>
              <a:rPr lang="en-US" sz="1200" dirty="0" err="1"/>
              <a:t>vmO</a:t>
            </a:r>
            <a:r>
              <a:rPr lang="en-US" sz="1200" dirty="0"/>
              <a:t> v -o $OUT.vcf $</a:t>
            </a:r>
            <a:r>
              <a:rPr lang="en-US" sz="1200" dirty="0" err="1"/>
              <a:t>OUT.bcf</a:t>
            </a:r>
            <a:endParaRPr lang="en-US" sz="1200" dirty="0"/>
          </a:p>
          <a:p>
            <a:endParaRPr lang="en-US" sz="1200" b="1" dirty="0">
              <a:solidFill>
                <a:srgbClr val="0000FF"/>
              </a:solidFill>
            </a:endParaRPr>
          </a:p>
          <a:p>
            <a:r>
              <a:rPr lang="en-US" sz="1200" b="1" dirty="0">
                <a:solidFill>
                  <a:srgbClr val="0000FF"/>
                </a:solidFill>
              </a:rPr>
              <a:t># filtering (see https://github.com/samtools/bcftools/wiki/HOWTOs#variant-filtering)</a:t>
            </a:r>
          </a:p>
          <a:p>
            <a:r>
              <a:rPr lang="en-US" sz="1200" b="1" dirty="0" err="1"/>
              <a:t>bcftools</a:t>
            </a:r>
            <a:r>
              <a:rPr lang="en-US" sz="1200" b="1" dirty="0"/>
              <a:t> filter </a:t>
            </a:r>
            <a:r>
              <a:rPr lang="en-US" sz="1200" dirty="0"/>
              <a:t>-O v -g3 -s LOWQUAL -</a:t>
            </a:r>
            <a:r>
              <a:rPr lang="en-US" sz="1200" dirty="0" err="1"/>
              <a:t>e"%QUAL</a:t>
            </a:r>
            <a:r>
              <a:rPr lang="en-US" sz="1200" dirty="0"/>
              <a:t>&lt;$SNPQ || %MAX(DP)&lt;$MINCOV || %MAX(DP)&gt;$MAXCOV"  $OUT.vcf | \</a:t>
            </a:r>
          </a:p>
          <a:p>
            <a:r>
              <a:rPr lang="en-US" sz="1200" dirty="0"/>
              <a:t>        	</a:t>
            </a:r>
            <a:r>
              <a:rPr lang="en-US" sz="1200" dirty="0" err="1"/>
              <a:t>grep</a:t>
            </a:r>
            <a:r>
              <a:rPr lang="en-US" sz="1200"/>
              <a:t> ‘PASS</a:t>
            </a:r>
            <a:r>
              <a:rPr lang="en-US" sz="1200" dirty="0"/>
              <a:t>’ &gt; </a:t>
            </a:r>
            <a:r>
              <a:rPr lang="en-US" sz="1200"/>
              <a:t>$OUT.flt.vcf</a:t>
            </a:r>
            <a:endParaRPr lang="en-US" sz="1200" dirty="0"/>
          </a:p>
        </p:txBody>
      </p:sp>
      <p:sp>
        <p:nvSpPr>
          <p:cNvPr id="5" name="4 Rectángulo redondeado"/>
          <p:cNvSpPr/>
          <p:nvPr/>
        </p:nvSpPr>
        <p:spPr>
          <a:xfrm>
            <a:off x="776536" y="5805264"/>
            <a:ext cx="7848872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You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 </a:t>
            </a:r>
            <a:r>
              <a:rPr lang="es-E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need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 a </a:t>
            </a:r>
            <a:r>
              <a:rPr lang="es-E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linux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 </a:t>
            </a:r>
            <a:r>
              <a:rPr lang="es-E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computer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 </a:t>
            </a:r>
            <a:r>
              <a:rPr lang="es-E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with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 ~16 Gb RAM and 100 Gb disk per </a:t>
            </a:r>
            <a:r>
              <a:rPr lang="es-E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mammalian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 </a:t>
            </a:r>
            <a:r>
              <a:rPr lang="es-E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genome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16417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xfrm>
            <a:off x="776536" y="332656"/>
            <a:ext cx="8419680" cy="1143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kumimoji="0" lang="fr-F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Visualizing</a:t>
            </a:r>
            <a:r>
              <a:rPr kumimoji="0" lang="fr-FR" sz="3200" b="0" i="0" u="none" strike="noStrike" kern="0" cap="none" spc="0" normalizeH="0" baseline="0" noProof="0" dirty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data: IGV</a:t>
            </a:r>
            <a:br>
              <a:rPr kumimoji="0" lang="fr-FR" sz="3200" b="0" i="0" u="none" strike="noStrike" kern="0" cap="none" spc="0" normalizeH="0" baseline="0" noProof="0" dirty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lang="en-US" dirty="0">
                <a:hlinkClick r:id="rId2"/>
              </a:rPr>
              <a:t>http://www.broadinstitute.org/igv/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113" y="2348881"/>
            <a:ext cx="507552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560512" y="3246392"/>
            <a:ext cx="33123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54000">
              <a:buFont typeface="+mj-lt"/>
              <a:buAutoNum type="arabicPeriod"/>
            </a:pPr>
            <a:r>
              <a:rPr lang="es-ES" sz="2400" dirty="0"/>
              <a:t> Load </a:t>
            </a:r>
            <a:r>
              <a:rPr lang="es-ES" sz="2400" dirty="0" err="1"/>
              <a:t>reference</a:t>
            </a:r>
            <a:r>
              <a:rPr lang="es-ES" sz="2400" dirty="0"/>
              <a:t> </a:t>
            </a:r>
            <a:r>
              <a:rPr lang="es-ES" sz="2400" dirty="0" err="1"/>
              <a:t>genome</a:t>
            </a:r>
            <a:endParaRPr lang="es-ES" sz="2400" dirty="0"/>
          </a:p>
          <a:p>
            <a:pPr marL="342900" indent="-254000">
              <a:buFont typeface="+mj-lt"/>
              <a:buAutoNum type="arabicPeriod"/>
            </a:pPr>
            <a:r>
              <a:rPr lang="es-ES" sz="2400" dirty="0"/>
              <a:t> Load </a:t>
            </a:r>
            <a:r>
              <a:rPr lang="es-ES" sz="2400" dirty="0" err="1"/>
              <a:t>annotation</a:t>
            </a:r>
            <a:r>
              <a:rPr lang="es-ES" sz="2400" dirty="0"/>
              <a:t> files</a:t>
            </a:r>
            <a:endParaRPr lang="en-US" sz="2400" dirty="0"/>
          </a:p>
          <a:p>
            <a:pPr marL="342900" indent="-254000">
              <a:buFont typeface="+mj-lt"/>
              <a:buAutoNum type="arabicPeriod"/>
            </a:pPr>
            <a:r>
              <a:rPr lang="es-ES" sz="2400" dirty="0"/>
              <a:t> Load </a:t>
            </a:r>
            <a:r>
              <a:rPr lang="es-ES" sz="2400" dirty="0" err="1"/>
              <a:t>bam</a:t>
            </a:r>
            <a:r>
              <a:rPr lang="es-ES" sz="2400" dirty="0"/>
              <a:t> files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26"/>
            <a:ext cx="456208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1" name="Picture 19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83" name="TextShape 1"/>
          <p:cNvSpPr txBox="1"/>
          <p:nvPr/>
        </p:nvSpPr>
        <p:spPr>
          <a:xfrm>
            <a:off x="4433980" y="802955"/>
            <a:ext cx="4562086" cy="1454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NGS: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One technology fits all</a:t>
            </a:r>
          </a:p>
        </p:txBody>
      </p:sp>
      <p:sp>
        <p:nvSpPr>
          <p:cNvPr id="19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4062855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4" name="Graphic 123" descr="DNA">
            <a:extLst>
              <a:ext uri="{FF2B5EF4-FFF2-40B4-BE49-F238E27FC236}">
                <a16:creationId xmlns:a16="http://schemas.microsoft.com/office/drawing/2014/main" id="{0CC73A3F-8392-436F-B47C-7297EF356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846" y="1951481"/>
            <a:ext cx="2975237" cy="2975237"/>
          </a:xfrm>
          <a:prstGeom prst="rect">
            <a:avLst/>
          </a:prstGeom>
        </p:spPr>
      </p:pic>
      <p:sp>
        <p:nvSpPr>
          <p:cNvPr id="184" name="TextShape 2"/>
          <p:cNvSpPr txBox="1"/>
          <p:nvPr/>
        </p:nvSpPr>
        <p:spPr>
          <a:xfrm>
            <a:off x="4948591" y="2421682"/>
            <a:ext cx="4044282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58775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De novo sequencing</a:t>
            </a:r>
          </a:p>
          <a:p>
            <a:pPr marL="358775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Re sequencing: variant discovery</a:t>
            </a:r>
          </a:p>
          <a:p>
            <a:pPr marL="358775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mRNA resequencing</a:t>
            </a:r>
          </a:p>
          <a:p>
            <a:pPr marL="358775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microRNA characterization</a:t>
            </a:r>
          </a:p>
          <a:p>
            <a:pPr marL="358775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Epigenomics (CHip technology)</a:t>
            </a:r>
          </a:p>
          <a:p>
            <a:pPr marL="358775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Metagenomics</a:t>
            </a:r>
          </a:p>
          <a:p>
            <a:pPr marL="358775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Medical applications (cancer genomes …)</a:t>
            </a:r>
          </a:p>
          <a:p>
            <a:pPr marL="358775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4528" y="476672"/>
            <a:ext cx="841968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ES" sz="20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This</a:t>
            </a:r>
            <a:r>
              <a:rPr lang="es-ES" sz="2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s-ES" sz="20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is</a:t>
            </a:r>
            <a:r>
              <a:rPr lang="es-ES" sz="2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X </a:t>
            </a:r>
            <a:r>
              <a:rPr lang="es-ES" sz="20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chromosome</a:t>
            </a:r>
            <a:r>
              <a:rPr lang="es-ES" sz="2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of a </a:t>
            </a:r>
            <a:r>
              <a:rPr lang="es-ES" sz="20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mammal</a:t>
            </a:r>
            <a:r>
              <a:rPr lang="es-ES" sz="2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:</a:t>
            </a:r>
            <a:br>
              <a:rPr lang="es-ES" sz="2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</a:br>
            <a:r>
              <a:rPr lang="es-ES" sz="20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is</a:t>
            </a:r>
            <a:r>
              <a:rPr lang="es-ES" sz="2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s-ES" sz="20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it</a:t>
            </a:r>
            <a:r>
              <a:rPr lang="es-ES" sz="2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a </a:t>
            </a:r>
            <a:r>
              <a:rPr lang="es-ES" sz="20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male</a:t>
            </a:r>
            <a:r>
              <a:rPr lang="es-ES" sz="2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s-ES" sz="20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or</a:t>
            </a:r>
            <a:r>
              <a:rPr lang="es-ES" sz="2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a </a:t>
            </a:r>
            <a:r>
              <a:rPr lang="es-ES" sz="20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female</a:t>
            </a:r>
            <a:r>
              <a:rPr lang="es-ES" sz="2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?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4" name="3 Grupo"/>
          <p:cNvGrpSpPr/>
          <p:nvPr/>
        </p:nvGrpSpPr>
        <p:grpSpPr>
          <a:xfrm>
            <a:off x="1909607" y="1700808"/>
            <a:ext cx="5995721" cy="4054375"/>
            <a:chOff x="1909607" y="1700808"/>
            <a:chExt cx="5995721" cy="405437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9607" y="1700808"/>
              <a:ext cx="5995721" cy="405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2 Rectángulo"/>
            <p:cNvSpPr/>
            <p:nvPr/>
          </p:nvSpPr>
          <p:spPr>
            <a:xfrm>
              <a:off x="7113240" y="2492896"/>
              <a:ext cx="216024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>
            <a:spLocks noGrp="1"/>
          </p:cNvSpPr>
          <p:nvPr>
            <p:ph type="title"/>
          </p:nvPr>
        </p:nvSpPr>
        <p:spPr>
          <a:xfrm>
            <a:off x="776536" y="332656"/>
            <a:ext cx="8419680" cy="1143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Annotating</a:t>
            </a:r>
            <a:r>
              <a:rPr kumimoji="0" lang="fr-FR" sz="3200" b="0" i="0" u="none" strike="noStrike" kern="0" cap="none" spc="0" normalizeH="0" baseline="0" noProof="0" dirty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fr-F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SNPs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1568624" y="2996952"/>
            <a:ext cx="6912768" cy="11521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Variant</a:t>
            </a:r>
            <a:r>
              <a:rPr lang="es-ES" dirty="0"/>
              <a:t> </a:t>
            </a:r>
            <a:r>
              <a:rPr lang="es-ES" dirty="0" err="1"/>
              <a:t>Effect</a:t>
            </a:r>
            <a:r>
              <a:rPr lang="es-ES" dirty="0"/>
              <a:t> Predictor:</a:t>
            </a:r>
          </a:p>
          <a:p>
            <a:pPr algn="ctr"/>
            <a:r>
              <a:rPr lang="en-US" dirty="0">
                <a:hlinkClick r:id="rId2"/>
              </a:rPr>
              <a:t>https://www.ensembl.org/info/docs/tools/vep/index.html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xfrm>
            <a:off x="776536" y="332656"/>
            <a:ext cx="8419680" cy="1143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Identifying</a:t>
            </a:r>
            <a:r>
              <a:rPr kumimoji="0" lang="fr-FR" sz="3200" b="0" i="0" u="none" strike="noStrike" kern="0" cap="none" spc="0" normalizeH="0" baseline="0" noProof="0" dirty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structural </a:t>
            </a:r>
            <a:r>
              <a:rPr kumimoji="0" lang="fr-F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variants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63" y="1653919"/>
            <a:ext cx="7182273" cy="50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708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605" y="-128068"/>
            <a:ext cx="10086975" cy="7229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434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xfrm>
            <a:off x="776536" y="332656"/>
            <a:ext cx="8419680" cy="1143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</a:rPr>
              <a:t>Identifying</a:t>
            </a:r>
            <a:r>
              <a:rPr kumimoji="0" lang="fr-FR" sz="3200" b="0" i="0" u="none" strike="noStrike" kern="0" cap="none" spc="0" normalizeH="0" baseline="0" noProof="0" dirty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</a:rPr>
              <a:t> structural </a:t>
            </a:r>
            <a:r>
              <a:rPr kumimoji="0" lang="fr-F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</a:rPr>
              <a:t>variants</a:t>
            </a:r>
            <a:r>
              <a:rPr lang="fr-FR" sz="3200" dirty="0">
                <a:solidFill>
                  <a:srgbClr val="1A6BAE"/>
                </a:solidFill>
                <a:latin typeface="Verdana"/>
              </a:rPr>
              <a:t>:</a:t>
            </a:r>
            <a:br>
              <a:rPr lang="fr-FR" sz="3200" dirty="0">
                <a:solidFill>
                  <a:srgbClr val="1A6BAE"/>
                </a:solidFill>
                <a:latin typeface="Verdana"/>
              </a:rPr>
            </a:br>
            <a:r>
              <a:rPr lang="fr-FR" sz="1600" dirty="0">
                <a:solidFill>
                  <a:srgbClr val="1A6BAE"/>
                </a:solidFill>
                <a:latin typeface="Verdana"/>
              </a:rPr>
              <a:t>https://genomebiology.biomedcentral.com/articles/10.1186/s13059-019-1720-5</a:t>
            </a: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1280592" y="1844824"/>
            <a:ext cx="7200800" cy="3096344"/>
          </a:xfrm>
          <a:prstGeom prst="rect">
            <a:avLst/>
          </a:prstGeom>
        </p:spPr>
        <p:txBody>
          <a:bodyPr/>
          <a:lstStyle/>
          <a:p>
            <a:pPr marL="439738" indent="-439738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fr-FR" sz="2000" b="1" dirty="0" err="1">
                <a:solidFill>
                  <a:srgbClr val="CCCCFF"/>
                </a:solidFill>
                <a:latin typeface="+mj-lt"/>
                <a:ea typeface="Verdana" pitchFamily="34" charset="0"/>
                <a:cs typeface="Verdana" pitchFamily="34" charset="0"/>
                <a:hlinkClick r:id="rId2"/>
              </a:rPr>
              <a:t>CNVer</a:t>
            </a:r>
            <a:r>
              <a:rPr lang="fr-FR" sz="2000" b="1" dirty="0">
                <a:solidFill>
                  <a:srgbClr val="CCCCFF"/>
                </a:solidFill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fr-FR" sz="2000" b="1" dirty="0">
                <a:latin typeface="+mj-lt"/>
                <a:ea typeface="Verdana" pitchFamily="34" charset="0"/>
                <a:cs typeface="Verdana" pitchFamily="34" charset="0"/>
              </a:rPr>
              <a:t>: http://compbio.cs.toronto.edu/CNVer/</a:t>
            </a:r>
            <a:endParaRPr sz="2000" dirty="0">
              <a:latin typeface="+mj-lt"/>
              <a:ea typeface="Verdana" pitchFamily="34" charset="0"/>
              <a:cs typeface="Verdana" pitchFamily="34" charset="0"/>
            </a:endParaRPr>
          </a:p>
          <a:p>
            <a:pPr marL="439738" indent="-439738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fr-FR" sz="2000" b="1" dirty="0" err="1">
                <a:solidFill>
                  <a:srgbClr val="CCCCFF"/>
                </a:solidFill>
                <a:latin typeface="+mj-lt"/>
                <a:ea typeface="Verdana" pitchFamily="34" charset="0"/>
                <a:cs typeface="Verdana" pitchFamily="34" charset="0"/>
                <a:hlinkClick r:id="rId3"/>
              </a:rPr>
              <a:t>CNVnator</a:t>
            </a:r>
            <a:r>
              <a:rPr lang="fr-FR" sz="2000" b="1" dirty="0">
                <a:solidFill>
                  <a:srgbClr val="CCCCFF"/>
                </a:solidFill>
                <a:latin typeface="+mj-lt"/>
                <a:ea typeface="Verdana" pitchFamily="34" charset="0"/>
                <a:cs typeface="Verdana" pitchFamily="34" charset="0"/>
              </a:rPr>
              <a:t>: </a:t>
            </a:r>
            <a:r>
              <a:rPr lang="fr-FR" sz="2000" b="1" dirty="0">
                <a:latin typeface="+mj-lt"/>
                <a:ea typeface="Verdana" pitchFamily="34" charset="0"/>
                <a:cs typeface="Verdana" pitchFamily="34" charset="0"/>
              </a:rPr>
              <a:t>http://sv.gersteinlab.org/</a:t>
            </a:r>
            <a:endParaRPr sz="2000" dirty="0">
              <a:latin typeface="+mj-lt"/>
              <a:ea typeface="Verdana" pitchFamily="34" charset="0"/>
              <a:cs typeface="Verdana" pitchFamily="34" charset="0"/>
            </a:endParaRPr>
          </a:p>
          <a:p>
            <a:pPr marL="439738" indent="-439738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fr-FR" sz="2000" b="1" dirty="0" err="1">
                <a:solidFill>
                  <a:srgbClr val="000000"/>
                </a:solidFill>
                <a:latin typeface="+mj-lt"/>
                <a:ea typeface="Verdana" pitchFamily="34" charset="0"/>
                <a:cs typeface="Verdana" pitchFamily="34" charset="0"/>
                <a:hlinkClick r:id="rId4"/>
              </a:rPr>
              <a:t>ReadDepth</a:t>
            </a:r>
            <a:r>
              <a:rPr lang="fr-FR" sz="2000" b="1" dirty="0">
                <a:solidFill>
                  <a:srgbClr val="000000"/>
                </a:solidFill>
                <a:latin typeface="+mj-lt"/>
                <a:ea typeface="Verdana" pitchFamily="34" charset="0"/>
                <a:cs typeface="Verdana" pitchFamily="34" charset="0"/>
                <a:hlinkClick r:id="rId4"/>
              </a:rPr>
              <a:t>: </a:t>
            </a:r>
            <a:r>
              <a:rPr lang="fr-FR" sz="2000" b="1" dirty="0">
                <a:solidFill>
                  <a:srgbClr val="000000"/>
                </a:solidFill>
                <a:latin typeface="+mj-lt"/>
                <a:ea typeface="Verdana" pitchFamily="34" charset="0"/>
                <a:cs typeface="Verdana" pitchFamily="34" charset="0"/>
                <a:hlinkClick r:id="rId5"/>
              </a:rPr>
              <a:t>https://github.com/chrisamiller/readdepth</a:t>
            </a:r>
            <a:endParaRPr lang="fr-FR" sz="2000" b="1" dirty="0">
              <a:solidFill>
                <a:srgbClr val="000000"/>
              </a:solidFill>
              <a:latin typeface="+mj-lt"/>
              <a:ea typeface="Verdana" pitchFamily="34" charset="0"/>
              <a:cs typeface="Verdana" pitchFamily="34" charset="0"/>
            </a:endParaRPr>
          </a:p>
          <a:p>
            <a:pPr marL="439738" indent="-439738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fr-FR" sz="2000" b="1" dirty="0">
                <a:solidFill>
                  <a:srgbClr val="000000"/>
                </a:solidFill>
                <a:latin typeface="+mj-lt"/>
                <a:ea typeface="Verdana" pitchFamily="34" charset="0"/>
                <a:cs typeface="Verdana" pitchFamily="34" charset="0"/>
                <a:hlinkClick r:id="rId6" action="ppaction://hlinkfile"/>
              </a:rPr>
              <a:t>Control-Free:</a:t>
            </a:r>
            <a:r>
              <a:rPr lang="fr-FR" sz="2000" b="1" dirty="0">
                <a:solidFill>
                  <a:srgbClr val="000000"/>
                </a:solidFill>
                <a:latin typeface="+mj-lt"/>
                <a:ea typeface="Verdana" pitchFamily="34" charset="0"/>
                <a:cs typeface="Verdana" pitchFamily="34" charset="0"/>
              </a:rPr>
              <a:t> http://bioinfo-out.curie.fr/projects/freec/</a:t>
            </a:r>
            <a:endParaRPr sz="2000" dirty="0">
              <a:latin typeface="+mj-lt"/>
              <a:ea typeface="Verdana" pitchFamily="34" charset="0"/>
              <a:cs typeface="Verdana" pitchFamily="34" charset="0"/>
            </a:endParaRPr>
          </a:p>
          <a:p>
            <a:pPr marL="439738" indent="-439738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fr-FR" sz="2000" b="1" dirty="0" err="1">
                <a:solidFill>
                  <a:srgbClr val="000000"/>
                </a:solidFill>
                <a:latin typeface="+mj-lt"/>
                <a:ea typeface="Verdana" pitchFamily="34" charset="0"/>
                <a:cs typeface="Verdana" pitchFamily="34" charset="0"/>
                <a:hlinkClick r:id="rId7"/>
              </a:rPr>
              <a:t>cn.MOPS</a:t>
            </a:r>
            <a:r>
              <a:rPr lang="fr-FR" sz="2000" b="1" dirty="0">
                <a:solidFill>
                  <a:srgbClr val="000000"/>
                </a:solidFill>
                <a:latin typeface="+mj-lt"/>
                <a:ea typeface="Verdana" pitchFamily="34" charset="0"/>
                <a:cs typeface="Verdana" pitchFamily="34" charset="0"/>
                <a:hlinkClick r:id="rId7"/>
              </a:rPr>
              <a:t>:</a:t>
            </a:r>
            <a:r>
              <a:rPr lang="fr-FR" sz="2000" b="1" dirty="0">
                <a:solidFill>
                  <a:srgbClr val="000000"/>
                </a:solidFill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fr-FR" sz="2000" b="1" dirty="0">
                <a:solidFill>
                  <a:srgbClr val="000000"/>
                </a:solidFill>
                <a:latin typeface="+mj-lt"/>
                <a:ea typeface="Verdana" pitchFamily="34" charset="0"/>
                <a:cs typeface="Verdana" pitchFamily="34" charset="0"/>
                <a:hlinkClick r:id="rId8"/>
              </a:rPr>
              <a:t>http://www.bioinf.jku.at/software/cnmops/</a:t>
            </a:r>
            <a:endParaRPr lang="fr-FR" sz="2000" b="1" dirty="0">
              <a:solidFill>
                <a:srgbClr val="000000"/>
              </a:solidFill>
              <a:latin typeface="+mj-lt"/>
              <a:ea typeface="Verdana" pitchFamily="34" charset="0"/>
              <a:cs typeface="Verdana" pitchFamily="34" charset="0"/>
            </a:endParaRPr>
          </a:p>
          <a:p>
            <a:pPr marL="439738" indent="-439738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fr-FR" sz="2000" b="1" dirty="0">
                <a:solidFill>
                  <a:srgbClr val="000000"/>
                </a:solidFill>
                <a:latin typeface="+mj-lt"/>
                <a:ea typeface="Verdana" pitchFamily="34" charset="0"/>
                <a:cs typeface="Verdana" pitchFamily="34" charset="0"/>
              </a:rPr>
              <a:t>…</a:t>
            </a:r>
            <a:endParaRPr sz="2000" dirty="0">
              <a:latin typeface="+mj-lt"/>
              <a:ea typeface="Verdana" pitchFamily="34" charset="0"/>
              <a:cs typeface="Verdana" pitchFamily="34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sz="20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352600" y="5223137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No method is best for all SVs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Short reads are not suited to detect complex rearrangements, mainly copy number variants and short </a:t>
            </a:r>
            <a:r>
              <a:rPr lang="en-US" dirty="0" err="1"/>
              <a:t>indels</a:t>
            </a:r>
            <a:r>
              <a:rPr lang="en-US" dirty="0"/>
              <a:t> 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xfrm>
            <a:off x="776536" y="332656"/>
            <a:ext cx="8419680" cy="1143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kumimoji="0" lang="fr-F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RNAseq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352600" y="1844824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68288" indent="-268288">
              <a:buFont typeface="Wingdings" pitchFamily="2" charset="2"/>
              <a:buChar char="ü"/>
            </a:pP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Multiple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applications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discovery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of new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transcripts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isoforms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, and non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coding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RNAs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quantification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of (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differential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expression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allele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specific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expression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improve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anotation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268288" indent="-268288">
              <a:buFont typeface="Wingdings" pitchFamily="2" charset="2"/>
              <a:buChar char="ü"/>
            </a:pP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68288" indent="-268288">
              <a:buFont typeface="Wingdings" pitchFamily="2" charset="2"/>
              <a:buChar char="ü"/>
            </a:pP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Best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annotation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file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available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268288" indent="-268288">
              <a:buFont typeface="Wingdings" pitchFamily="2" charset="2"/>
              <a:buChar char="ü"/>
            </a:pP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68288" indent="-268288">
              <a:buFont typeface="Wingdings" pitchFamily="2" charset="2"/>
              <a:buChar char="ü"/>
            </a:pP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Paired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needed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you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wish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to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discover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isoforms</a:t>
            </a: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68288" indent="-268288">
              <a:buFont typeface="Wingdings" pitchFamily="2" charset="2"/>
              <a:buChar char="ü"/>
            </a:pP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68288" indent="-268288">
              <a:buFont typeface="Wingdings" pitchFamily="2" charset="2"/>
              <a:buChar char="ü"/>
            </a:pP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Mapping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is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normally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done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allowing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ambiguity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to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study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expression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in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paralogs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268288" indent="-268288">
              <a:buFont typeface="Wingdings" pitchFamily="2" charset="2"/>
              <a:buChar char="ü"/>
            </a:pP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68288" indent="-268288">
              <a:buFont typeface="Wingdings" pitchFamily="2" charset="2"/>
              <a:buChar char="ü"/>
            </a:pP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Popular pipeline: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Bowtie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+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Tophat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+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Cufflinks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268288" indent="-268288">
              <a:buFont typeface="Wingdings" pitchFamily="2" charset="2"/>
              <a:buChar char="ü"/>
            </a:pP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764704"/>
            <a:ext cx="7996524" cy="446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190061" y="5641224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https://www.nature.com/articles/nprot.2016.095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45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xfrm>
            <a:off x="776536" y="332656"/>
            <a:ext cx="8419680" cy="1143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kumimoji="0" lang="fr-F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RNAseq</a:t>
            </a:r>
            <a:r>
              <a:rPr kumimoji="0" lang="fr-FR" sz="3200" b="0" i="0" u="none" strike="noStrike" kern="0" cap="none" spc="0" normalizeH="0" baseline="0" noProof="0" dirty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Pipelines (</a:t>
            </a:r>
            <a:r>
              <a:rPr lang="fr-FR" sz="3200" dirty="0">
                <a:solidFill>
                  <a:srgbClr val="1A6BAE"/>
                </a:solidFill>
                <a:latin typeface="Verdana"/>
              </a:rPr>
              <a:t>J</a:t>
            </a:r>
            <a:r>
              <a:rPr kumimoji="0" lang="fr-FR" sz="3200" b="0" i="0" u="none" strike="noStrike" kern="0" cap="none" spc="0" normalizeH="0" baseline="0" noProof="0" dirty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Hopkins):</a:t>
            </a:r>
            <a:br>
              <a:rPr kumimoji="0" lang="fr-FR" sz="3200" b="0" i="0" u="none" strike="noStrike" kern="0" cap="none" spc="0" normalizeH="0" baseline="0" noProof="0" dirty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lang="fr-FR" dirty="0">
                <a:solidFill>
                  <a:srgbClr val="1A6BAE"/>
                </a:solidFill>
                <a:latin typeface="Verdana"/>
              </a:rPr>
              <a:t>Hisat2 + </a:t>
            </a:r>
            <a:r>
              <a:rPr lang="fr-FR" dirty="0" err="1">
                <a:solidFill>
                  <a:srgbClr val="1A6BAE"/>
                </a:solidFill>
                <a:latin typeface="Verdana"/>
              </a:rPr>
              <a:t>StringTie</a:t>
            </a:r>
            <a:r>
              <a:rPr lang="fr-FR" dirty="0">
                <a:solidFill>
                  <a:srgbClr val="1A6BAE"/>
                </a:solidFill>
                <a:latin typeface="Verdana"/>
              </a:rPr>
              <a:t> + </a:t>
            </a:r>
            <a:r>
              <a:rPr lang="fr-FR" dirty="0" err="1">
                <a:solidFill>
                  <a:srgbClr val="1A6BAE"/>
                </a:solidFill>
                <a:latin typeface="Verdana"/>
              </a:rPr>
              <a:t>BallGown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064568" y="2060848"/>
            <a:ext cx="78488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HISAT2</a:t>
            </a:r>
            <a:r>
              <a:rPr lang="en-US" sz="1600" dirty="0"/>
              <a:t> is a new, rapid and accurate system for aligning NGS reads (both DNA and RNA) against a population of genomes. HISAT2 is a successor to both HISAT and TopHat2. In this program, we extended the Burrows-Wheeler transform (BWT) and the </a:t>
            </a:r>
            <a:r>
              <a:rPr lang="en-US" sz="1600" dirty="0" err="1"/>
              <a:t>Ferragina-Manzini</a:t>
            </a:r>
            <a:r>
              <a:rPr lang="en-US" sz="1600" dirty="0"/>
              <a:t> (FM) index to incorporate genomic differences among individuals into the reference genome.</a:t>
            </a:r>
          </a:p>
          <a:p>
            <a:endParaRPr lang="en-US" sz="1600" dirty="0"/>
          </a:p>
          <a:p>
            <a:r>
              <a:rPr lang="en-US" sz="1600" dirty="0" err="1">
                <a:hlinkClick r:id="rId3"/>
              </a:rPr>
              <a:t>StringTie</a:t>
            </a:r>
            <a:r>
              <a:rPr lang="en-US" sz="1600" dirty="0"/>
              <a:t>: A new and fast transcript assembler and abundance estimator for RNA-</a:t>
            </a:r>
            <a:r>
              <a:rPr lang="en-US" sz="1600" dirty="0" err="1"/>
              <a:t>seq</a:t>
            </a:r>
            <a:r>
              <a:rPr lang="en-US" sz="1600" dirty="0"/>
              <a:t> data. Similar to Cufflinks, </a:t>
            </a:r>
            <a:r>
              <a:rPr lang="en-US" sz="1600" dirty="0" err="1"/>
              <a:t>StringTie</a:t>
            </a:r>
            <a:r>
              <a:rPr lang="en-US" sz="1600" dirty="0"/>
              <a:t> assembles transcripts from the alignments produced by </a:t>
            </a:r>
            <a:r>
              <a:rPr lang="en-US" sz="1600" dirty="0" err="1"/>
              <a:t>TopHat</a:t>
            </a:r>
            <a:r>
              <a:rPr lang="en-US" sz="1600" dirty="0"/>
              <a:t>, including novel isoforms, and quantitates those transcripts.</a:t>
            </a:r>
          </a:p>
          <a:p>
            <a:endParaRPr lang="en-US" sz="1600" dirty="0"/>
          </a:p>
          <a:p>
            <a:r>
              <a:rPr lang="en-US" sz="1600" dirty="0" err="1">
                <a:hlinkClick r:id="rId3"/>
              </a:rPr>
              <a:t>Ballgown</a:t>
            </a:r>
            <a:r>
              <a:rPr lang="en-US" sz="1600" dirty="0"/>
              <a:t>: A program for computing differentially expressed genes in two or more RNA-</a:t>
            </a:r>
            <a:r>
              <a:rPr lang="en-US" sz="1600" dirty="0" err="1"/>
              <a:t>seq</a:t>
            </a:r>
            <a:r>
              <a:rPr lang="en-US" sz="1600" dirty="0"/>
              <a:t> experiments, using the output of </a:t>
            </a:r>
            <a:r>
              <a:rPr lang="en-US" sz="1600" dirty="0" err="1"/>
              <a:t>StringTie</a:t>
            </a:r>
            <a:r>
              <a:rPr lang="en-US" sz="1600" dirty="0"/>
              <a:t> or Cufflinks. The </a:t>
            </a:r>
            <a:r>
              <a:rPr lang="en-US" sz="1600" dirty="0" err="1"/>
              <a:t>Ballgown</a:t>
            </a:r>
            <a:r>
              <a:rPr lang="en-US" sz="1600" dirty="0"/>
              <a:t> package provides functions to organize, visualize, and analyze expression measurements. </a:t>
            </a:r>
            <a:r>
              <a:rPr lang="en-US" sz="1600" dirty="0" err="1"/>
              <a:t>Ballgown</a:t>
            </a:r>
            <a:r>
              <a:rPr lang="en-US" sz="1600" dirty="0"/>
              <a:t> is written in R and is part of </a:t>
            </a:r>
            <a:r>
              <a:rPr lang="en-US" sz="1600" dirty="0" err="1"/>
              <a:t>Bioconductor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3493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7" y="12476"/>
            <a:ext cx="5633938" cy="6736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587575" y="260648"/>
            <a:ext cx="374441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an experiment involving multiple RNA-</a:t>
            </a:r>
            <a:r>
              <a:rPr lang="en-US" sz="1200" dirty="0" err="1"/>
              <a:t>seq</a:t>
            </a:r>
            <a:r>
              <a:rPr lang="en-US" sz="1200" dirty="0"/>
              <a:t> data sets, reads are first mapped to the genome using HISAT (Steps 1 and 2). Annotation of reference genes and transcripts is optional-</a:t>
            </a:r>
          </a:p>
          <a:p>
            <a:endParaRPr lang="en-US" sz="1200" dirty="0"/>
          </a:p>
          <a:p>
            <a:r>
              <a:rPr lang="en-US" sz="1200" dirty="0"/>
              <a:t>The alignments are then passed to </a:t>
            </a:r>
            <a:r>
              <a:rPr lang="en-US" sz="1200" dirty="0" err="1"/>
              <a:t>StringTie</a:t>
            </a:r>
            <a:r>
              <a:rPr lang="en-US" sz="1200" dirty="0"/>
              <a:t> (Step 3), which assembles and quantifies the transcripts in each sample. </a:t>
            </a:r>
          </a:p>
          <a:p>
            <a:endParaRPr lang="en-US" sz="1200" dirty="0"/>
          </a:p>
          <a:p>
            <a:r>
              <a:rPr lang="en-US" sz="1200" dirty="0"/>
              <a:t>After initial assembly, the assembled transcripts are merged together (Step 4) by a special </a:t>
            </a:r>
            <a:r>
              <a:rPr lang="en-US" sz="1200" dirty="0" err="1"/>
              <a:t>StringTie</a:t>
            </a:r>
            <a:r>
              <a:rPr lang="en-US" sz="1200" dirty="0"/>
              <a:t> module, which creates a uniform set of transcripts for all samples. </a:t>
            </a:r>
          </a:p>
          <a:p>
            <a:endParaRPr lang="en-US" sz="1200" dirty="0"/>
          </a:p>
          <a:p>
            <a:r>
              <a:rPr lang="en-US" sz="1200" dirty="0"/>
              <a:t>The </a:t>
            </a:r>
            <a:r>
              <a:rPr lang="en-US" sz="1200" dirty="0" err="1"/>
              <a:t>gffcompare</a:t>
            </a:r>
            <a:r>
              <a:rPr lang="en-US" sz="1200" dirty="0"/>
              <a:t> program then compares the genes and transcripts with the annotation and reports statistics on this comparison (Step 5). </a:t>
            </a:r>
          </a:p>
          <a:p>
            <a:endParaRPr lang="en-US" sz="1200" dirty="0"/>
          </a:p>
          <a:p>
            <a:r>
              <a:rPr lang="en-US" sz="1200" dirty="0"/>
              <a:t>In Step 6, </a:t>
            </a:r>
            <a:r>
              <a:rPr lang="en-US" sz="1200" dirty="0" err="1"/>
              <a:t>StringTie</a:t>
            </a:r>
            <a:r>
              <a:rPr lang="en-US" sz="1200" dirty="0"/>
              <a:t> processes the read alignments and either the merged transcripts or the reference annotation (through the diamond labeled 'OR'). Using this input, </a:t>
            </a:r>
            <a:r>
              <a:rPr lang="en-US" sz="1200" dirty="0" err="1"/>
              <a:t>StringTie</a:t>
            </a:r>
            <a:r>
              <a:rPr lang="en-US" sz="1200" dirty="0"/>
              <a:t> re-estimates abundances where necessary and creates new transcript tables for input to </a:t>
            </a:r>
            <a:r>
              <a:rPr lang="en-US" sz="1200" dirty="0" err="1"/>
              <a:t>Ballgown</a:t>
            </a:r>
            <a:r>
              <a:rPr lang="en-US" sz="1200" dirty="0"/>
              <a:t>. </a:t>
            </a:r>
          </a:p>
          <a:p>
            <a:endParaRPr lang="en-US" sz="1200" dirty="0"/>
          </a:p>
          <a:p>
            <a:r>
              <a:rPr lang="en-US" sz="1200" dirty="0" err="1"/>
              <a:t>Ballgown</a:t>
            </a:r>
            <a:r>
              <a:rPr lang="en-US" sz="1200" dirty="0"/>
              <a:t> then compares all transcripts across conditions and produces tables and plots of differentially expressed genes and transcripts (Steps 7–21).</a:t>
            </a:r>
          </a:p>
        </p:txBody>
      </p:sp>
    </p:spTree>
    <p:extLst>
      <p:ext uri="{BB962C8B-B14F-4D97-AF65-F5344CB8AC3E}">
        <p14:creationId xmlns:p14="http://schemas.microsoft.com/office/powerpoint/2010/main" val="3178178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>
            <a:spLocks/>
          </p:cNvSpPr>
          <p:nvPr/>
        </p:nvSpPr>
        <p:spPr>
          <a:xfrm>
            <a:off x="776536" y="332656"/>
            <a:ext cx="8419680" cy="1143000"/>
          </a:xfrm>
          <a:prstGeom prst="rect">
            <a:avLst/>
          </a:prstGeom>
          <a:ln w="9525" cap="flat" cmpd="sng" algn="ctr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Experimental</a:t>
            </a:r>
            <a:r>
              <a:rPr kumimoji="0" lang="fr-FR" sz="2800" b="0" i="0" u="none" strike="noStrike" kern="0" cap="none" spc="0" normalizeH="0" noProof="0" dirty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Design and </a:t>
            </a:r>
            <a:r>
              <a:rPr kumimoji="0" lang="fr-FR" sz="2800" b="0" i="0" u="none" strike="noStrike" kern="0" cap="none" spc="0" normalizeH="0" baseline="0" noProof="0" dirty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Population </a:t>
            </a:r>
            <a:r>
              <a:rPr kumimoji="0" lang="fr-F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Genetics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992560" y="1783844"/>
            <a:ext cx="81369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273050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err="1"/>
              <a:t>Traditional</a:t>
            </a:r>
            <a:r>
              <a:rPr lang="es-ES" sz="2000" dirty="0"/>
              <a:t> </a:t>
            </a:r>
            <a:r>
              <a:rPr lang="es-ES" sz="2000" dirty="0" err="1"/>
              <a:t>approach</a:t>
            </a:r>
            <a:r>
              <a:rPr lang="es-ES" sz="2000" dirty="0"/>
              <a:t> </a:t>
            </a:r>
            <a:r>
              <a:rPr lang="es-ES" sz="2000" dirty="0" err="1"/>
              <a:t>involved</a:t>
            </a:r>
            <a:r>
              <a:rPr lang="es-ES" sz="2000" dirty="0"/>
              <a:t> </a:t>
            </a:r>
            <a:r>
              <a:rPr lang="es-ES" sz="2000" dirty="0" err="1"/>
              <a:t>sequencing</a:t>
            </a:r>
            <a:r>
              <a:rPr lang="es-ES" sz="2000" dirty="0"/>
              <a:t> </a:t>
            </a:r>
            <a:r>
              <a:rPr lang="es-ES" sz="2000" dirty="0" err="1"/>
              <a:t>one</a:t>
            </a:r>
            <a:r>
              <a:rPr lang="es-ES" sz="2000" dirty="0"/>
              <a:t> </a:t>
            </a:r>
            <a:r>
              <a:rPr lang="es-ES" sz="2000" dirty="0" err="1"/>
              <a:t>or</a:t>
            </a:r>
            <a:r>
              <a:rPr lang="es-ES" sz="2000" dirty="0"/>
              <a:t> </a:t>
            </a:r>
            <a:r>
              <a:rPr lang="es-ES" sz="2000" dirty="0" err="1"/>
              <a:t>very</a:t>
            </a:r>
            <a:r>
              <a:rPr lang="es-ES" sz="2000" dirty="0"/>
              <a:t> </a:t>
            </a:r>
            <a:r>
              <a:rPr lang="es-ES" sz="2000" dirty="0" err="1"/>
              <a:t>few</a:t>
            </a:r>
            <a:r>
              <a:rPr lang="es-ES" sz="2000" dirty="0"/>
              <a:t> genes in </a:t>
            </a:r>
            <a:r>
              <a:rPr lang="es-ES" sz="2000" dirty="0" err="1"/>
              <a:t>many</a:t>
            </a:r>
            <a:r>
              <a:rPr lang="es-ES" sz="2000" dirty="0"/>
              <a:t> </a:t>
            </a:r>
            <a:r>
              <a:rPr lang="es-ES" sz="2000" dirty="0" err="1"/>
              <a:t>individuals</a:t>
            </a:r>
            <a:r>
              <a:rPr lang="es-ES" sz="2000" dirty="0"/>
              <a:t>.</a:t>
            </a:r>
          </a:p>
          <a:p>
            <a:pPr marL="360363" indent="-273050">
              <a:buClr>
                <a:schemeClr val="accent1">
                  <a:lumMod val="75000"/>
                </a:schemeClr>
              </a:buClr>
            </a:pPr>
            <a:endParaRPr lang="es-ES" sz="2000" dirty="0"/>
          </a:p>
          <a:p>
            <a:pPr marL="360363" indent="-273050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/>
              <a:t>New </a:t>
            </a:r>
            <a:r>
              <a:rPr lang="es-ES" sz="2000" dirty="0" err="1"/>
              <a:t>studies</a:t>
            </a:r>
            <a:r>
              <a:rPr lang="es-ES" sz="2000" dirty="0"/>
              <a:t> </a:t>
            </a:r>
            <a:r>
              <a:rPr lang="es-ES" sz="2000" dirty="0" err="1"/>
              <a:t>consider</a:t>
            </a:r>
            <a:r>
              <a:rPr lang="es-ES" sz="2000" dirty="0"/>
              <a:t> full </a:t>
            </a:r>
            <a:r>
              <a:rPr lang="es-ES" sz="2000" dirty="0" err="1"/>
              <a:t>sequence</a:t>
            </a:r>
            <a:r>
              <a:rPr lang="es-ES" sz="2000" dirty="0"/>
              <a:t> </a:t>
            </a:r>
            <a:r>
              <a:rPr lang="es-ES" sz="2000" dirty="0" err="1"/>
              <a:t>but</a:t>
            </a:r>
            <a:r>
              <a:rPr lang="es-ES" sz="2000" dirty="0"/>
              <a:t> a </a:t>
            </a:r>
            <a:r>
              <a:rPr lang="es-ES" sz="2000" dirty="0" err="1"/>
              <a:t>low</a:t>
            </a:r>
            <a:r>
              <a:rPr lang="es-ES" sz="2000" dirty="0"/>
              <a:t> </a:t>
            </a:r>
            <a:r>
              <a:rPr lang="es-ES" sz="2000" dirty="0" err="1"/>
              <a:t>number</a:t>
            </a:r>
            <a:r>
              <a:rPr lang="es-ES" sz="2000" dirty="0"/>
              <a:t> of </a:t>
            </a:r>
            <a:r>
              <a:rPr lang="es-ES" sz="2000" dirty="0" err="1"/>
              <a:t>individuals</a:t>
            </a:r>
            <a:r>
              <a:rPr lang="es-ES" sz="2000" dirty="0"/>
              <a:t>.</a:t>
            </a:r>
          </a:p>
          <a:p>
            <a:pPr marL="360363" indent="-273050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endParaRPr lang="es-ES" sz="2000" dirty="0"/>
          </a:p>
          <a:p>
            <a:pPr marL="360363" indent="-273050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err="1"/>
              <a:t>Since</a:t>
            </a:r>
            <a:r>
              <a:rPr lang="es-ES" sz="2000" dirty="0"/>
              <a:t> </a:t>
            </a:r>
            <a:r>
              <a:rPr lang="es-ES" sz="2000" dirty="0" err="1"/>
              <a:t>sequencing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far</a:t>
            </a:r>
            <a:r>
              <a:rPr lang="es-ES" sz="2000" dirty="0"/>
              <a:t> more </a:t>
            </a:r>
            <a:r>
              <a:rPr lang="es-ES" sz="2000" dirty="0" err="1"/>
              <a:t>expensive</a:t>
            </a:r>
            <a:r>
              <a:rPr lang="es-ES" sz="2000" dirty="0"/>
              <a:t> </a:t>
            </a:r>
            <a:r>
              <a:rPr lang="es-ES" sz="2000" dirty="0" err="1"/>
              <a:t>than</a:t>
            </a:r>
            <a:r>
              <a:rPr lang="es-ES" sz="2000" dirty="0"/>
              <a:t> </a:t>
            </a:r>
            <a:r>
              <a:rPr lang="es-ES" sz="2000" dirty="0" err="1"/>
              <a:t>array</a:t>
            </a:r>
            <a:r>
              <a:rPr lang="es-ES" sz="2000" dirty="0"/>
              <a:t> </a:t>
            </a:r>
            <a:r>
              <a:rPr lang="es-ES" sz="2000" dirty="0" err="1"/>
              <a:t>genotyping</a:t>
            </a:r>
            <a:r>
              <a:rPr lang="es-ES" sz="2000" dirty="0"/>
              <a:t>, experimental </a:t>
            </a:r>
            <a:r>
              <a:rPr lang="es-ES" sz="2000" dirty="0" err="1"/>
              <a:t>design</a:t>
            </a:r>
            <a:r>
              <a:rPr lang="es-ES" sz="2000" dirty="0"/>
              <a:t> </a:t>
            </a:r>
            <a:r>
              <a:rPr lang="es-ES" sz="2000" dirty="0" err="1"/>
              <a:t>issues</a:t>
            </a:r>
            <a:r>
              <a:rPr lang="es-ES" sz="2000" dirty="0"/>
              <a:t> </a:t>
            </a:r>
            <a:r>
              <a:rPr lang="es-ES" sz="2000" dirty="0" err="1"/>
              <a:t>arise</a:t>
            </a:r>
            <a:r>
              <a:rPr lang="es-ES" sz="2000" dirty="0"/>
              <a:t>:</a:t>
            </a:r>
          </a:p>
          <a:p>
            <a:pPr marL="360363" indent="-273050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endParaRPr lang="es-ES" sz="2000" dirty="0"/>
          </a:p>
          <a:p>
            <a:pPr marL="830263" lvl="1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it</a:t>
            </a:r>
            <a:r>
              <a:rPr lang="es-ES" sz="2000" dirty="0"/>
              <a:t> </a:t>
            </a:r>
            <a:r>
              <a:rPr lang="es-ES" sz="2000" dirty="0" err="1"/>
              <a:t>better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increase</a:t>
            </a:r>
            <a:r>
              <a:rPr lang="es-ES" sz="2000" dirty="0"/>
              <a:t> </a:t>
            </a:r>
            <a:r>
              <a:rPr lang="es-ES" sz="2000" dirty="0" err="1"/>
              <a:t>number</a:t>
            </a:r>
            <a:r>
              <a:rPr lang="es-ES" sz="2000" dirty="0"/>
              <a:t> of </a:t>
            </a:r>
            <a:r>
              <a:rPr lang="es-ES" sz="2000" dirty="0" err="1"/>
              <a:t>samples</a:t>
            </a:r>
            <a:r>
              <a:rPr lang="es-ES" sz="2000" dirty="0"/>
              <a:t> </a:t>
            </a:r>
            <a:r>
              <a:rPr lang="es-ES" sz="2000" dirty="0" err="1"/>
              <a:t>sequenced</a:t>
            </a:r>
            <a:r>
              <a:rPr lang="es-ES" sz="2000" dirty="0"/>
              <a:t> </a:t>
            </a:r>
            <a:r>
              <a:rPr lang="es-ES" sz="2000" dirty="0" err="1"/>
              <a:t>or</a:t>
            </a:r>
            <a:r>
              <a:rPr lang="es-ES" sz="2000" dirty="0"/>
              <a:t> </a:t>
            </a:r>
            <a:r>
              <a:rPr lang="es-ES" sz="2000" dirty="0" err="1"/>
              <a:t>depth</a:t>
            </a:r>
            <a:r>
              <a:rPr lang="es-ES" sz="2000" dirty="0"/>
              <a:t>?</a:t>
            </a:r>
          </a:p>
          <a:p>
            <a:pPr marL="373063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endParaRPr lang="es-ES" sz="2000" dirty="0"/>
          </a:p>
          <a:p>
            <a:pPr marL="830263" lvl="1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pooling</a:t>
            </a:r>
            <a:r>
              <a:rPr lang="es-ES" sz="2000" dirty="0"/>
              <a:t> </a:t>
            </a:r>
            <a:r>
              <a:rPr lang="es-ES" sz="2000" dirty="0" err="1"/>
              <a:t>effective</a:t>
            </a:r>
            <a:r>
              <a:rPr lang="es-ES" sz="2000" dirty="0"/>
              <a:t>?</a:t>
            </a:r>
          </a:p>
          <a:p>
            <a:pPr>
              <a:buFont typeface="Courier New" pitchFamily="49" charset="0"/>
              <a:buChar char="o"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3328" y="470925"/>
            <a:ext cx="355956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701210" y="1012004"/>
            <a:ext cx="2883637" cy="47954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technology: Illumina </a:t>
            </a:r>
            <a:r>
              <a:rPr lang="en-US" sz="4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HiSeq</a:t>
            </a:r>
            <a:endParaRPr lang="en-US" sz="4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71" name="TextShape 2">
            <a:extLst>
              <a:ext uri="{FF2B5EF4-FFF2-40B4-BE49-F238E27FC236}">
                <a16:creationId xmlns:a16="http://schemas.microsoft.com/office/drawing/2014/main" id="{409FC3F4-81AA-48FC-9A18-0146F6293E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0402581"/>
              </p:ext>
            </p:extLst>
          </p:nvPr>
        </p:nvGraphicFramePr>
        <p:xfrm>
          <a:off x="4220368" y="470924"/>
          <a:ext cx="52923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>
            <a:spLocks/>
          </p:cNvSpPr>
          <p:nvPr/>
        </p:nvSpPr>
        <p:spPr>
          <a:xfrm>
            <a:off x="776536" y="332656"/>
            <a:ext cx="8419680" cy="1143000"/>
          </a:xfrm>
          <a:prstGeom prst="rect">
            <a:avLst/>
          </a:prstGeom>
          <a:ln w="9525" cap="flat" cmpd="sng" algn="ctr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0" cap="none" spc="0" normalizeH="0" baseline="0" noProof="0" dirty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Pools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0" y="1556792"/>
            <a:ext cx="7215221" cy="4542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5745088" y="6099709"/>
            <a:ext cx="282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Nat Rev Genet 2015</a:t>
            </a:r>
          </a:p>
        </p:txBody>
      </p:sp>
    </p:spTree>
    <p:extLst>
      <p:ext uri="{BB962C8B-B14F-4D97-AF65-F5344CB8AC3E}">
        <p14:creationId xmlns:p14="http://schemas.microsoft.com/office/powerpoint/2010/main" val="840757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>
            <a:spLocks/>
          </p:cNvSpPr>
          <p:nvPr/>
        </p:nvSpPr>
        <p:spPr>
          <a:xfrm>
            <a:off x="776536" y="332656"/>
            <a:ext cx="8419680" cy="1143000"/>
          </a:xfrm>
          <a:prstGeom prst="rect">
            <a:avLst/>
          </a:prstGeom>
          <a:ln w="9525" cap="flat" cmpd="sng" algn="ctr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0" cap="none" spc="0" normalizeH="0" baseline="0" noProof="0" dirty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Pools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256128" y="1916832"/>
            <a:ext cx="7513295" cy="13542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68288" indent="-268288">
              <a:spcBef>
                <a:spcPts val="600"/>
              </a:spcBef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/>
              <a:t>DNA Pooling is proposed as a cost effective approach for genetic analyses of populations at ‘low cost’.</a:t>
            </a:r>
          </a:p>
          <a:p>
            <a:pPr marL="268288" indent="-268288">
              <a:spcBef>
                <a:spcPts val="600"/>
              </a:spcBef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/>
              <a:t>It allows to analyze many individuals at a fraction of the cost.</a:t>
            </a:r>
          </a:p>
          <a:p>
            <a:pPr marL="268288" indent="-268288">
              <a:spcBef>
                <a:spcPts val="600"/>
              </a:spcBef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/>
              <a:t>Same principles apply to auto-</a:t>
            </a:r>
            <a:r>
              <a:rPr lang="en-US" dirty="0" err="1"/>
              <a:t>polyploids</a:t>
            </a:r>
            <a:r>
              <a:rPr lang="en-US" dirty="0"/>
              <a:t> as well.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280592" y="3645024"/>
            <a:ext cx="7488831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/>
              <a:t>Difficult to separate errors from low frequency variants.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/>
              <a:t>Requires specific methods / software.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/>
              <a:t>Biased towards frequent variants.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/>
              <a:t>No. of SNPs identified is independent of individuals in the pool.</a:t>
            </a:r>
          </a:p>
        </p:txBody>
      </p:sp>
    </p:spTree>
    <p:extLst>
      <p:ext uri="{BB962C8B-B14F-4D97-AF65-F5344CB8AC3E}">
        <p14:creationId xmlns:p14="http://schemas.microsoft.com/office/powerpoint/2010/main" val="40782335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3200" dirty="0"/>
              <a:t>Experimental Design </a:t>
            </a:r>
            <a:br>
              <a:rPr lang="en-US" sz="3200" dirty="0"/>
            </a:br>
            <a:r>
              <a:rPr lang="en-US" sz="2400" dirty="0"/>
              <a:t>(≡ if money is limiting, </a:t>
            </a:r>
            <a:r>
              <a:rPr lang="en-US" sz="2400" dirty="0" err="1"/>
              <a:t>ie</a:t>
            </a:r>
            <a:r>
              <a:rPr lang="en-US" sz="2400" dirty="0"/>
              <a:t>, almost always)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25" y="2144241"/>
            <a:ext cx="719137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801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80" y="621975"/>
            <a:ext cx="5328592" cy="5255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-2108726" y="2271930"/>
            <a:ext cx="6331843" cy="203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6969223" y="1292567"/>
            <a:ext cx="27968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% of original heterozygous SNP genotypes that are correctly identified</a:t>
            </a:r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7041232" y="3573016"/>
            <a:ext cx="17719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# segregating sites identified with each experimental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00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3200" dirty="0"/>
              <a:t>To summarize 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532534" y="2132856"/>
            <a:ext cx="66967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dirty="0"/>
              <a:t>NGS data are massive yet noisy. 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</a:rPr>
              <a:t>Caution and quality control are a must in every step.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dirty="0"/>
              <a:t>Experimental design is highly relevant, is NGS what you need?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dirty="0"/>
              <a:t>Numerous pipelines and software, specific to each application (Variant detection, </a:t>
            </a:r>
            <a:r>
              <a:rPr lang="en-US" sz="2000" dirty="0" err="1"/>
              <a:t>RNAseq</a:t>
            </a:r>
            <a:r>
              <a:rPr lang="en-US" sz="2000" dirty="0"/>
              <a:t>, </a:t>
            </a:r>
            <a:r>
              <a:rPr lang="en-US" sz="2000" dirty="0" err="1"/>
              <a:t>metagenomics</a:t>
            </a:r>
            <a:r>
              <a:rPr lang="en-US" sz="2000" dirty="0"/>
              <a:t>, …).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dirty="0"/>
              <a:t>Allow for enough computing power (cloud services?).</a:t>
            </a:r>
          </a:p>
        </p:txBody>
      </p:sp>
    </p:spTree>
    <p:extLst>
      <p:ext uri="{BB962C8B-B14F-4D97-AF65-F5344CB8AC3E}">
        <p14:creationId xmlns:p14="http://schemas.microsoft.com/office/powerpoint/2010/main" val="348009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743040" y="476672"/>
            <a:ext cx="8419680" cy="1142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r-FR" sz="3200" dirty="0">
                <a:solidFill>
                  <a:srgbClr val="1A6BAE"/>
                </a:solidFill>
                <a:latin typeface="Verdana"/>
              </a:rPr>
              <a:t>The 3rd </a:t>
            </a:r>
            <a:r>
              <a:rPr lang="fr-FR" sz="3200" dirty="0" err="1">
                <a:solidFill>
                  <a:srgbClr val="1A6BAE"/>
                </a:solidFill>
                <a:latin typeface="Verdana"/>
              </a:rPr>
              <a:t>generation</a:t>
            </a:r>
            <a:r>
              <a:rPr lang="fr-FR" sz="3200" dirty="0">
                <a:solidFill>
                  <a:srgbClr val="1A6BAE"/>
                </a:solidFill>
                <a:latin typeface="Verdana"/>
              </a:rPr>
              <a:t>: </a:t>
            </a:r>
          </a:p>
          <a:p>
            <a:pPr algn="ctr"/>
            <a:r>
              <a:rPr lang="fr-FR" sz="3200" dirty="0">
                <a:solidFill>
                  <a:srgbClr val="1A6BAE"/>
                </a:solidFill>
                <a:latin typeface="Verdana"/>
              </a:rPr>
              <a:t>single </a:t>
            </a:r>
            <a:r>
              <a:rPr lang="fr-FR" sz="3200" dirty="0" err="1">
                <a:solidFill>
                  <a:srgbClr val="1A6BAE"/>
                </a:solidFill>
                <a:latin typeface="Verdana"/>
              </a:rPr>
              <a:t>molecule</a:t>
            </a:r>
            <a:r>
              <a:rPr lang="fr-FR" sz="3200" dirty="0">
                <a:solidFill>
                  <a:srgbClr val="1A6BAE"/>
                </a:solidFill>
                <a:latin typeface="Verdana"/>
              </a:rPr>
              <a:t> long </a:t>
            </a:r>
            <a:r>
              <a:rPr lang="fr-FR" sz="3200" dirty="0" err="1">
                <a:solidFill>
                  <a:srgbClr val="1A6BAE"/>
                </a:solidFill>
                <a:latin typeface="Verdana"/>
              </a:rPr>
              <a:t>reads</a:t>
            </a:r>
            <a:endParaRPr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47" y="2159074"/>
            <a:ext cx="4101932" cy="266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712647" y="4624334"/>
            <a:ext cx="36724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Oxford </a:t>
            </a:r>
            <a:r>
              <a:rPr lang="en-US" sz="1400" dirty="0" err="1"/>
              <a:t>nanopore</a:t>
            </a:r>
            <a:r>
              <a:rPr lang="en-US" sz="1400" dirty="0"/>
              <a:t> minion:</a:t>
            </a:r>
          </a:p>
          <a:p>
            <a:pPr algn="ctr"/>
            <a:r>
              <a:rPr lang="en-US" sz="1400" dirty="0"/>
              <a:t>Each consumable flow cell can now generate 10–20 Gb of DNA sequence data. Ultra-long read lengths are possible (hundreds of kb) as you can choose your fragment length. The </a:t>
            </a:r>
            <a:r>
              <a:rPr lang="en-US" sz="1400" dirty="0" err="1"/>
              <a:t>MinION</a:t>
            </a:r>
            <a:r>
              <a:rPr lang="en-US" sz="1400" dirty="0"/>
              <a:t> streams data in real time so that analysis can be performed during the experiment and workflows are fully versatile.</a:t>
            </a:r>
          </a:p>
          <a:p>
            <a:pPr algn="ctr"/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112" y="2030061"/>
            <a:ext cx="2636116" cy="259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144" y="4174698"/>
            <a:ext cx="3024336" cy="2280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 bwMode="auto">
          <a:xfrm>
            <a:off x="3495030" y="2348880"/>
            <a:ext cx="1943100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dirty="0" err="1">
                <a:solidFill>
                  <a:schemeClr val="tx1"/>
                </a:solidFill>
                <a:latin typeface="Arial" charset="0"/>
              </a:rPr>
              <a:t>Alignment</a:t>
            </a:r>
            <a:r>
              <a:rPr lang="ca-ES" b="0" u="none" dirty="0">
                <a:solidFill>
                  <a:schemeClr val="tx1"/>
                </a:solidFill>
                <a:latin typeface="Arial" charset="0"/>
              </a:rPr>
              <a:t>*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5 Rectángulo redondeado"/>
          <p:cNvSpPr/>
          <p:nvPr/>
        </p:nvSpPr>
        <p:spPr bwMode="auto">
          <a:xfrm>
            <a:off x="3260080" y="5445224"/>
            <a:ext cx="2413000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Variant calling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0" name="9 Conector recto de flecha"/>
          <p:cNvCxnSpPr/>
          <p:nvPr/>
        </p:nvCxnSpPr>
        <p:spPr bwMode="auto">
          <a:xfrm>
            <a:off x="4458196" y="2852936"/>
            <a:ext cx="16768" cy="432048"/>
          </a:xfrm>
          <a:prstGeom prst="straightConnector1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Rectángulo redondeado"/>
          <p:cNvSpPr/>
          <p:nvPr/>
        </p:nvSpPr>
        <p:spPr bwMode="auto">
          <a:xfrm>
            <a:off x="5025008" y="1358206"/>
            <a:ext cx="4102100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Indexing reference genome (once)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6" name="15 Conector recto de flecha"/>
          <p:cNvCxnSpPr/>
          <p:nvPr/>
        </p:nvCxnSpPr>
        <p:spPr bwMode="auto">
          <a:xfrm>
            <a:off x="4461477" y="3645024"/>
            <a:ext cx="10207" cy="592708"/>
          </a:xfrm>
          <a:prstGeom prst="straightConnector1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10 Rectángulo redondeado"/>
          <p:cNvSpPr/>
          <p:nvPr/>
        </p:nvSpPr>
        <p:spPr bwMode="auto">
          <a:xfrm>
            <a:off x="6536556" y="3703960"/>
            <a:ext cx="2070100" cy="8051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b="0" u="none">
                <a:solidFill>
                  <a:schemeClr val="tx1"/>
                </a:solidFill>
                <a:latin typeface="Arial" charset="0"/>
              </a:rPr>
              <a:t>Visualization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" name="17 Rectángulo redondeado"/>
          <p:cNvSpPr/>
          <p:nvPr/>
        </p:nvSpPr>
        <p:spPr bwMode="auto">
          <a:xfrm>
            <a:off x="2649860" y="434628"/>
            <a:ext cx="1006996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reads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0" name="19 Conector recto de flecha"/>
          <p:cNvCxnSpPr>
            <a:stCxn id="14" idx="2"/>
            <a:endCxn id="5" idx="0"/>
          </p:cNvCxnSpPr>
          <p:nvPr/>
        </p:nvCxnSpPr>
        <p:spPr>
          <a:xfrm flipH="1">
            <a:off x="4466580" y="1904306"/>
            <a:ext cx="2609478" cy="44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1" idx="1"/>
            <a:endCxn id="5" idx="3"/>
          </p:cNvCxnSpPr>
          <p:nvPr/>
        </p:nvCxnSpPr>
        <p:spPr>
          <a:xfrm flipH="1" flipV="1">
            <a:off x="5438130" y="2621930"/>
            <a:ext cx="1098426" cy="1484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11" idx="1"/>
            <a:endCxn id="6" idx="3"/>
          </p:cNvCxnSpPr>
          <p:nvPr/>
        </p:nvCxnSpPr>
        <p:spPr>
          <a:xfrm flipH="1">
            <a:off x="5673080" y="4106540"/>
            <a:ext cx="863476" cy="1611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Rectángulo redondeado"/>
          <p:cNvSpPr/>
          <p:nvPr/>
        </p:nvSpPr>
        <p:spPr bwMode="auto">
          <a:xfrm>
            <a:off x="5817096" y="519510"/>
            <a:ext cx="2448272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Reference genome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2" name="31 Conector recto de flecha"/>
          <p:cNvCxnSpPr>
            <a:stCxn id="30" idx="2"/>
          </p:cNvCxnSpPr>
          <p:nvPr/>
        </p:nvCxnSpPr>
        <p:spPr>
          <a:xfrm>
            <a:off x="7041232" y="1065610"/>
            <a:ext cx="0" cy="245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 Rectángulo redondeado"/>
          <p:cNvSpPr/>
          <p:nvPr/>
        </p:nvSpPr>
        <p:spPr>
          <a:xfrm rot="16200000">
            <a:off x="-2355812" y="3032956"/>
            <a:ext cx="662473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ndalus"/>
              </a:rPr>
              <a:t>Generic pipeline</a:t>
            </a:r>
          </a:p>
        </p:txBody>
      </p:sp>
      <p:sp>
        <p:nvSpPr>
          <p:cNvPr id="17" name="16 Rectángulo redondeado"/>
          <p:cNvSpPr/>
          <p:nvPr/>
        </p:nvSpPr>
        <p:spPr bwMode="auto">
          <a:xfrm>
            <a:off x="3495030" y="3314948"/>
            <a:ext cx="1943100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dirty="0" err="1">
                <a:solidFill>
                  <a:schemeClr val="tx1"/>
                </a:solidFill>
                <a:latin typeface="Arial" charset="0"/>
              </a:rPr>
              <a:t>R</a:t>
            </a:r>
            <a:r>
              <a:rPr lang="ca-ES" b="0" u="none" dirty="0" err="1">
                <a:solidFill>
                  <a:schemeClr val="tx1"/>
                </a:solidFill>
                <a:latin typeface="Arial" charset="0"/>
              </a:rPr>
              <a:t>ealignment</a:t>
            </a:r>
            <a:r>
              <a:rPr lang="ca-E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ca-ES" dirty="0" err="1">
                <a:solidFill>
                  <a:schemeClr val="tx1"/>
                </a:solidFill>
                <a:latin typeface="Arial" charset="0"/>
              </a:rPr>
              <a:t>around</a:t>
            </a:r>
            <a:r>
              <a:rPr lang="ca-E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ca-ES" dirty="0" err="1">
                <a:solidFill>
                  <a:schemeClr val="tx1"/>
                </a:solidFill>
                <a:latin typeface="Arial" charset="0"/>
              </a:rPr>
              <a:t>indels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" name="18 Rectángulo redondeado"/>
          <p:cNvSpPr/>
          <p:nvPr/>
        </p:nvSpPr>
        <p:spPr bwMode="auto">
          <a:xfrm>
            <a:off x="3495030" y="4293096"/>
            <a:ext cx="1943100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dirty="0">
                <a:solidFill>
                  <a:schemeClr val="tx1"/>
                </a:solidFill>
                <a:latin typeface="Arial" charset="0"/>
              </a:rPr>
              <a:t>PCR </a:t>
            </a:r>
            <a:r>
              <a:rPr lang="ca-ES" b="0" u="none" dirty="0" err="1">
                <a:solidFill>
                  <a:schemeClr val="tx1"/>
                </a:solidFill>
                <a:latin typeface="Arial" charset="0"/>
              </a:rPr>
              <a:t>duplicate</a:t>
            </a:r>
            <a:r>
              <a:rPr lang="ca-ES" b="0" u="none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ca-ES" b="0" u="none" dirty="0" err="1">
                <a:solidFill>
                  <a:schemeClr val="tx1"/>
                </a:solidFill>
                <a:latin typeface="Arial" charset="0"/>
              </a:rPr>
              <a:t>removal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3" name="22 Conector recto de flecha"/>
          <p:cNvCxnSpPr/>
          <p:nvPr/>
        </p:nvCxnSpPr>
        <p:spPr bwMode="auto">
          <a:xfrm>
            <a:off x="4461477" y="4852516"/>
            <a:ext cx="10207" cy="592708"/>
          </a:xfrm>
          <a:prstGeom prst="straightConnector1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30 Rectángulo redondeado"/>
          <p:cNvSpPr/>
          <p:nvPr/>
        </p:nvSpPr>
        <p:spPr bwMode="auto">
          <a:xfrm>
            <a:off x="2000672" y="1370732"/>
            <a:ext cx="2232248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dirty="0" err="1">
                <a:solidFill>
                  <a:schemeClr val="tx1"/>
                </a:solidFill>
                <a:latin typeface="Arial" charset="0"/>
              </a:rPr>
              <a:t>Quality</a:t>
            </a:r>
            <a:r>
              <a:rPr lang="ca-ES" b="0" u="none" dirty="0">
                <a:solidFill>
                  <a:schemeClr val="tx1"/>
                </a:solidFill>
                <a:latin typeface="Arial" charset="0"/>
              </a:rPr>
              <a:t> control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6" name="25 Conector recto de flecha"/>
          <p:cNvCxnSpPr>
            <a:stCxn id="18" idx="2"/>
          </p:cNvCxnSpPr>
          <p:nvPr/>
        </p:nvCxnSpPr>
        <p:spPr>
          <a:xfrm>
            <a:off x="3153358" y="980728"/>
            <a:ext cx="0" cy="330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endCxn id="5" idx="0"/>
          </p:cNvCxnSpPr>
          <p:nvPr/>
        </p:nvCxnSpPr>
        <p:spPr>
          <a:xfrm>
            <a:off x="3260080" y="1988840"/>
            <a:ext cx="120650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Elipse"/>
          <p:cNvSpPr/>
          <p:nvPr/>
        </p:nvSpPr>
        <p:spPr>
          <a:xfrm>
            <a:off x="1352601" y="3784959"/>
            <a:ext cx="1890364" cy="610369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recommended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7041232" y="5426149"/>
            <a:ext cx="208587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* Includes sorting</a:t>
            </a:r>
          </a:p>
          <a:p>
            <a:r>
              <a:rPr lang="en-US" dirty="0"/>
              <a:t>  and indexing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 bwMode="auto">
          <a:xfrm>
            <a:off x="3495030" y="2348880"/>
            <a:ext cx="1943100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alignment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5 Rectángulo redondeado"/>
          <p:cNvSpPr/>
          <p:nvPr/>
        </p:nvSpPr>
        <p:spPr bwMode="auto">
          <a:xfrm>
            <a:off x="3260080" y="5445224"/>
            <a:ext cx="2413000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Variant calling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0" name="9 Conector recto de flecha"/>
          <p:cNvCxnSpPr/>
          <p:nvPr/>
        </p:nvCxnSpPr>
        <p:spPr bwMode="auto">
          <a:xfrm>
            <a:off x="4458196" y="2852936"/>
            <a:ext cx="16768" cy="432048"/>
          </a:xfrm>
          <a:prstGeom prst="straightConnector1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Rectángulo redondeado"/>
          <p:cNvSpPr/>
          <p:nvPr/>
        </p:nvSpPr>
        <p:spPr bwMode="auto">
          <a:xfrm>
            <a:off x="5025008" y="1358206"/>
            <a:ext cx="4102100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Indexing reference genome (once)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6" name="15 Conector recto de flecha"/>
          <p:cNvCxnSpPr/>
          <p:nvPr/>
        </p:nvCxnSpPr>
        <p:spPr bwMode="auto">
          <a:xfrm>
            <a:off x="4461477" y="3645024"/>
            <a:ext cx="10207" cy="592708"/>
          </a:xfrm>
          <a:prstGeom prst="straightConnector1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10 Rectángulo redondeado"/>
          <p:cNvSpPr/>
          <p:nvPr/>
        </p:nvSpPr>
        <p:spPr bwMode="auto">
          <a:xfrm>
            <a:off x="6536556" y="3703960"/>
            <a:ext cx="2070100" cy="8051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b="0" u="none">
                <a:solidFill>
                  <a:schemeClr val="tx1"/>
                </a:solidFill>
                <a:latin typeface="Arial" charset="0"/>
              </a:rPr>
              <a:t>Visualization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" name="17 Rectángulo redondeado"/>
          <p:cNvSpPr/>
          <p:nvPr/>
        </p:nvSpPr>
        <p:spPr bwMode="auto">
          <a:xfrm>
            <a:off x="2649860" y="434628"/>
            <a:ext cx="1006996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reads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0" name="19 Conector recto de flecha"/>
          <p:cNvCxnSpPr>
            <a:stCxn id="14" idx="2"/>
            <a:endCxn id="5" idx="0"/>
          </p:cNvCxnSpPr>
          <p:nvPr/>
        </p:nvCxnSpPr>
        <p:spPr>
          <a:xfrm flipH="1">
            <a:off x="4466580" y="1904306"/>
            <a:ext cx="2609478" cy="44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1" idx="1"/>
            <a:endCxn id="5" idx="3"/>
          </p:cNvCxnSpPr>
          <p:nvPr/>
        </p:nvCxnSpPr>
        <p:spPr>
          <a:xfrm flipH="1" flipV="1">
            <a:off x="5438130" y="2621930"/>
            <a:ext cx="1098426" cy="1484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11" idx="1"/>
            <a:endCxn id="6" idx="3"/>
          </p:cNvCxnSpPr>
          <p:nvPr/>
        </p:nvCxnSpPr>
        <p:spPr>
          <a:xfrm flipH="1">
            <a:off x="5673080" y="4106540"/>
            <a:ext cx="863476" cy="1611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Rectángulo redondeado"/>
          <p:cNvSpPr/>
          <p:nvPr/>
        </p:nvSpPr>
        <p:spPr bwMode="auto">
          <a:xfrm>
            <a:off x="5817096" y="519510"/>
            <a:ext cx="2448272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Reference genome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2" name="31 Conector recto de flecha"/>
          <p:cNvCxnSpPr>
            <a:stCxn id="30" idx="2"/>
          </p:cNvCxnSpPr>
          <p:nvPr/>
        </p:nvCxnSpPr>
        <p:spPr>
          <a:xfrm>
            <a:off x="7041232" y="1065610"/>
            <a:ext cx="0" cy="245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 Rectángulo redondeado"/>
          <p:cNvSpPr/>
          <p:nvPr/>
        </p:nvSpPr>
        <p:spPr>
          <a:xfrm rot="16200000">
            <a:off x="-2355812" y="3032956"/>
            <a:ext cx="662473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2">
                    <a:lumMod val="20000"/>
                    <a:lumOff val="80000"/>
                  </a:schemeClr>
                </a:solidFill>
                <a:latin typeface="Andalus"/>
              </a:rPr>
              <a:t>Generic pipeline</a:t>
            </a:r>
            <a:r>
              <a:rPr lang="en-US" sz="3600" dirty="0">
                <a:latin typeface="Andalus"/>
              </a:rPr>
              <a:t>: software</a:t>
            </a:r>
          </a:p>
        </p:txBody>
      </p:sp>
      <p:sp>
        <p:nvSpPr>
          <p:cNvPr id="17" name="16 Rectángulo redondeado"/>
          <p:cNvSpPr/>
          <p:nvPr/>
        </p:nvSpPr>
        <p:spPr bwMode="auto">
          <a:xfrm>
            <a:off x="3495030" y="3314948"/>
            <a:ext cx="1943100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dirty="0" err="1">
                <a:solidFill>
                  <a:schemeClr val="tx1"/>
                </a:solidFill>
                <a:latin typeface="Arial" charset="0"/>
              </a:rPr>
              <a:t>realignment</a:t>
            </a:r>
            <a:r>
              <a:rPr lang="ca-E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ca-ES" dirty="0" err="1">
                <a:solidFill>
                  <a:schemeClr val="tx1"/>
                </a:solidFill>
                <a:latin typeface="Arial" charset="0"/>
              </a:rPr>
              <a:t>around</a:t>
            </a:r>
            <a:r>
              <a:rPr lang="ca-E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ca-ES" dirty="0" err="1">
                <a:solidFill>
                  <a:schemeClr val="tx1"/>
                </a:solidFill>
                <a:latin typeface="Arial" charset="0"/>
              </a:rPr>
              <a:t>indels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" name="18 Rectángulo redondeado"/>
          <p:cNvSpPr/>
          <p:nvPr/>
        </p:nvSpPr>
        <p:spPr bwMode="auto">
          <a:xfrm>
            <a:off x="3495030" y="4293096"/>
            <a:ext cx="1943100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dirty="0">
                <a:solidFill>
                  <a:schemeClr val="tx1"/>
                </a:solidFill>
                <a:latin typeface="Arial" charset="0"/>
              </a:rPr>
              <a:t>PCR </a:t>
            </a:r>
            <a:r>
              <a:rPr lang="ca-ES" b="0" u="none" dirty="0" err="1">
                <a:solidFill>
                  <a:schemeClr val="tx1"/>
                </a:solidFill>
                <a:latin typeface="Arial" charset="0"/>
              </a:rPr>
              <a:t>duplicate</a:t>
            </a:r>
            <a:r>
              <a:rPr lang="ca-ES" b="0" u="none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ca-ES" b="0" u="none" dirty="0" err="1">
                <a:solidFill>
                  <a:schemeClr val="tx1"/>
                </a:solidFill>
                <a:latin typeface="Arial" charset="0"/>
              </a:rPr>
              <a:t>removal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3" name="22 Conector recto de flecha"/>
          <p:cNvCxnSpPr/>
          <p:nvPr/>
        </p:nvCxnSpPr>
        <p:spPr bwMode="auto">
          <a:xfrm>
            <a:off x="4461477" y="4852516"/>
            <a:ext cx="10207" cy="592708"/>
          </a:xfrm>
          <a:prstGeom prst="straightConnector1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30 Rectángulo redondeado"/>
          <p:cNvSpPr/>
          <p:nvPr/>
        </p:nvSpPr>
        <p:spPr bwMode="auto">
          <a:xfrm>
            <a:off x="2000672" y="1370732"/>
            <a:ext cx="2232248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dirty="0" err="1">
                <a:solidFill>
                  <a:schemeClr val="tx1"/>
                </a:solidFill>
                <a:latin typeface="Arial" charset="0"/>
              </a:rPr>
              <a:t>Quality</a:t>
            </a:r>
            <a:r>
              <a:rPr lang="ca-ES" b="0" u="none" dirty="0">
                <a:solidFill>
                  <a:schemeClr val="tx1"/>
                </a:solidFill>
                <a:latin typeface="Arial" charset="0"/>
              </a:rPr>
              <a:t> control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6" name="25 Conector recto de flecha"/>
          <p:cNvCxnSpPr>
            <a:stCxn id="18" idx="2"/>
          </p:cNvCxnSpPr>
          <p:nvPr/>
        </p:nvCxnSpPr>
        <p:spPr>
          <a:xfrm>
            <a:off x="3153358" y="980728"/>
            <a:ext cx="0" cy="330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endCxn id="5" idx="0"/>
          </p:cNvCxnSpPr>
          <p:nvPr/>
        </p:nvCxnSpPr>
        <p:spPr>
          <a:xfrm>
            <a:off x="3260080" y="1988840"/>
            <a:ext cx="120650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Elipse"/>
          <p:cNvSpPr/>
          <p:nvPr/>
        </p:nvSpPr>
        <p:spPr>
          <a:xfrm>
            <a:off x="2423170" y="908720"/>
            <a:ext cx="1305694" cy="6202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fastqc</a:t>
            </a:r>
            <a:endParaRPr lang="en-US" dirty="0"/>
          </a:p>
        </p:txBody>
      </p:sp>
      <p:sp>
        <p:nvSpPr>
          <p:cNvPr id="24" name="23 Elipse"/>
          <p:cNvSpPr/>
          <p:nvPr/>
        </p:nvSpPr>
        <p:spPr>
          <a:xfrm>
            <a:off x="6551153" y="908720"/>
            <a:ext cx="1138151" cy="6202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bwa</a:t>
            </a:r>
            <a:endParaRPr lang="en-US" dirty="0"/>
          </a:p>
        </p:txBody>
      </p:sp>
      <p:sp>
        <p:nvSpPr>
          <p:cNvPr id="25" name="24 Elipse"/>
          <p:cNvSpPr/>
          <p:nvPr/>
        </p:nvSpPr>
        <p:spPr>
          <a:xfrm>
            <a:off x="3879869" y="1872680"/>
            <a:ext cx="1138151" cy="6202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bwa</a:t>
            </a:r>
            <a:endParaRPr lang="en-US" dirty="0"/>
          </a:p>
        </p:txBody>
      </p:sp>
      <p:sp>
        <p:nvSpPr>
          <p:cNvPr id="28" name="27 Elipse"/>
          <p:cNvSpPr/>
          <p:nvPr/>
        </p:nvSpPr>
        <p:spPr>
          <a:xfrm>
            <a:off x="3879869" y="2808784"/>
            <a:ext cx="1138151" cy="6202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GATK</a:t>
            </a:r>
          </a:p>
        </p:txBody>
      </p:sp>
      <p:sp>
        <p:nvSpPr>
          <p:cNvPr id="33" name="32 Elipse"/>
          <p:cNvSpPr/>
          <p:nvPr/>
        </p:nvSpPr>
        <p:spPr>
          <a:xfrm>
            <a:off x="3836876" y="3816896"/>
            <a:ext cx="1224136" cy="520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picard</a:t>
            </a:r>
            <a:endParaRPr lang="en-US" dirty="0"/>
          </a:p>
        </p:txBody>
      </p:sp>
      <p:sp>
        <p:nvSpPr>
          <p:cNvPr id="35" name="34 Elipse"/>
          <p:cNvSpPr/>
          <p:nvPr/>
        </p:nvSpPr>
        <p:spPr>
          <a:xfrm>
            <a:off x="3656856" y="4825008"/>
            <a:ext cx="1656184" cy="6202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samtools</a:t>
            </a:r>
            <a:r>
              <a:rPr lang="en-US" dirty="0"/>
              <a:t> / GATK</a:t>
            </a:r>
          </a:p>
        </p:txBody>
      </p:sp>
      <p:sp>
        <p:nvSpPr>
          <p:cNvPr id="36" name="35 Elipse"/>
          <p:cNvSpPr/>
          <p:nvPr/>
        </p:nvSpPr>
        <p:spPr>
          <a:xfrm>
            <a:off x="5601072" y="3789040"/>
            <a:ext cx="1224136" cy="6202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IGV</a:t>
            </a:r>
          </a:p>
        </p:txBody>
      </p:sp>
    </p:spTree>
    <p:extLst>
      <p:ext uri="{BB962C8B-B14F-4D97-AF65-F5344CB8AC3E}">
        <p14:creationId xmlns:p14="http://schemas.microsoft.com/office/powerpoint/2010/main" val="83419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 bwMode="auto">
          <a:xfrm>
            <a:off x="3495030" y="2348880"/>
            <a:ext cx="1943100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alignment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5 Rectángulo redondeado"/>
          <p:cNvSpPr/>
          <p:nvPr/>
        </p:nvSpPr>
        <p:spPr bwMode="auto">
          <a:xfrm>
            <a:off x="3260080" y="5445224"/>
            <a:ext cx="2413000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Variant calling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0" name="9 Conector recto de flecha"/>
          <p:cNvCxnSpPr/>
          <p:nvPr/>
        </p:nvCxnSpPr>
        <p:spPr bwMode="auto">
          <a:xfrm>
            <a:off x="4458196" y="2852936"/>
            <a:ext cx="16768" cy="432048"/>
          </a:xfrm>
          <a:prstGeom prst="straightConnector1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Rectángulo redondeado"/>
          <p:cNvSpPr/>
          <p:nvPr/>
        </p:nvSpPr>
        <p:spPr bwMode="auto">
          <a:xfrm>
            <a:off x="5025008" y="1358206"/>
            <a:ext cx="4102100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Indexing reference genome (once)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6" name="15 Conector recto de flecha"/>
          <p:cNvCxnSpPr/>
          <p:nvPr/>
        </p:nvCxnSpPr>
        <p:spPr bwMode="auto">
          <a:xfrm>
            <a:off x="4461477" y="3645024"/>
            <a:ext cx="10207" cy="592708"/>
          </a:xfrm>
          <a:prstGeom prst="straightConnector1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10 Rectángulo redondeado"/>
          <p:cNvSpPr/>
          <p:nvPr/>
        </p:nvSpPr>
        <p:spPr bwMode="auto">
          <a:xfrm>
            <a:off x="6536556" y="3703960"/>
            <a:ext cx="2070100" cy="8051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b="0" u="none">
                <a:solidFill>
                  <a:schemeClr val="tx1"/>
                </a:solidFill>
                <a:latin typeface="Arial" charset="0"/>
              </a:rPr>
              <a:t>Visualization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" name="17 Rectángulo redondeado"/>
          <p:cNvSpPr/>
          <p:nvPr/>
        </p:nvSpPr>
        <p:spPr bwMode="auto">
          <a:xfrm>
            <a:off x="2649860" y="434628"/>
            <a:ext cx="1006996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reads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0" name="19 Conector recto de flecha"/>
          <p:cNvCxnSpPr>
            <a:stCxn id="14" idx="2"/>
            <a:endCxn id="5" idx="0"/>
          </p:cNvCxnSpPr>
          <p:nvPr/>
        </p:nvCxnSpPr>
        <p:spPr>
          <a:xfrm flipH="1">
            <a:off x="4466580" y="1904306"/>
            <a:ext cx="2609478" cy="44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1" idx="1"/>
            <a:endCxn id="5" idx="3"/>
          </p:cNvCxnSpPr>
          <p:nvPr/>
        </p:nvCxnSpPr>
        <p:spPr>
          <a:xfrm flipH="1" flipV="1">
            <a:off x="5438130" y="2621930"/>
            <a:ext cx="1098426" cy="1484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11" idx="1"/>
            <a:endCxn id="6" idx="3"/>
          </p:cNvCxnSpPr>
          <p:nvPr/>
        </p:nvCxnSpPr>
        <p:spPr>
          <a:xfrm flipH="1">
            <a:off x="5673080" y="4106540"/>
            <a:ext cx="863476" cy="1611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Rectángulo redondeado"/>
          <p:cNvSpPr/>
          <p:nvPr/>
        </p:nvSpPr>
        <p:spPr bwMode="auto">
          <a:xfrm>
            <a:off x="5817096" y="519510"/>
            <a:ext cx="2448272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Reference genome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2" name="31 Conector recto de flecha"/>
          <p:cNvCxnSpPr>
            <a:stCxn id="30" idx="2"/>
          </p:cNvCxnSpPr>
          <p:nvPr/>
        </p:nvCxnSpPr>
        <p:spPr>
          <a:xfrm>
            <a:off x="7041232" y="1065610"/>
            <a:ext cx="0" cy="245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 Rectángulo redondeado"/>
          <p:cNvSpPr/>
          <p:nvPr/>
        </p:nvSpPr>
        <p:spPr>
          <a:xfrm rot="16200000">
            <a:off x="-2355812" y="3032956"/>
            <a:ext cx="662473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2">
                    <a:lumMod val="20000"/>
                    <a:lumOff val="80000"/>
                  </a:schemeClr>
                </a:solidFill>
                <a:latin typeface="Andalus"/>
              </a:rPr>
              <a:t>Generic pipeline</a:t>
            </a:r>
            <a:r>
              <a:rPr lang="en-US" sz="3600" dirty="0">
                <a:latin typeface="Andalus"/>
              </a:rPr>
              <a:t>: formats</a:t>
            </a:r>
          </a:p>
        </p:txBody>
      </p:sp>
      <p:sp>
        <p:nvSpPr>
          <p:cNvPr id="17" name="16 Rectángulo redondeado"/>
          <p:cNvSpPr/>
          <p:nvPr/>
        </p:nvSpPr>
        <p:spPr bwMode="auto">
          <a:xfrm>
            <a:off x="3495030" y="3314948"/>
            <a:ext cx="1943100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dirty="0" err="1">
                <a:solidFill>
                  <a:schemeClr val="tx1"/>
                </a:solidFill>
                <a:latin typeface="Arial" charset="0"/>
              </a:rPr>
              <a:t>realignment</a:t>
            </a:r>
            <a:r>
              <a:rPr lang="ca-E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ca-ES" dirty="0" err="1">
                <a:solidFill>
                  <a:schemeClr val="tx1"/>
                </a:solidFill>
                <a:latin typeface="Arial" charset="0"/>
              </a:rPr>
              <a:t>around</a:t>
            </a:r>
            <a:r>
              <a:rPr lang="ca-E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ca-ES" dirty="0" err="1">
                <a:solidFill>
                  <a:schemeClr val="tx1"/>
                </a:solidFill>
                <a:latin typeface="Arial" charset="0"/>
              </a:rPr>
              <a:t>indels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" name="18 Rectángulo redondeado"/>
          <p:cNvSpPr/>
          <p:nvPr/>
        </p:nvSpPr>
        <p:spPr bwMode="auto">
          <a:xfrm>
            <a:off x="3495030" y="4293096"/>
            <a:ext cx="1943100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dirty="0">
                <a:solidFill>
                  <a:schemeClr val="tx1"/>
                </a:solidFill>
                <a:latin typeface="Arial" charset="0"/>
              </a:rPr>
              <a:t>PCR </a:t>
            </a:r>
            <a:r>
              <a:rPr lang="ca-ES" b="0" u="none" dirty="0" err="1">
                <a:solidFill>
                  <a:schemeClr val="tx1"/>
                </a:solidFill>
                <a:latin typeface="Arial" charset="0"/>
              </a:rPr>
              <a:t>duplicate</a:t>
            </a:r>
            <a:r>
              <a:rPr lang="ca-ES" b="0" u="none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ca-ES" b="0" u="none" dirty="0" err="1">
                <a:solidFill>
                  <a:schemeClr val="tx1"/>
                </a:solidFill>
                <a:latin typeface="Arial" charset="0"/>
              </a:rPr>
              <a:t>removal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3" name="22 Conector recto de flecha"/>
          <p:cNvCxnSpPr/>
          <p:nvPr/>
        </p:nvCxnSpPr>
        <p:spPr bwMode="auto">
          <a:xfrm>
            <a:off x="4461477" y="4852516"/>
            <a:ext cx="10207" cy="592708"/>
          </a:xfrm>
          <a:prstGeom prst="straightConnector1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30 Rectángulo redondeado"/>
          <p:cNvSpPr/>
          <p:nvPr/>
        </p:nvSpPr>
        <p:spPr bwMode="auto">
          <a:xfrm>
            <a:off x="2000672" y="1370732"/>
            <a:ext cx="2232248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dirty="0" err="1">
                <a:solidFill>
                  <a:schemeClr val="tx1"/>
                </a:solidFill>
                <a:latin typeface="Arial" charset="0"/>
              </a:rPr>
              <a:t>Quality</a:t>
            </a:r>
            <a:r>
              <a:rPr lang="ca-ES" b="0" u="none" dirty="0">
                <a:solidFill>
                  <a:schemeClr val="tx1"/>
                </a:solidFill>
                <a:latin typeface="Arial" charset="0"/>
              </a:rPr>
              <a:t> control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6" name="25 Conector recto de flecha"/>
          <p:cNvCxnSpPr>
            <a:stCxn id="18" idx="2"/>
          </p:cNvCxnSpPr>
          <p:nvPr/>
        </p:nvCxnSpPr>
        <p:spPr>
          <a:xfrm>
            <a:off x="3153358" y="980728"/>
            <a:ext cx="0" cy="330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endCxn id="5" idx="0"/>
          </p:cNvCxnSpPr>
          <p:nvPr/>
        </p:nvCxnSpPr>
        <p:spPr>
          <a:xfrm>
            <a:off x="3260080" y="1988840"/>
            <a:ext cx="120650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Elipse"/>
          <p:cNvSpPr/>
          <p:nvPr/>
        </p:nvSpPr>
        <p:spPr>
          <a:xfrm>
            <a:off x="2423170" y="908720"/>
            <a:ext cx="1305694" cy="6202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fastq</a:t>
            </a:r>
            <a:endParaRPr lang="en-US" dirty="0"/>
          </a:p>
        </p:txBody>
      </p:sp>
      <p:sp>
        <p:nvSpPr>
          <p:cNvPr id="28" name="27 Elipse"/>
          <p:cNvSpPr/>
          <p:nvPr/>
        </p:nvSpPr>
        <p:spPr>
          <a:xfrm>
            <a:off x="3879869" y="2808784"/>
            <a:ext cx="1138151" cy="6202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bam</a:t>
            </a:r>
          </a:p>
        </p:txBody>
      </p:sp>
      <p:sp>
        <p:nvSpPr>
          <p:cNvPr id="33" name="32 Elipse"/>
          <p:cNvSpPr/>
          <p:nvPr/>
        </p:nvSpPr>
        <p:spPr>
          <a:xfrm>
            <a:off x="3836876" y="3816896"/>
            <a:ext cx="1224136" cy="6202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bam</a:t>
            </a:r>
          </a:p>
        </p:txBody>
      </p:sp>
      <p:sp>
        <p:nvSpPr>
          <p:cNvPr id="35" name="34 Elipse"/>
          <p:cNvSpPr/>
          <p:nvPr/>
        </p:nvSpPr>
        <p:spPr>
          <a:xfrm>
            <a:off x="3656856" y="4825008"/>
            <a:ext cx="1656184" cy="6202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bam </a:t>
            </a:r>
          </a:p>
        </p:txBody>
      </p:sp>
      <p:sp>
        <p:nvSpPr>
          <p:cNvPr id="36" name="35 Elipse"/>
          <p:cNvSpPr/>
          <p:nvPr/>
        </p:nvSpPr>
        <p:spPr>
          <a:xfrm>
            <a:off x="5601072" y="3717032"/>
            <a:ext cx="1224136" cy="6202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gtf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html</a:t>
            </a:r>
          </a:p>
        </p:txBody>
      </p:sp>
      <p:sp>
        <p:nvSpPr>
          <p:cNvPr id="37" name="36 Elipse"/>
          <p:cNvSpPr/>
          <p:nvPr/>
        </p:nvSpPr>
        <p:spPr>
          <a:xfrm>
            <a:off x="3656856" y="5977136"/>
            <a:ext cx="1656184" cy="6202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vcf</a:t>
            </a:r>
            <a:r>
              <a:rPr lang="en-US" dirty="0"/>
              <a:t> / </a:t>
            </a:r>
            <a:r>
              <a:rPr lang="en-US" dirty="0" err="1"/>
              <a:t>gvcf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776536" y="260648"/>
            <a:ext cx="864096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Basic tools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776536" y="1844824"/>
            <a:ext cx="864096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360363">
              <a:spcBef>
                <a:spcPts val="600"/>
              </a:spcBef>
              <a:buFont typeface="Wingdings" pitchFamily="2" charset="2"/>
              <a:buChar char="Ø"/>
              <a:tabLst>
                <a:tab pos="623888" algn="l"/>
              </a:tabLst>
            </a:pPr>
            <a:r>
              <a:rPr lang="es-ES" sz="2400" dirty="0" err="1"/>
              <a:t>Fastqc</a:t>
            </a:r>
            <a:r>
              <a:rPr lang="es-ES" sz="2400" dirty="0"/>
              <a:t>: </a:t>
            </a:r>
            <a:r>
              <a:rPr lang="es-ES" sz="2400" dirty="0">
                <a:hlinkClick r:id="rId2"/>
              </a:rPr>
              <a:t>http://www.bioinformatics.babraham.ac.uk/projects/fastqc/</a:t>
            </a:r>
            <a:endParaRPr lang="es-ES" sz="2400" dirty="0"/>
          </a:p>
          <a:p>
            <a:pPr marL="628650" indent="-360363">
              <a:spcBef>
                <a:spcPts val="600"/>
              </a:spcBef>
              <a:buFont typeface="Wingdings" pitchFamily="2" charset="2"/>
              <a:buChar char="Ø"/>
              <a:tabLst>
                <a:tab pos="623888" algn="l"/>
              </a:tabLst>
            </a:pPr>
            <a:r>
              <a:rPr lang="es-ES" sz="2400" dirty="0"/>
              <a:t>BWA: </a:t>
            </a:r>
            <a:r>
              <a:rPr lang="es-ES" sz="2400" dirty="0">
                <a:hlinkClick r:id="rId3"/>
              </a:rPr>
              <a:t>http://bio-bwa.sourceforge.net/</a:t>
            </a:r>
            <a:endParaRPr lang="es-ES" sz="2400" dirty="0"/>
          </a:p>
          <a:p>
            <a:pPr marL="628650" indent="-360363">
              <a:spcBef>
                <a:spcPts val="600"/>
              </a:spcBef>
              <a:buFont typeface="Wingdings" pitchFamily="2" charset="2"/>
              <a:buChar char="Ø"/>
              <a:tabLst>
                <a:tab pos="623888" algn="l"/>
              </a:tabLst>
            </a:pPr>
            <a:r>
              <a:rPr lang="es-ES" sz="2400" dirty="0" err="1"/>
              <a:t>Samtools</a:t>
            </a:r>
            <a:r>
              <a:rPr lang="es-ES" sz="2400" dirty="0"/>
              <a:t>: </a:t>
            </a:r>
            <a:r>
              <a:rPr lang="fr-FR" sz="2400" u="sng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ea typeface="Verdana"/>
                <a:hlinkClick r:id="rId4"/>
              </a:rPr>
              <a:t>http://www.htslib.org/</a:t>
            </a:r>
          </a:p>
          <a:p>
            <a:pPr marL="628650" indent="-360363">
              <a:spcBef>
                <a:spcPts val="600"/>
              </a:spcBef>
              <a:buFont typeface="Wingdings" pitchFamily="2" charset="2"/>
              <a:buChar char="Ø"/>
              <a:tabLst>
                <a:tab pos="623888" algn="l"/>
              </a:tabLst>
            </a:pPr>
            <a:r>
              <a:rPr lang="es-ES" sz="2400" dirty="0"/>
              <a:t>GATK: </a:t>
            </a:r>
            <a:r>
              <a:rPr lang="es-ES" sz="2400" dirty="0">
                <a:hlinkClick r:id="rId5"/>
              </a:rPr>
              <a:t>http://www.broadinstitute.org/gatk/</a:t>
            </a:r>
            <a:endParaRPr lang="es-ES" sz="2400" dirty="0"/>
          </a:p>
          <a:p>
            <a:pPr marL="628650" indent="-360363">
              <a:spcBef>
                <a:spcPts val="600"/>
              </a:spcBef>
              <a:buFont typeface="Wingdings" pitchFamily="2" charset="2"/>
              <a:buChar char="Ø"/>
              <a:tabLst>
                <a:tab pos="623888" algn="l"/>
              </a:tabLst>
            </a:pPr>
            <a:r>
              <a:rPr lang="es-ES" sz="2400" dirty="0" err="1"/>
              <a:t>Vcftools</a:t>
            </a:r>
            <a:r>
              <a:rPr lang="es-ES" sz="2400" dirty="0"/>
              <a:t>: </a:t>
            </a:r>
            <a:r>
              <a:rPr lang="en-US" sz="2400" u="sng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hlinkClick r:id="rId6"/>
              </a:rPr>
              <a:t>https://vcftools.github.io/</a:t>
            </a:r>
            <a:endParaRPr lang="es-ES" sz="2400" dirty="0"/>
          </a:p>
          <a:p>
            <a:pPr marL="628650" indent="-360363">
              <a:spcBef>
                <a:spcPts val="600"/>
              </a:spcBef>
              <a:buFont typeface="Wingdings" pitchFamily="2" charset="2"/>
              <a:buChar char="Ø"/>
              <a:tabLst>
                <a:tab pos="623888" algn="l"/>
              </a:tabLst>
            </a:pPr>
            <a:r>
              <a:rPr lang="es-ES" sz="2400" dirty="0" err="1"/>
              <a:t>Picard</a:t>
            </a:r>
            <a:r>
              <a:rPr lang="es-ES" sz="2400" dirty="0"/>
              <a:t>: </a:t>
            </a:r>
            <a:r>
              <a:rPr lang="es-ES" sz="2400" dirty="0">
                <a:hlinkClick r:id="rId7"/>
              </a:rPr>
              <a:t>http://picard.sourceforge.net/</a:t>
            </a:r>
            <a:endParaRPr lang="es-ES" sz="2400" dirty="0"/>
          </a:p>
          <a:p>
            <a:pPr marL="628650" indent="-360363">
              <a:spcBef>
                <a:spcPts val="600"/>
              </a:spcBef>
              <a:buFont typeface="Wingdings" pitchFamily="2" charset="2"/>
              <a:buChar char="Ø"/>
              <a:tabLst>
                <a:tab pos="623888" algn="l"/>
              </a:tabLst>
            </a:pPr>
            <a:r>
              <a:rPr lang="es-ES" sz="2400" dirty="0"/>
              <a:t>IGV : </a:t>
            </a:r>
            <a:r>
              <a:rPr lang="es-ES" sz="2400" dirty="0">
                <a:hlinkClick r:id="rId8"/>
              </a:rPr>
              <a:t>http://www.broadinstitute.org/igv/</a:t>
            </a:r>
            <a:endParaRPr lang="es-E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2061</Words>
  <Application>Microsoft Macintosh PowerPoint</Application>
  <PresentationFormat>A4 Paper (210x297 mm)</PresentationFormat>
  <Paragraphs>317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60" baseType="lpstr">
      <vt:lpstr>Andalus</vt:lpstr>
      <vt:lpstr>Antique Olive</vt:lpstr>
      <vt:lpstr>Arial</vt:lpstr>
      <vt:lpstr>Arial Rounded MT Bold</vt:lpstr>
      <vt:lpstr>Bookman Old Style</vt:lpstr>
      <vt:lpstr>Calibri</vt:lpstr>
      <vt:lpstr>Courant</vt:lpstr>
      <vt:lpstr>Courier</vt:lpstr>
      <vt:lpstr>Courier New</vt:lpstr>
      <vt:lpstr>StarSymbol</vt:lpstr>
      <vt:lpstr>Times New Roman</vt:lpstr>
      <vt:lpstr>Verdana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format: fastq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SNP Visualizing: Sanger sequencing</vt:lpstr>
      <vt:lpstr>SNP Visualizing: NGS alignment with IGV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Visualizing data: IGV http://www.broadinstitute.org/igv/</vt:lpstr>
      <vt:lpstr>This is X chromosome of a mammal: is it a male or a female?</vt:lpstr>
      <vt:lpstr>Annotating SNPs</vt:lpstr>
      <vt:lpstr>Identifying structural variants</vt:lpstr>
      <vt:lpstr>PowerPoint Presentation</vt:lpstr>
      <vt:lpstr>Identifying structural variants: https://genomebiology.biomedcentral.com/articles/10.1186/s13059-019-1720-5</vt:lpstr>
      <vt:lpstr>RNAseq</vt:lpstr>
      <vt:lpstr>PowerPoint Presentation</vt:lpstr>
      <vt:lpstr>RNAseq Pipelines (J Hopkins): Hisat2 + StringTie + BallGown</vt:lpstr>
      <vt:lpstr>PowerPoint Presentation</vt:lpstr>
      <vt:lpstr>PowerPoint Presentation</vt:lpstr>
      <vt:lpstr>PowerPoint Presentation</vt:lpstr>
      <vt:lpstr>PowerPoint Presentation</vt:lpstr>
      <vt:lpstr>Experimental Design  (≡ if money is limiting, ie, almost always)</vt:lpstr>
      <vt:lpstr>PowerPoint Presentation</vt:lpstr>
      <vt:lpstr>To summarize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Perez Enciso</dc:creator>
  <cp:lastModifiedBy>Miguel Perez Enciso</cp:lastModifiedBy>
  <cp:revision>1</cp:revision>
  <dcterms:created xsi:type="dcterms:W3CDTF">2019-12-16T08:38:06Z</dcterms:created>
  <dcterms:modified xsi:type="dcterms:W3CDTF">2019-12-16T08:41:21Z</dcterms:modified>
</cp:coreProperties>
</file>